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9"/>
  </p:notesMasterIdLst>
  <p:sldIdLst>
    <p:sldId id="256" r:id="rId2"/>
    <p:sldId id="261" r:id="rId3"/>
    <p:sldId id="257" r:id="rId4"/>
    <p:sldId id="262" r:id="rId5"/>
    <p:sldId id="260" r:id="rId6"/>
    <p:sldId id="263" r:id="rId7"/>
    <p:sldId id="264"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gela FRAZER-WICKS" initials="AF" lastIdx="2" clrIdx="0">
    <p:extLst>
      <p:ext uri="{19B8F6BF-5375-455C-9EA6-DF929625EA0E}">
        <p15:presenceInfo xmlns:p15="http://schemas.microsoft.com/office/powerpoint/2012/main" userId="9a6b18ebd6125b2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8" d="100"/>
          <a:sy n="68" d="100"/>
        </p:scale>
        <p:origin x="81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60" b="1" i="0" u="none" strike="noStrike" kern="1200" spc="0" baseline="0">
                <a:solidFill>
                  <a:schemeClr val="tx1">
                    <a:lumMod val="65000"/>
                    <a:lumOff val="35000"/>
                  </a:schemeClr>
                </a:solidFill>
                <a:latin typeface="+mn-lt"/>
                <a:ea typeface="+mn-ea"/>
                <a:cs typeface="+mn-cs"/>
              </a:defRPr>
            </a:pPr>
            <a:r>
              <a:rPr lang="en-US"/>
              <a:t>CPP and LAC Rates by Deprivation Decile, England Sample, England IMD, 2015</a:t>
            </a:r>
          </a:p>
        </c:rich>
      </c:tx>
      <c:layout>
        <c:manualLayout>
          <c:xMode val="edge"/>
          <c:yMode val="edge"/>
          <c:x val="0.15677469135802469"/>
          <c:y val="1.9433198380566803E-2"/>
        </c:manualLayout>
      </c:layout>
      <c:overlay val="0"/>
      <c:spPr>
        <a:noFill/>
        <a:ln>
          <a:noFill/>
        </a:ln>
        <a:effectLst/>
      </c:spPr>
      <c:txPr>
        <a:bodyPr rot="0" spcFirstLastPara="1" vertOverflow="ellipsis" vert="horz" wrap="square" anchor="ctr" anchorCtr="1"/>
        <a:lstStyle/>
        <a:p>
          <a:pPr>
            <a:defRPr sz="216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v>CPP</c:v>
          </c:tx>
          <c:spPr>
            <a:solidFill>
              <a:schemeClr val="accent1"/>
            </a:solidFill>
            <a:ln>
              <a:noFill/>
            </a:ln>
            <a:effectLst/>
          </c:spPr>
          <c:invertIfNegative val="0"/>
          <c:val>
            <c:numRef>
              <c:f>'Overall CPP'!$O$35:$X$35</c:f>
              <c:numCache>
                <c:formatCode>0.0</c:formatCode>
                <c:ptCount val="10"/>
                <c:pt idx="0">
                  <c:v>8.8465273155219162</c:v>
                </c:pt>
                <c:pt idx="1">
                  <c:v>14.320595035760361</c:v>
                </c:pt>
                <c:pt idx="2">
                  <c:v>22.725707616009458</c:v>
                </c:pt>
                <c:pt idx="3">
                  <c:v>23.82559757874747</c:v>
                </c:pt>
                <c:pt idx="4">
                  <c:v>30.911367421193241</c:v>
                </c:pt>
                <c:pt idx="5">
                  <c:v>38.800544082720876</c:v>
                </c:pt>
                <c:pt idx="6">
                  <c:v>47.711517590853433</c:v>
                </c:pt>
                <c:pt idx="7">
                  <c:v>53.419578398118993</c:v>
                </c:pt>
                <c:pt idx="8">
                  <c:v>73.95299658466574</c:v>
                </c:pt>
                <c:pt idx="9">
                  <c:v>117.61413425899137</c:v>
                </c:pt>
              </c:numCache>
            </c:numRef>
          </c:val>
          <c:extLst>
            <c:ext xmlns:c16="http://schemas.microsoft.com/office/drawing/2014/chart" uri="{C3380CC4-5D6E-409C-BE32-E72D297353CC}">
              <c16:uniqueId val="{00000000-6C2A-40CE-A4F0-15A3869BE24F}"/>
            </c:ext>
          </c:extLst>
        </c:ser>
        <c:ser>
          <c:idx val="1"/>
          <c:order val="1"/>
          <c:tx>
            <c:v>LAC</c:v>
          </c:tx>
          <c:spPr>
            <a:solidFill>
              <a:schemeClr val="accent2"/>
            </a:solidFill>
            <a:ln>
              <a:noFill/>
            </a:ln>
            <a:effectLst/>
          </c:spPr>
          <c:invertIfNegative val="0"/>
          <c:val>
            <c:numRef>
              <c:f>'Overall CPP'!$O$36:$X$36</c:f>
              <c:numCache>
                <c:formatCode>0.0</c:formatCode>
                <c:ptCount val="10"/>
                <c:pt idx="0">
                  <c:v>14.712880769590775</c:v>
                </c:pt>
                <c:pt idx="1">
                  <c:v>16.827185632255564</c:v>
                </c:pt>
                <c:pt idx="2">
                  <c:v>24.880263070772841</c:v>
                </c:pt>
                <c:pt idx="3">
                  <c:v>34.472011362049273</c:v>
                </c:pt>
                <c:pt idx="4">
                  <c:v>33.660961216719805</c:v>
                </c:pt>
                <c:pt idx="5">
                  <c:v>46.70411377560734</c:v>
                </c:pt>
                <c:pt idx="6">
                  <c:v>64.095422910716167</c:v>
                </c:pt>
                <c:pt idx="7">
                  <c:v>74.640574195851443</c:v>
                </c:pt>
                <c:pt idx="8">
                  <c:v>100.04414891636846</c:v>
                </c:pt>
                <c:pt idx="9">
                  <c:v>159.23087593058202</c:v>
                </c:pt>
              </c:numCache>
            </c:numRef>
          </c:val>
          <c:extLst>
            <c:ext xmlns:c16="http://schemas.microsoft.com/office/drawing/2014/chart" uri="{C3380CC4-5D6E-409C-BE32-E72D297353CC}">
              <c16:uniqueId val="{00000001-6C2A-40CE-A4F0-15A3869BE24F}"/>
            </c:ext>
          </c:extLst>
        </c:ser>
        <c:dLbls>
          <c:showLegendKey val="0"/>
          <c:showVal val="0"/>
          <c:showCatName val="0"/>
          <c:showSerName val="0"/>
          <c:showPercent val="0"/>
          <c:showBubbleSize val="0"/>
        </c:dLbls>
        <c:gapWidth val="219"/>
        <c:overlap val="-27"/>
        <c:axId val="529719904"/>
        <c:axId val="529725000"/>
      </c:barChart>
      <c:catAx>
        <c:axId val="5297199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crossAx val="529725000"/>
        <c:crosses val="autoZero"/>
        <c:auto val="1"/>
        <c:lblAlgn val="ctr"/>
        <c:lblOffset val="100"/>
        <c:noMultiLvlLbl val="0"/>
      </c:catAx>
      <c:valAx>
        <c:axId val="529725000"/>
        <c:scaling>
          <c:orientation val="minMax"/>
          <c:max val="16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crossAx val="529719904"/>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800" b="1"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showDLblsOverMax val="0"/>
  </c:chart>
  <c:spPr>
    <a:noFill/>
    <a:ln>
      <a:noFill/>
    </a:ln>
    <a:effectLst/>
  </c:spPr>
  <c:txPr>
    <a:bodyPr/>
    <a:lstStyle/>
    <a:p>
      <a:pPr>
        <a:defRPr sz="1800" b="1"/>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A2E9EC-970D-4974-962D-3E08033636A4}" type="datetimeFigureOut">
              <a:rPr lang="en-GB" smtClean="0"/>
              <a:t>22/03/2019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A46A24-C22B-4340-8ABA-E73A20C99BC3}" type="slidenum">
              <a:rPr lang="en-GB" smtClean="0"/>
              <a:t>‹#›</a:t>
            </a:fld>
            <a:endParaRPr lang="en-GB"/>
          </a:p>
        </p:txBody>
      </p:sp>
    </p:spTree>
    <p:extLst>
      <p:ext uri="{BB962C8B-B14F-4D97-AF65-F5344CB8AC3E}">
        <p14:creationId xmlns:p14="http://schemas.microsoft.com/office/powerpoint/2010/main" val="23925371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But the dominant factor for explaining any individual child’s chances of an expensive  heavy end intervention is the socio-economic circumstances of the family, measured here by the deprivation level of the small neighbourhoods in which the families were living.</a:t>
            </a:r>
          </a:p>
          <a:p>
            <a:endParaRPr lang="en-GB" dirty="0"/>
          </a:p>
          <a:p>
            <a:r>
              <a:rPr lang="en-GB" dirty="0"/>
              <a:t>11 x higher in most deprived 10% of neighbourhoods.</a:t>
            </a:r>
          </a:p>
          <a:p>
            <a:endParaRPr lang="en-GB" dirty="0"/>
          </a:p>
          <a:p>
            <a:r>
              <a:rPr lang="en-GB" dirty="0"/>
              <a:t>Almost identical pattern seen for CPP rates.</a:t>
            </a:r>
          </a:p>
          <a:p>
            <a:endParaRPr lang="en-GB" dirty="0"/>
          </a:p>
        </p:txBody>
      </p:sp>
      <p:sp>
        <p:nvSpPr>
          <p:cNvPr id="4" name="Slide Number Placeholder 3"/>
          <p:cNvSpPr>
            <a:spLocks noGrp="1"/>
          </p:cNvSpPr>
          <p:nvPr>
            <p:ph type="sldNum" sz="quarter" idx="10"/>
          </p:nvPr>
        </p:nvSpPr>
        <p:spPr/>
        <p:txBody>
          <a:bodyPr/>
          <a:lstStyle/>
          <a:p>
            <a:fld id="{7248E7C6-8295-4EC9-8826-E91043484BE1}" type="slidenum">
              <a:rPr lang="en-GB" smtClean="0"/>
              <a:t>4</a:t>
            </a:fld>
            <a:endParaRPr lang="en-GB"/>
          </a:p>
        </p:txBody>
      </p:sp>
    </p:spTree>
    <p:extLst>
      <p:ext uri="{BB962C8B-B14F-4D97-AF65-F5344CB8AC3E}">
        <p14:creationId xmlns:p14="http://schemas.microsoft.com/office/powerpoint/2010/main" val="5197883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CD88993-AAAE-4FE9-95DA-2719648F46D7}" type="datetimeFigureOut">
              <a:rPr lang="en-GB" smtClean="0"/>
              <a:t>22/03/2019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1F3298C-373C-4674-915F-CE7431923144}" type="slidenum">
              <a:rPr lang="en-GB" smtClean="0"/>
              <a:t>‹#›</a:t>
            </a:fld>
            <a:endParaRPr lang="en-GB"/>
          </a:p>
        </p:txBody>
      </p:sp>
    </p:spTree>
    <p:extLst>
      <p:ext uri="{BB962C8B-B14F-4D97-AF65-F5344CB8AC3E}">
        <p14:creationId xmlns:p14="http://schemas.microsoft.com/office/powerpoint/2010/main" val="35468341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D88993-AAAE-4FE9-95DA-2719648F46D7}" type="datetimeFigureOut">
              <a:rPr lang="en-GB" smtClean="0"/>
              <a:t>22/03/2019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1F3298C-373C-4674-915F-CE7431923144}" type="slidenum">
              <a:rPr lang="en-GB" smtClean="0"/>
              <a:t>‹#›</a:t>
            </a:fld>
            <a:endParaRPr lang="en-GB"/>
          </a:p>
        </p:txBody>
      </p:sp>
    </p:spTree>
    <p:extLst>
      <p:ext uri="{BB962C8B-B14F-4D97-AF65-F5344CB8AC3E}">
        <p14:creationId xmlns:p14="http://schemas.microsoft.com/office/powerpoint/2010/main" val="23349570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CD88993-AAAE-4FE9-95DA-2719648F46D7}" type="datetimeFigureOut">
              <a:rPr lang="en-GB" smtClean="0"/>
              <a:t>22/03/2019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1F3298C-373C-4674-915F-CE7431923144}" type="slidenum">
              <a:rPr lang="en-GB" smtClean="0"/>
              <a:t>‹#›</a:t>
            </a:fld>
            <a:endParaRPr lang="en-GB"/>
          </a:p>
        </p:txBody>
      </p:sp>
    </p:spTree>
    <p:extLst>
      <p:ext uri="{BB962C8B-B14F-4D97-AF65-F5344CB8AC3E}">
        <p14:creationId xmlns:p14="http://schemas.microsoft.com/office/powerpoint/2010/main" val="38706228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CD88993-AAAE-4FE9-95DA-2719648F46D7}" type="datetimeFigureOut">
              <a:rPr lang="en-GB" smtClean="0"/>
              <a:t>22/03/2019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1F3298C-373C-4674-915F-CE7431923144}" type="slidenum">
              <a:rPr lang="en-GB" smtClean="0"/>
              <a:t>‹#›</a:t>
            </a:fld>
            <a:endParaRPr lang="en-GB"/>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1673774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D88993-AAAE-4FE9-95DA-2719648F46D7}" type="datetimeFigureOut">
              <a:rPr lang="en-GB" smtClean="0"/>
              <a:t>22/03/2019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1F3298C-373C-4674-915F-CE7431923144}" type="slidenum">
              <a:rPr lang="en-GB" smtClean="0"/>
              <a:t>‹#›</a:t>
            </a:fld>
            <a:endParaRPr lang="en-GB"/>
          </a:p>
        </p:txBody>
      </p:sp>
    </p:spTree>
    <p:extLst>
      <p:ext uri="{BB962C8B-B14F-4D97-AF65-F5344CB8AC3E}">
        <p14:creationId xmlns:p14="http://schemas.microsoft.com/office/powerpoint/2010/main" val="9200884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CD88993-AAAE-4FE9-95DA-2719648F46D7}" type="datetimeFigureOut">
              <a:rPr lang="en-GB" smtClean="0"/>
              <a:t>22/03/2019</a:t>
            </a:fld>
            <a:endParaRPr lang="en-GB"/>
          </a:p>
        </p:txBody>
      </p:sp>
      <p:sp>
        <p:nvSpPr>
          <p:cNvPr id="4"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1F3298C-373C-4674-915F-CE7431923144}" type="slidenum">
              <a:rPr lang="en-GB" smtClean="0"/>
              <a:t>‹#›</a:t>
            </a:fld>
            <a:endParaRPr lang="en-GB"/>
          </a:p>
        </p:txBody>
      </p:sp>
    </p:spTree>
    <p:extLst>
      <p:ext uri="{BB962C8B-B14F-4D97-AF65-F5344CB8AC3E}">
        <p14:creationId xmlns:p14="http://schemas.microsoft.com/office/powerpoint/2010/main" val="18394988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CD88993-AAAE-4FE9-95DA-2719648F46D7}" type="datetimeFigureOut">
              <a:rPr lang="en-GB" smtClean="0"/>
              <a:t>22/03/2019</a:t>
            </a:fld>
            <a:endParaRPr lang="en-GB"/>
          </a:p>
        </p:txBody>
      </p:sp>
      <p:sp>
        <p:nvSpPr>
          <p:cNvPr id="4"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1F3298C-373C-4674-915F-CE7431923144}" type="slidenum">
              <a:rPr lang="en-GB" smtClean="0"/>
              <a:t>‹#›</a:t>
            </a:fld>
            <a:endParaRPr lang="en-GB"/>
          </a:p>
        </p:txBody>
      </p:sp>
    </p:spTree>
    <p:extLst>
      <p:ext uri="{BB962C8B-B14F-4D97-AF65-F5344CB8AC3E}">
        <p14:creationId xmlns:p14="http://schemas.microsoft.com/office/powerpoint/2010/main" val="35328510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CD88993-AAAE-4FE9-95DA-2719648F46D7}" type="datetimeFigureOut">
              <a:rPr lang="en-GB" smtClean="0"/>
              <a:t>22/03/2019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1F3298C-373C-4674-915F-CE7431923144}" type="slidenum">
              <a:rPr lang="en-GB" smtClean="0"/>
              <a:t>‹#›</a:t>
            </a:fld>
            <a:endParaRPr lang="en-GB"/>
          </a:p>
        </p:txBody>
      </p:sp>
    </p:spTree>
    <p:extLst>
      <p:ext uri="{BB962C8B-B14F-4D97-AF65-F5344CB8AC3E}">
        <p14:creationId xmlns:p14="http://schemas.microsoft.com/office/powerpoint/2010/main" val="9725373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CD88993-AAAE-4FE9-95DA-2719648F46D7}" type="datetimeFigureOut">
              <a:rPr lang="en-GB" smtClean="0"/>
              <a:t>22/03/2019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1F3298C-373C-4674-915F-CE7431923144}" type="slidenum">
              <a:rPr lang="en-GB" smtClean="0"/>
              <a:t>‹#›</a:t>
            </a:fld>
            <a:endParaRPr lang="en-GB"/>
          </a:p>
        </p:txBody>
      </p:sp>
    </p:spTree>
    <p:extLst>
      <p:ext uri="{BB962C8B-B14F-4D97-AF65-F5344CB8AC3E}">
        <p14:creationId xmlns:p14="http://schemas.microsoft.com/office/powerpoint/2010/main" val="27631498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sz="2700">
                <a:solidFill>
                  <a:schemeClr val="tx2"/>
                </a:solidFill>
              </a:defRPr>
            </a:lvl1pPr>
          </a:lstStyle>
          <a:p>
            <a:r>
              <a:rPr lang="en-US" dirty="0"/>
              <a:t>Click to edit Master title style</a:t>
            </a:r>
            <a:endParaRPr lang="en-GB" dirty="0"/>
          </a:p>
        </p:txBody>
      </p:sp>
      <p:sp>
        <p:nvSpPr>
          <p:cNvPr id="3" name="Content Placeholder 2"/>
          <p:cNvSpPr>
            <a:spLocks noGrp="1"/>
          </p:cNvSpPr>
          <p:nvPr>
            <p:ph idx="1"/>
          </p:nvPr>
        </p:nvSpPr>
        <p:spPr>
          <a:xfrm>
            <a:off x="623392" y="1700810"/>
            <a:ext cx="10972800" cy="3921299"/>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4" name="Picture 3"/>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7330" y="6029908"/>
            <a:ext cx="2072569" cy="828092"/>
          </a:xfrm>
          <a:prstGeom prst="rect">
            <a:avLst/>
          </a:prstGeom>
        </p:spPr>
      </p:pic>
      <p:pic>
        <p:nvPicPr>
          <p:cNvPr id="2050" name="Picture 2"/>
          <p:cNvPicPr>
            <a:picLocks noChangeAspect="1" noChangeArrowheads="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719405" y="6381331"/>
            <a:ext cx="11038417"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218588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4CD88993-AAAE-4FE9-95DA-2719648F46D7}" type="datetimeFigureOut">
              <a:rPr lang="en-GB" smtClean="0"/>
              <a:t>22/03/2019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1F3298C-373C-4674-915F-CE7431923144}" type="slidenum">
              <a:rPr lang="en-GB" smtClean="0"/>
              <a:t>‹#›</a:t>
            </a:fld>
            <a:endParaRPr lang="en-GB"/>
          </a:p>
        </p:txBody>
      </p:sp>
    </p:spTree>
    <p:extLst>
      <p:ext uri="{BB962C8B-B14F-4D97-AF65-F5344CB8AC3E}">
        <p14:creationId xmlns:p14="http://schemas.microsoft.com/office/powerpoint/2010/main" val="37291376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D88993-AAAE-4FE9-95DA-2719648F46D7}" type="datetimeFigureOut">
              <a:rPr lang="en-GB" smtClean="0"/>
              <a:t>22/03/2019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1F3298C-373C-4674-915F-CE7431923144}" type="slidenum">
              <a:rPr lang="en-GB" smtClean="0"/>
              <a:t>‹#›</a:t>
            </a:fld>
            <a:endParaRPr lang="en-GB"/>
          </a:p>
        </p:txBody>
      </p:sp>
    </p:spTree>
    <p:extLst>
      <p:ext uri="{BB962C8B-B14F-4D97-AF65-F5344CB8AC3E}">
        <p14:creationId xmlns:p14="http://schemas.microsoft.com/office/powerpoint/2010/main" val="27857153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CD88993-AAAE-4FE9-95DA-2719648F46D7}" type="datetimeFigureOut">
              <a:rPr lang="en-GB" smtClean="0"/>
              <a:t>22/03/2019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1F3298C-373C-4674-915F-CE7431923144}" type="slidenum">
              <a:rPr lang="en-GB" smtClean="0"/>
              <a:t>‹#›</a:t>
            </a:fld>
            <a:endParaRPr lang="en-GB"/>
          </a:p>
        </p:txBody>
      </p:sp>
    </p:spTree>
    <p:extLst>
      <p:ext uri="{BB962C8B-B14F-4D97-AF65-F5344CB8AC3E}">
        <p14:creationId xmlns:p14="http://schemas.microsoft.com/office/powerpoint/2010/main" val="15189944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CD88993-AAAE-4FE9-95DA-2719648F46D7}" type="datetimeFigureOut">
              <a:rPr lang="en-GB" smtClean="0"/>
              <a:t>22/03/2019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1F3298C-373C-4674-915F-CE7431923144}" type="slidenum">
              <a:rPr lang="en-GB" smtClean="0"/>
              <a:t>‹#›</a:t>
            </a:fld>
            <a:endParaRPr lang="en-GB"/>
          </a:p>
        </p:txBody>
      </p:sp>
    </p:spTree>
    <p:extLst>
      <p:ext uri="{BB962C8B-B14F-4D97-AF65-F5344CB8AC3E}">
        <p14:creationId xmlns:p14="http://schemas.microsoft.com/office/powerpoint/2010/main" val="21471514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CD88993-AAAE-4FE9-95DA-2719648F46D7}" type="datetimeFigureOut">
              <a:rPr lang="en-GB" smtClean="0"/>
              <a:t>22/03/2019</a:t>
            </a:fld>
            <a:endParaRPr lang="en-GB"/>
          </a:p>
        </p:txBody>
      </p:sp>
      <p:sp>
        <p:nvSpPr>
          <p:cNvPr id="5" name="Footer Placeholder 3"/>
          <p:cNvSpPr>
            <a:spLocks noGrp="1"/>
          </p:cNvSpPr>
          <p:nvPr>
            <p:ph type="ftr" sz="quarter" idx="11"/>
          </p:nvPr>
        </p:nvSpPr>
        <p:spPr/>
        <p:txBody>
          <a:bodyPr/>
          <a:lstStyle/>
          <a:p>
            <a:endParaRPr lang="en-GB"/>
          </a:p>
        </p:txBody>
      </p:sp>
      <p:sp>
        <p:nvSpPr>
          <p:cNvPr id="6" name="Slide Number Placeholder 4"/>
          <p:cNvSpPr>
            <a:spLocks noGrp="1"/>
          </p:cNvSpPr>
          <p:nvPr>
            <p:ph type="sldNum" sz="quarter" idx="12"/>
          </p:nvPr>
        </p:nvSpPr>
        <p:spPr/>
        <p:txBody>
          <a:bodyPr/>
          <a:lstStyle/>
          <a:p>
            <a:fld id="{71F3298C-373C-4674-915F-CE7431923144}" type="slidenum">
              <a:rPr lang="en-GB" smtClean="0"/>
              <a:t>‹#›</a:t>
            </a:fld>
            <a:endParaRPr lang="en-GB"/>
          </a:p>
        </p:txBody>
      </p:sp>
    </p:spTree>
    <p:extLst>
      <p:ext uri="{BB962C8B-B14F-4D97-AF65-F5344CB8AC3E}">
        <p14:creationId xmlns:p14="http://schemas.microsoft.com/office/powerpoint/2010/main" val="7980530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CD88993-AAAE-4FE9-95DA-2719648F46D7}" type="datetimeFigureOut">
              <a:rPr lang="en-GB" smtClean="0"/>
              <a:t>22/03/2019</a:t>
            </a:fld>
            <a:endParaRPr lang="en-GB"/>
          </a:p>
        </p:txBody>
      </p:sp>
      <p:sp>
        <p:nvSpPr>
          <p:cNvPr id="5" name="Footer Placeholder 2"/>
          <p:cNvSpPr>
            <a:spLocks noGrp="1"/>
          </p:cNvSpPr>
          <p:nvPr>
            <p:ph type="ftr" sz="quarter" idx="11"/>
          </p:nvPr>
        </p:nvSpPr>
        <p:spPr/>
        <p:txBody>
          <a:bodyPr/>
          <a:lstStyle/>
          <a:p>
            <a:endParaRPr lang="en-GB"/>
          </a:p>
        </p:txBody>
      </p:sp>
      <p:sp>
        <p:nvSpPr>
          <p:cNvPr id="6" name="Slide Number Placeholder 3"/>
          <p:cNvSpPr>
            <a:spLocks noGrp="1"/>
          </p:cNvSpPr>
          <p:nvPr>
            <p:ph type="sldNum" sz="quarter" idx="12"/>
          </p:nvPr>
        </p:nvSpPr>
        <p:spPr/>
        <p:txBody>
          <a:bodyPr/>
          <a:lstStyle/>
          <a:p>
            <a:fld id="{71F3298C-373C-4674-915F-CE7431923144}" type="slidenum">
              <a:rPr lang="en-GB" smtClean="0"/>
              <a:t>‹#›</a:t>
            </a:fld>
            <a:endParaRPr lang="en-GB"/>
          </a:p>
        </p:txBody>
      </p:sp>
    </p:spTree>
    <p:extLst>
      <p:ext uri="{BB962C8B-B14F-4D97-AF65-F5344CB8AC3E}">
        <p14:creationId xmlns:p14="http://schemas.microsoft.com/office/powerpoint/2010/main" val="32841479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4CD88993-AAAE-4FE9-95DA-2719648F46D7}" type="datetimeFigureOut">
              <a:rPr lang="en-GB" smtClean="0"/>
              <a:t>22/03/2019</a:t>
            </a:fld>
            <a:endParaRPr lang="en-GB"/>
          </a:p>
        </p:txBody>
      </p:sp>
      <p:sp>
        <p:nvSpPr>
          <p:cNvPr id="5" name="Footer Placeholder 5"/>
          <p:cNvSpPr>
            <a:spLocks noGrp="1"/>
          </p:cNvSpPr>
          <p:nvPr>
            <p:ph type="ftr" sz="quarter" idx="11"/>
          </p:nvPr>
        </p:nvSpPr>
        <p:spPr/>
        <p:txBody>
          <a:bodyPr/>
          <a:lstStyle/>
          <a:p>
            <a:endParaRPr lang="en-GB"/>
          </a:p>
        </p:txBody>
      </p:sp>
      <p:sp>
        <p:nvSpPr>
          <p:cNvPr id="6" name="Slide Number Placeholder 6"/>
          <p:cNvSpPr>
            <a:spLocks noGrp="1"/>
          </p:cNvSpPr>
          <p:nvPr>
            <p:ph type="sldNum" sz="quarter" idx="12"/>
          </p:nvPr>
        </p:nvSpPr>
        <p:spPr/>
        <p:txBody>
          <a:bodyPr/>
          <a:lstStyle/>
          <a:p>
            <a:fld id="{71F3298C-373C-4674-915F-CE7431923144}" type="slidenum">
              <a:rPr lang="en-GB" smtClean="0"/>
              <a:t>‹#›</a:t>
            </a:fld>
            <a:endParaRPr lang="en-GB"/>
          </a:p>
        </p:txBody>
      </p:sp>
    </p:spTree>
    <p:extLst>
      <p:ext uri="{BB962C8B-B14F-4D97-AF65-F5344CB8AC3E}">
        <p14:creationId xmlns:p14="http://schemas.microsoft.com/office/powerpoint/2010/main" val="34644522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D88993-AAAE-4FE9-95DA-2719648F46D7}" type="datetimeFigureOut">
              <a:rPr lang="en-GB" smtClean="0"/>
              <a:t>22/03/2019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1F3298C-373C-4674-915F-CE7431923144}" type="slidenum">
              <a:rPr lang="en-GB" smtClean="0"/>
              <a:t>‹#›</a:t>
            </a:fld>
            <a:endParaRPr lang="en-GB"/>
          </a:p>
        </p:txBody>
      </p:sp>
    </p:spTree>
    <p:extLst>
      <p:ext uri="{BB962C8B-B14F-4D97-AF65-F5344CB8AC3E}">
        <p14:creationId xmlns:p14="http://schemas.microsoft.com/office/powerpoint/2010/main" val="19761037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5.png"/><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0">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1">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2">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3">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CD88993-AAAE-4FE9-95DA-2719648F46D7}" type="datetimeFigureOut">
              <a:rPr lang="en-GB" smtClean="0"/>
              <a:t>22/03/2019</a:t>
            </a:fld>
            <a:endParaRPr lang="en-GB"/>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GB"/>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71F3298C-373C-4674-915F-CE7431923144}" type="slidenum">
              <a:rPr lang="en-GB" smtClean="0"/>
              <a:t>‹#›</a:t>
            </a:fld>
            <a:endParaRPr lang="en-GB"/>
          </a:p>
        </p:txBody>
      </p:sp>
    </p:spTree>
    <p:extLst>
      <p:ext uri="{BB962C8B-B14F-4D97-AF65-F5344CB8AC3E}">
        <p14:creationId xmlns:p14="http://schemas.microsoft.com/office/powerpoint/2010/main" val="31135899"/>
      </p:ext>
    </p:extLst>
  </p:cSld>
  <p:clrMap bg1="dk1" tx1="lt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ww.frg.org.uk/involving-families/your-family-your-voice" TargetMode="External"/><Relationship Id="rId2" Type="http://schemas.openxmlformats.org/officeDocument/2006/relationships/hyperlink" Target="http://www.nuffieldfoundation.org/inequalities-child-welfare-intervention-rates"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14272" y="813816"/>
            <a:ext cx="9144000" cy="3208211"/>
          </a:xfrm>
        </p:spPr>
        <p:txBody>
          <a:bodyPr>
            <a:normAutofit/>
          </a:bodyPr>
          <a:lstStyle/>
          <a:p>
            <a:r>
              <a:rPr lang="en-GB" sz="4900" dirty="0"/>
              <a:t>Reimagining child protection: thinking differently about families, communities and thresholds  </a:t>
            </a:r>
          </a:p>
        </p:txBody>
      </p:sp>
      <p:sp>
        <p:nvSpPr>
          <p:cNvPr id="3" name="Subtitle 2"/>
          <p:cNvSpPr>
            <a:spLocks noGrp="1"/>
          </p:cNvSpPr>
          <p:nvPr>
            <p:ph type="subTitle" idx="1"/>
          </p:nvPr>
        </p:nvSpPr>
        <p:spPr>
          <a:xfrm>
            <a:off x="1478280" y="4617022"/>
            <a:ext cx="9144000" cy="1655762"/>
          </a:xfrm>
        </p:spPr>
        <p:txBody>
          <a:bodyPr/>
          <a:lstStyle/>
          <a:p>
            <a:pPr algn="l"/>
            <a:r>
              <a:rPr lang="en-GB" b="1" dirty="0"/>
              <a:t>Professor Kate Morris: University of Sheffield</a:t>
            </a:r>
          </a:p>
          <a:p>
            <a:pPr algn="l"/>
            <a:endParaRPr lang="en-GB" b="1" dirty="0"/>
          </a:p>
          <a:p>
            <a:pPr algn="l"/>
            <a:r>
              <a:rPr lang="en-GB" b="1" dirty="0"/>
              <a:t>Angela Frazer-Wicks: Parent and FRG Trustee  </a:t>
            </a:r>
          </a:p>
        </p:txBody>
      </p:sp>
    </p:spTree>
    <p:extLst>
      <p:ext uri="{BB962C8B-B14F-4D97-AF65-F5344CB8AC3E}">
        <p14:creationId xmlns:p14="http://schemas.microsoft.com/office/powerpoint/2010/main" val="5784661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studies </a:t>
            </a:r>
          </a:p>
        </p:txBody>
      </p:sp>
      <p:sp>
        <p:nvSpPr>
          <p:cNvPr id="3" name="Content Placeholder 2"/>
          <p:cNvSpPr>
            <a:spLocks noGrp="1"/>
          </p:cNvSpPr>
          <p:nvPr>
            <p:ph idx="1"/>
          </p:nvPr>
        </p:nvSpPr>
        <p:spPr/>
        <p:txBody>
          <a:bodyPr>
            <a:normAutofit/>
          </a:bodyPr>
          <a:lstStyle/>
          <a:p>
            <a:endParaRPr lang="en-GB" b="1" i="1" dirty="0"/>
          </a:p>
          <a:p>
            <a:r>
              <a:rPr lang="en-GB" b="1" i="1" dirty="0"/>
              <a:t>Child welfare inequalities</a:t>
            </a:r>
            <a:endParaRPr lang="en-GB" dirty="0"/>
          </a:p>
          <a:p>
            <a:pPr marL="0" indent="0">
              <a:buNone/>
            </a:pPr>
            <a:r>
              <a:rPr lang="en-GB" dirty="0">
                <a:hlinkClick r:id="rId2"/>
              </a:rPr>
              <a:t>http://www.nuffieldfoundation.org/inequalities-child-welfare-intervention-rates</a:t>
            </a:r>
            <a:r>
              <a:rPr lang="en-GB" dirty="0"/>
              <a:t> </a:t>
            </a:r>
          </a:p>
          <a:p>
            <a:endParaRPr lang="en-GB" b="1" i="1" dirty="0"/>
          </a:p>
          <a:p>
            <a:r>
              <a:rPr lang="en-GB" b="1" i="1" dirty="0"/>
              <a:t>Stepping up, stepping down</a:t>
            </a:r>
            <a:r>
              <a:rPr lang="en-GB" dirty="0"/>
              <a:t>:</a:t>
            </a:r>
          </a:p>
          <a:p>
            <a:pPr marL="0" indent="0">
              <a:buNone/>
            </a:pPr>
            <a:r>
              <a:rPr lang="en-GB" dirty="0">
                <a:hlinkClick r:id="rId3"/>
              </a:rPr>
              <a:t>https://www.frg.org.uk/involving-families/your-family-your-voice</a:t>
            </a:r>
            <a:r>
              <a:rPr lang="en-GB" dirty="0"/>
              <a:t> </a:t>
            </a:r>
          </a:p>
        </p:txBody>
      </p:sp>
    </p:spTree>
    <p:extLst>
      <p:ext uri="{BB962C8B-B14F-4D97-AF65-F5344CB8AC3E}">
        <p14:creationId xmlns:p14="http://schemas.microsoft.com/office/powerpoint/2010/main" val="21649631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context for ‘thresholds’</a:t>
            </a:r>
          </a:p>
        </p:txBody>
      </p:sp>
      <p:sp>
        <p:nvSpPr>
          <p:cNvPr id="3" name="Content Placeholder 2"/>
          <p:cNvSpPr>
            <a:spLocks noGrp="1"/>
          </p:cNvSpPr>
          <p:nvPr>
            <p:ph idx="1"/>
          </p:nvPr>
        </p:nvSpPr>
        <p:spPr/>
        <p:txBody>
          <a:bodyPr/>
          <a:lstStyle/>
          <a:p>
            <a:pPr marL="0" indent="0">
              <a:buNone/>
            </a:pPr>
            <a:r>
              <a:rPr lang="en-US" i="1" dirty="0"/>
              <a:t>Child protection raises complex moral and political issues which have no one right technical solution.  Practitioners are asked to solve problems everyday that philosophers have argued about the last two thousand years… Moral evaluations can and must be made if children’s lives and wellbeing are to be secured. What matters is that we should not disguise this and pretend it is all a matter of finding better checklists or new models of psychopathology- technical fixes when the proper decision is a decision about what constitutes a good society (</a:t>
            </a:r>
            <a:r>
              <a:rPr lang="en-US" i="1" dirty="0" err="1"/>
              <a:t>Dingwall</a:t>
            </a:r>
            <a:r>
              <a:rPr lang="en-US" i="1" dirty="0"/>
              <a:t> et al, 1983, p. 244) </a:t>
            </a:r>
            <a:endParaRPr lang="en-GB" i="1" dirty="0"/>
          </a:p>
          <a:p>
            <a:pPr marL="0" indent="0">
              <a:buNone/>
            </a:pPr>
            <a:endParaRPr lang="en-GB" dirty="0"/>
          </a:p>
        </p:txBody>
      </p:sp>
    </p:spTree>
    <p:extLst>
      <p:ext uri="{BB962C8B-B14F-4D97-AF65-F5344CB8AC3E}">
        <p14:creationId xmlns:p14="http://schemas.microsoft.com/office/powerpoint/2010/main" val="37234503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2313" y="188640"/>
            <a:ext cx="8229600" cy="1143000"/>
          </a:xfrm>
        </p:spPr>
        <p:txBody>
          <a:bodyPr/>
          <a:lstStyle/>
          <a:p>
            <a:r>
              <a:rPr lang="en-GB" dirty="0">
                <a:solidFill>
                  <a:srgbClr val="0070C0"/>
                </a:solidFill>
              </a:rPr>
              <a:t> </a:t>
            </a:r>
          </a:p>
        </p:txBody>
      </p:sp>
      <p:graphicFrame>
        <p:nvGraphicFramePr>
          <p:cNvPr id="8" name="Content Placeholder 7"/>
          <p:cNvGraphicFramePr>
            <a:graphicFrameLocks noGrp="1"/>
          </p:cNvGraphicFramePr>
          <p:nvPr>
            <p:ph idx="1"/>
            <p:extLst/>
          </p:nvPr>
        </p:nvGraphicFramePr>
        <p:xfrm>
          <a:off x="1992313" y="332657"/>
          <a:ext cx="8229600" cy="576063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834037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914401"/>
            <a:ext cx="6508377" cy="635267"/>
          </a:xfrm>
        </p:spPr>
        <p:txBody>
          <a:bodyPr>
            <a:normAutofit fontScale="90000"/>
          </a:bodyPr>
          <a:lstStyle/>
          <a:p>
            <a:r>
              <a:rPr lang="en-GB" sz="3200" b="1" dirty="0"/>
              <a:t>Thinking differently – contributions to a conversation:  </a:t>
            </a:r>
          </a:p>
        </p:txBody>
      </p:sp>
      <p:pic>
        <p:nvPicPr>
          <p:cNvPr id="1026" name="Picture 2" descr="Re-imagining child protection"/>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rot="792740">
            <a:off x="6336285" y="1948160"/>
            <a:ext cx="2797174" cy="419576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rotecting children"/>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rot="21179837">
            <a:off x="2312359" y="2128587"/>
            <a:ext cx="3228603" cy="4392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92931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68059" y="2230426"/>
            <a:ext cx="6925347" cy="2593568"/>
          </a:xfrm>
        </p:spPr>
        <p:txBody>
          <a:bodyPr>
            <a:normAutofit fontScale="90000"/>
          </a:bodyPr>
          <a:lstStyle/>
          <a:p>
            <a:r>
              <a:rPr lang="en-GB" sz="2800" b="1" dirty="0"/>
              <a:t>Angela Frazer-Wicks</a:t>
            </a:r>
            <a:br>
              <a:rPr lang="en-GB" sz="2800" dirty="0"/>
            </a:br>
            <a:r>
              <a:rPr lang="en-GB" sz="2800" dirty="0"/>
              <a:t>Parent, Birth Parent</a:t>
            </a:r>
            <a:br>
              <a:rPr lang="en-GB" sz="2800" dirty="0"/>
            </a:br>
            <a:r>
              <a:rPr lang="en-GB" sz="2800" dirty="0"/>
              <a:t>Co-Chair Your Family Your Voice Alliance</a:t>
            </a:r>
            <a:br>
              <a:rPr lang="en-GB" sz="2800" dirty="0"/>
            </a:br>
            <a:r>
              <a:rPr lang="en-GB" sz="2800" dirty="0"/>
              <a:t>Trustee Family Rights Group </a:t>
            </a:r>
            <a:br>
              <a:rPr lang="en-GB" sz="2800" dirty="0"/>
            </a:br>
            <a:br>
              <a:rPr lang="en-GB" sz="2800" dirty="0"/>
            </a:br>
            <a:r>
              <a:rPr lang="en-GB" sz="2800" dirty="0"/>
              <a:t>Twitter @</a:t>
            </a:r>
            <a:r>
              <a:rPr lang="en-GB" sz="2800" dirty="0" err="1"/>
              <a:t>AFrazerWicks</a:t>
            </a:r>
            <a:endParaRPr lang="en-GB" sz="2800" dirty="0"/>
          </a:p>
        </p:txBody>
      </p:sp>
      <p:pic>
        <p:nvPicPr>
          <p:cNvPr id="1026" name="Picture 2" descr="C:\Users\paul.wicks\AppData\Local\Microsoft\Windows\Temporary Internet Files\Content.Outlook\LXPH2BA4\FRG 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53492" y="5394657"/>
            <a:ext cx="5418348" cy="1002852"/>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paul.wicks\AppData\Local\Microsoft\Windows\Temporary Internet Files\Content.Outlook\LXPH2BA4\Your Family%2c Your Voice 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5385" y="76423"/>
            <a:ext cx="3107005" cy="267567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descr="@AFrazerWicks">
            <a:extLst>
              <a:ext uri="{FF2B5EF4-FFF2-40B4-BE49-F238E27FC236}">
                <a16:creationId xmlns:a16="http://schemas.microsoft.com/office/drawing/2014/main" id="{300B9C5B-1C5F-0C4D-8B30-D49C475E5010}"/>
              </a:ext>
            </a:extLst>
          </p:cNvPr>
          <p:cNvSpPr txBox="1"/>
          <p:nvPr/>
        </p:nvSpPr>
        <p:spPr>
          <a:xfrm flipH="1" flipV="1">
            <a:off x="494480" y="140431"/>
            <a:ext cx="2621116" cy="2018430"/>
          </a:xfrm>
          <a:prstGeom prst="rect">
            <a:avLst/>
          </a:prstGeom>
          <a:noFill/>
        </p:spPr>
        <p:txBody>
          <a:bodyPr wrap="square" rtlCol="0">
            <a:spAutoFit/>
          </a:bodyPr>
          <a:lstStyle/>
          <a:p>
            <a:pPr algn="l"/>
            <a:endParaRPr lang="en-US"/>
          </a:p>
        </p:txBody>
      </p:sp>
    </p:spTree>
    <p:extLst>
      <p:ext uri="{BB962C8B-B14F-4D97-AF65-F5344CB8AC3E}">
        <p14:creationId xmlns:p14="http://schemas.microsoft.com/office/powerpoint/2010/main" val="31095154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1AA93BE8-1659-EC4B-9173-EA2956B2EC8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77444" y="668565"/>
            <a:ext cx="3502566" cy="5722107"/>
          </a:xfrm>
          <a:prstGeom prst="rect">
            <a:avLst/>
          </a:prstGeom>
        </p:spPr>
      </p:pic>
      <p:pic>
        <p:nvPicPr>
          <p:cNvPr id="8" name="Picture 8">
            <a:extLst>
              <a:ext uri="{FF2B5EF4-FFF2-40B4-BE49-F238E27FC236}">
                <a16:creationId xmlns:a16="http://schemas.microsoft.com/office/drawing/2014/main" id="{77E97CF7-1D63-A649-9301-917FBCE601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6488" y="668565"/>
            <a:ext cx="4615397" cy="5418667"/>
          </a:xfrm>
          <a:prstGeom prst="rect">
            <a:avLst/>
          </a:prstGeom>
        </p:spPr>
      </p:pic>
    </p:spTree>
    <p:extLst>
      <p:ext uri="{BB962C8B-B14F-4D97-AF65-F5344CB8AC3E}">
        <p14:creationId xmlns:p14="http://schemas.microsoft.com/office/powerpoint/2010/main" val="338127532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82</TotalTime>
  <Words>254</Words>
  <Application>Microsoft Office PowerPoint</Application>
  <PresentationFormat>Widescreen</PresentationFormat>
  <Paragraphs>23</Paragraphs>
  <Slides>7</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Century Gothic</vt:lpstr>
      <vt:lpstr>Wingdings 3</vt:lpstr>
      <vt:lpstr>Ion</vt:lpstr>
      <vt:lpstr>Reimagining child protection: thinking differently about families, communities and thresholds  </vt:lpstr>
      <vt:lpstr>The studies </vt:lpstr>
      <vt:lpstr>The context for ‘thresholds’</vt:lpstr>
      <vt:lpstr> </vt:lpstr>
      <vt:lpstr>Thinking differently – contributions to a conversation:  </vt:lpstr>
      <vt:lpstr>Angela Frazer-Wicks Parent, Birth Parent Co-Chair Your Family Your Voice Alliance Trustee Family Rights Group   Twitter @AFrazerWicks</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Reimagining child protection: thinking differently about families, communities and thresholds</dc:title>
  <dc:creator>kate</dc:creator>
  <cp:lastModifiedBy>Ayaoge, Paul</cp:lastModifiedBy>
  <cp:revision>6</cp:revision>
  <dcterms:created xsi:type="dcterms:W3CDTF">2019-03-06T08:24:06Z</dcterms:created>
  <dcterms:modified xsi:type="dcterms:W3CDTF">2019-03-22T11:45:30Z</dcterms:modified>
</cp:coreProperties>
</file>