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6"/>
  </p:sldMasterIdLst>
  <p:notesMasterIdLst>
    <p:notesMasterId r:id="rId18"/>
  </p:notesMasterIdLst>
  <p:sldIdLst>
    <p:sldId id="259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B72964"/>
        </a:solidFill>
        <a:effectLst/>
        <a:uFillTx/>
        <a:latin typeface="+mn-lt"/>
        <a:ea typeface="+mn-ea"/>
        <a:cs typeface="+mn-cs"/>
        <a:sym typeface="Open Sans Semibold"/>
      </a:defRPr>
    </a:lvl1pPr>
    <a:lvl2pPr marL="0" marR="0" indent="228600" algn="r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B72964"/>
        </a:solidFill>
        <a:effectLst/>
        <a:uFillTx/>
        <a:latin typeface="+mn-lt"/>
        <a:ea typeface="+mn-ea"/>
        <a:cs typeface="+mn-cs"/>
        <a:sym typeface="Open Sans Semibold"/>
      </a:defRPr>
    </a:lvl2pPr>
    <a:lvl3pPr marL="0" marR="0" indent="457200" algn="r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B72964"/>
        </a:solidFill>
        <a:effectLst/>
        <a:uFillTx/>
        <a:latin typeface="+mn-lt"/>
        <a:ea typeface="+mn-ea"/>
        <a:cs typeface="+mn-cs"/>
        <a:sym typeface="Open Sans Semibold"/>
      </a:defRPr>
    </a:lvl3pPr>
    <a:lvl4pPr marL="0" marR="0" indent="685800" algn="r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B72964"/>
        </a:solidFill>
        <a:effectLst/>
        <a:uFillTx/>
        <a:latin typeface="+mn-lt"/>
        <a:ea typeface="+mn-ea"/>
        <a:cs typeface="+mn-cs"/>
        <a:sym typeface="Open Sans Semibold"/>
      </a:defRPr>
    </a:lvl4pPr>
    <a:lvl5pPr marL="0" marR="0" indent="914400" algn="r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B72964"/>
        </a:solidFill>
        <a:effectLst/>
        <a:uFillTx/>
        <a:latin typeface="+mn-lt"/>
        <a:ea typeface="+mn-ea"/>
        <a:cs typeface="+mn-cs"/>
        <a:sym typeface="Open Sans Semibold"/>
      </a:defRPr>
    </a:lvl5pPr>
    <a:lvl6pPr marL="0" marR="0" indent="1143000" algn="r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B72964"/>
        </a:solidFill>
        <a:effectLst/>
        <a:uFillTx/>
        <a:latin typeface="+mn-lt"/>
        <a:ea typeface="+mn-ea"/>
        <a:cs typeface="+mn-cs"/>
        <a:sym typeface="Open Sans Semibold"/>
      </a:defRPr>
    </a:lvl6pPr>
    <a:lvl7pPr marL="0" marR="0" indent="1371600" algn="r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B72964"/>
        </a:solidFill>
        <a:effectLst/>
        <a:uFillTx/>
        <a:latin typeface="+mn-lt"/>
        <a:ea typeface="+mn-ea"/>
        <a:cs typeface="+mn-cs"/>
        <a:sym typeface="Open Sans Semibold"/>
      </a:defRPr>
    </a:lvl7pPr>
    <a:lvl8pPr marL="0" marR="0" indent="1600200" algn="r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B72964"/>
        </a:solidFill>
        <a:effectLst/>
        <a:uFillTx/>
        <a:latin typeface="+mn-lt"/>
        <a:ea typeface="+mn-ea"/>
        <a:cs typeface="+mn-cs"/>
        <a:sym typeface="Open Sans Semibold"/>
      </a:defRPr>
    </a:lvl8pPr>
    <a:lvl9pPr marL="0" marR="0" indent="1828800" algn="r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B72964"/>
        </a:solidFill>
        <a:effectLst/>
        <a:uFillTx/>
        <a:latin typeface="+mn-lt"/>
        <a:ea typeface="+mn-ea"/>
        <a:cs typeface="+mn-cs"/>
        <a:sym typeface="Open Sans Semibold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434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6423C-F615-4D7C-ABF5-B788C32E406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9D06E09-6058-4CEB-8547-654D69057109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More </a:t>
          </a:r>
        </a:p>
        <a:p>
          <a:pPr>
            <a:defRPr cap="all"/>
          </a:pPr>
          <a:r>
            <a:rPr lang="en-GB" sz="2000" b="1" dirty="0"/>
            <a:t>children</a:t>
          </a:r>
          <a:endParaRPr lang="en-US" sz="2000" b="1" dirty="0"/>
        </a:p>
      </dgm:t>
    </dgm:pt>
    <dgm:pt modelId="{2D26C9D5-A7B9-4BD1-8ACC-44387A1786F3}" type="parTrans" cxnId="{7059BBEE-697F-4434-8B47-20D401EA1C82}">
      <dgm:prSet/>
      <dgm:spPr/>
      <dgm:t>
        <a:bodyPr/>
        <a:lstStyle/>
        <a:p>
          <a:endParaRPr lang="en-US"/>
        </a:p>
      </dgm:t>
    </dgm:pt>
    <dgm:pt modelId="{EB71ACD1-F6CB-42A5-9222-AFB6DD9999EA}" type="sibTrans" cxnId="{7059BBEE-697F-4434-8B47-20D401EA1C82}">
      <dgm:prSet/>
      <dgm:spPr/>
      <dgm:t>
        <a:bodyPr/>
        <a:lstStyle/>
        <a:p>
          <a:endParaRPr lang="en-US"/>
        </a:p>
      </dgm:t>
    </dgm:pt>
    <dgm:pt modelId="{D34EE60C-2114-44C8-9F65-C9BDF3ED1434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Impact of poverty and wider social determinants</a:t>
          </a:r>
          <a:endParaRPr lang="en-US" sz="2000" b="1" dirty="0"/>
        </a:p>
      </dgm:t>
    </dgm:pt>
    <dgm:pt modelId="{76092A2B-7BA4-484C-92B2-38B46E608C58}" type="parTrans" cxnId="{6AA4AC5F-3793-460B-ABD8-9479819B2A71}">
      <dgm:prSet/>
      <dgm:spPr/>
      <dgm:t>
        <a:bodyPr/>
        <a:lstStyle/>
        <a:p>
          <a:endParaRPr lang="en-US"/>
        </a:p>
      </dgm:t>
    </dgm:pt>
    <dgm:pt modelId="{DC662B0F-7377-4CF5-95A7-8647F9A89AD2}" type="sibTrans" cxnId="{6AA4AC5F-3793-460B-ABD8-9479819B2A71}">
      <dgm:prSet/>
      <dgm:spPr/>
      <dgm:t>
        <a:bodyPr/>
        <a:lstStyle/>
        <a:p>
          <a:endParaRPr lang="en-US"/>
        </a:p>
      </dgm:t>
    </dgm:pt>
    <dgm:pt modelId="{76B954EC-FC44-438D-A9C0-12AC7980C024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Trigger trio</a:t>
          </a:r>
          <a:endParaRPr lang="en-US" sz="2000" b="1" dirty="0"/>
        </a:p>
      </dgm:t>
    </dgm:pt>
    <dgm:pt modelId="{1D70BB51-453C-4D20-86F4-75452571ECBD}" type="parTrans" cxnId="{470EEC99-53EF-4631-BC45-F2956012CBAD}">
      <dgm:prSet/>
      <dgm:spPr/>
      <dgm:t>
        <a:bodyPr/>
        <a:lstStyle/>
        <a:p>
          <a:endParaRPr lang="en-US"/>
        </a:p>
      </dgm:t>
    </dgm:pt>
    <dgm:pt modelId="{EB71EF1D-0C5E-42A1-8896-ED7C7C88A8DD}" type="sibTrans" cxnId="{470EEC99-53EF-4631-BC45-F2956012CBAD}">
      <dgm:prSet/>
      <dgm:spPr/>
      <dgm:t>
        <a:bodyPr/>
        <a:lstStyle/>
        <a:p>
          <a:endParaRPr lang="en-US"/>
        </a:p>
      </dgm:t>
    </dgm:pt>
    <dgm:pt modelId="{EB967C3B-5C58-431B-97B0-67B9EAC74DC3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Contextual safeguarding</a:t>
          </a:r>
          <a:endParaRPr lang="en-US" sz="2000" b="1" dirty="0"/>
        </a:p>
      </dgm:t>
    </dgm:pt>
    <dgm:pt modelId="{8C4BE567-877A-4F64-A297-BA5AD23775C6}" type="parTrans" cxnId="{0EC94F4E-9C21-424D-A091-22AC483F0480}">
      <dgm:prSet/>
      <dgm:spPr/>
      <dgm:t>
        <a:bodyPr/>
        <a:lstStyle/>
        <a:p>
          <a:endParaRPr lang="en-US"/>
        </a:p>
      </dgm:t>
    </dgm:pt>
    <dgm:pt modelId="{A3B9AC09-0904-49D4-BE5D-FE3D78F407C3}" type="sibTrans" cxnId="{0EC94F4E-9C21-424D-A091-22AC483F0480}">
      <dgm:prSet/>
      <dgm:spPr/>
      <dgm:t>
        <a:bodyPr/>
        <a:lstStyle/>
        <a:p>
          <a:endParaRPr lang="en-US"/>
        </a:p>
      </dgm:t>
    </dgm:pt>
    <dgm:pt modelId="{D70B5E32-7F51-405E-AB07-49651C02E871}">
      <dgm:prSet custT="1"/>
      <dgm:spPr/>
      <dgm:t>
        <a:bodyPr/>
        <a:lstStyle/>
        <a:p>
          <a:pPr>
            <a:defRPr cap="all"/>
          </a:pPr>
          <a:r>
            <a:rPr lang="en-GB" sz="1800" b="1" dirty="0"/>
            <a:t>Ripple effect from other organisation and public sector areas such as schools and health</a:t>
          </a:r>
          <a:endParaRPr lang="en-US" sz="1800" b="1" dirty="0"/>
        </a:p>
      </dgm:t>
    </dgm:pt>
    <dgm:pt modelId="{3C4B0387-3812-435F-B1C3-A849ED643C8F}" type="parTrans" cxnId="{3913D3F4-C38E-4DB7-B3C4-A3A86248DC5B}">
      <dgm:prSet/>
      <dgm:spPr/>
      <dgm:t>
        <a:bodyPr/>
        <a:lstStyle/>
        <a:p>
          <a:endParaRPr lang="en-US"/>
        </a:p>
      </dgm:t>
    </dgm:pt>
    <dgm:pt modelId="{759FE24B-8232-46A6-9A02-2A21BDDFF084}" type="sibTrans" cxnId="{3913D3F4-C38E-4DB7-B3C4-A3A86248DC5B}">
      <dgm:prSet/>
      <dgm:spPr/>
      <dgm:t>
        <a:bodyPr/>
        <a:lstStyle/>
        <a:p>
          <a:endParaRPr lang="en-US"/>
        </a:p>
      </dgm:t>
    </dgm:pt>
    <dgm:pt modelId="{F4FF1782-B841-4125-AA55-D135D87D991E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Legislation</a:t>
          </a:r>
          <a:endParaRPr lang="en-US" sz="2000" b="1" dirty="0"/>
        </a:p>
      </dgm:t>
    </dgm:pt>
    <dgm:pt modelId="{1F947B87-6E03-47EB-9929-728E177B0B86}" type="parTrans" cxnId="{FE5DE7A4-A977-4E8F-90B1-662EF167CAC8}">
      <dgm:prSet/>
      <dgm:spPr/>
      <dgm:t>
        <a:bodyPr/>
        <a:lstStyle/>
        <a:p>
          <a:endParaRPr lang="en-US"/>
        </a:p>
      </dgm:t>
    </dgm:pt>
    <dgm:pt modelId="{CFC9FD8F-A07A-46A6-ACB1-B8323F44A112}" type="sibTrans" cxnId="{FE5DE7A4-A977-4E8F-90B1-662EF167CAC8}">
      <dgm:prSet/>
      <dgm:spPr/>
      <dgm:t>
        <a:bodyPr/>
        <a:lstStyle/>
        <a:p>
          <a:endParaRPr lang="en-US"/>
        </a:p>
      </dgm:t>
    </dgm:pt>
    <dgm:pt modelId="{110EDD89-54D8-411F-A0CC-37AD1362B057}">
      <dgm:prSet custT="1"/>
      <dgm:spPr/>
      <dgm:t>
        <a:bodyPr/>
        <a:lstStyle/>
        <a:p>
          <a:pPr>
            <a:defRPr cap="all"/>
          </a:pPr>
          <a:r>
            <a:rPr lang="en-GB" sz="2000" b="1" dirty="0"/>
            <a:t>Funding</a:t>
          </a:r>
          <a:endParaRPr lang="en-US" sz="2000" b="1" dirty="0"/>
        </a:p>
      </dgm:t>
    </dgm:pt>
    <dgm:pt modelId="{155A018C-D4D1-4802-8E14-2CE537C40015}" type="parTrans" cxnId="{74628E73-AF70-40ED-94F4-022E91E8C210}">
      <dgm:prSet/>
      <dgm:spPr/>
      <dgm:t>
        <a:bodyPr/>
        <a:lstStyle/>
        <a:p>
          <a:endParaRPr lang="en-US"/>
        </a:p>
      </dgm:t>
    </dgm:pt>
    <dgm:pt modelId="{CD1308C5-A594-4EE0-AFDB-4A5016EECB5E}" type="sibTrans" cxnId="{74628E73-AF70-40ED-94F4-022E91E8C210}">
      <dgm:prSet/>
      <dgm:spPr/>
      <dgm:t>
        <a:bodyPr/>
        <a:lstStyle/>
        <a:p>
          <a:endParaRPr lang="en-US"/>
        </a:p>
      </dgm:t>
    </dgm:pt>
    <dgm:pt modelId="{4FB8EB64-81FC-455F-BD93-A4E614B59B8C}" type="pres">
      <dgm:prSet presAssocID="{5166423C-F615-4D7C-ABF5-B788C32E4060}" presName="root" presStyleCnt="0">
        <dgm:presLayoutVars>
          <dgm:dir/>
          <dgm:resizeHandles val="exact"/>
        </dgm:presLayoutVars>
      </dgm:prSet>
      <dgm:spPr/>
    </dgm:pt>
    <dgm:pt modelId="{A1B482E8-DB06-4703-AFA8-5ADB5DAA4B74}" type="pres">
      <dgm:prSet presAssocID="{39D06E09-6058-4CEB-8547-654D69057109}" presName="compNode" presStyleCnt="0"/>
      <dgm:spPr/>
    </dgm:pt>
    <dgm:pt modelId="{B10C3BED-6743-4590-98B3-1CB63343B311}" type="pres">
      <dgm:prSet presAssocID="{39D06E09-6058-4CEB-8547-654D69057109}" presName="iconBgRect" presStyleLbl="bgShp" presStyleIdx="0" presStyleCnt="7" custLinFactNeighborX="-63397"/>
      <dgm:spPr>
        <a:prstGeom prst="round2DiagRect">
          <a:avLst>
            <a:gd name="adj1" fmla="val 29727"/>
            <a:gd name="adj2" fmla="val 0"/>
          </a:avLst>
        </a:prstGeom>
      </dgm:spPr>
    </dgm:pt>
    <dgm:pt modelId="{3066215C-697E-42C2-94DF-5562DB05BB95}" type="pres">
      <dgm:prSet presAssocID="{39D06E09-6058-4CEB-8547-654D69057109}" presName="iconRect" presStyleLbl="node1" presStyleIdx="0" presStyleCnt="7" custLinFactX="-11335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C40E7A27-D55E-42A0-86C3-32880921BBB7}" type="pres">
      <dgm:prSet presAssocID="{39D06E09-6058-4CEB-8547-654D69057109}" presName="spaceRect" presStyleCnt="0"/>
      <dgm:spPr/>
    </dgm:pt>
    <dgm:pt modelId="{0B719873-4FC1-4AF8-AC05-879BE932E252}" type="pres">
      <dgm:prSet presAssocID="{39D06E09-6058-4CEB-8547-654D69057109}" presName="textRect" presStyleLbl="revTx" presStyleIdx="0" presStyleCnt="7" custLinFactNeighborX="-43364">
        <dgm:presLayoutVars>
          <dgm:chMax val="1"/>
          <dgm:chPref val="1"/>
        </dgm:presLayoutVars>
      </dgm:prSet>
      <dgm:spPr/>
    </dgm:pt>
    <dgm:pt modelId="{E6BEDF5C-923B-42C8-B69B-71C08D591FDF}" type="pres">
      <dgm:prSet presAssocID="{EB71ACD1-F6CB-42A5-9222-AFB6DD9999EA}" presName="sibTrans" presStyleCnt="0"/>
      <dgm:spPr/>
    </dgm:pt>
    <dgm:pt modelId="{C8C9D998-89A9-425E-82DD-2887DE0F77D1}" type="pres">
      <dgm:prSet presAssocID="{D34EE60C-2114-44C8-9F65-C9BDF3ED1434}" presName="compNode" presStyleCnt="0"/>
      <dgm:spPr/>
    </dgm:pt>
    <dgm:pt modelId="{888FA8A4-D98A-45E3-B791-74D75AB62859}" type="pres">
      <dgm:prSet presAssocID="{D34EE60C-2114-44C8-9F65-C9BDF3ED1434}" presName="iconBgRect" presStyleLbl="bgShp" presStyleIdx="1" presStyleCnt="7" custLinFactNeighborX="-25303"/>
      <dgm:spPr>
        <a:prstGeom prst="round2DiagRect">
          <a:avLst>
            <a:gd name="adj1" fmla="val 29727"/>
            <a:gd name="adj2" fmla="val 0"/>
          </a:avLst>
        </a:prstGeom>
      </dgm:spPr>
    </dgm:pt>
    <dgm:pt modelId="{96D3D9AA-288F-4632-9D51-06BD6AB4FBDB}" type="pres">
      <dgm:prSet presAssocID="{D34EE60C-2114-44C8-9F65-C9BDF3ED1434}" presName="iconRect" presStyleLbl="node1" presStyleIdx="1" presStyleCnt="7" custLinFactNeighborX="-4409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6D9B7B44-034B-4A1E-843A-A04CF174C64E}" type="pres">
      <dgm:prSet presAssocID="{D34EE60C-2114-44C8-9F65-C9BDF3ED1434}" presName="spaceRect" presStyleCnt="0"/>
      <dgm:spPr/>
    </dgm:pt>
    <dgm:pt modelId="{0FE74C6B-428B-45FE-A601-3FBC77A483EE}" type="pres">
      <dgm:prSet presAssocID="{D34EE60C-2114-44C8-9F65-C9BDF3ED1434}" presName="textRect" presStyleLbl="revTx" presStyleIdx="1" presStyleCnt="7" custScaleX="128481" custLinFactNeighborX="-12843">
        <dgm:presLayoutVars>
          <dgm:chMax val="1"/>
          <dgm:chPref val="1"/>
        </dgm:presLayoutVars>
      </dgm:prSet>
      <dgm:spPr/>
    </dgm:pt>
    <dgm:pt modelId="{C2E031E8-934F-45FA-B88C-60E95E629667}" type="pres">
      <dgm:prSet presAssocID="{DC662B0F-7377-4CF5-95A7-8647F9A89AD2}" presName="sibTrans" presStyleCnt="0"/>
      <dgm:spPr/>
    </dgm:pt>
    <dgm:pt modelId="{77119901-AC7C-4B34-9E4C-9ED6A6044805}" type="pres">
      <dgm:prSet presAssocID="{76B954EC-FC44-438D-A9C0-12AC7980C024}" presName="compNode" presStyleCnt="0"/>
      <dgm:spPr/>
    </dgm:pt>
    <dgm:pt modelId="{9A5E1936-D043-4422-A35D-631383807D29}" type="pres">
      <dgm:prSet presAssocID="{76B954EC-FC44-438D-A9C0-12AC7980C024}" presName="iconBgRect" presStyleLbl="bgShp" presStyleIdx="2" presStyleCnt="7" custLinFactNeighborX="26525"/>
      <dgm:spPr>
        <a:prstGeom prst="round2DiagRect">
          <a:avLst>
            <a:gd name="adj1" fmla="val 29727"/>
            <a:gd name="adj2" fmla="val 0"/>
          </a:avLst>
        </a:prstGeom>
      </dgm:spPr>
    </dgm:pt>
    <dgm:pt modelId="{F9AF8697-90DB-4F10-8599-3CF2D0A4EAA6}" type="pres">
      <dgm:prSet presAssocID="{76B954EC-FC44-438D-A9C0-12AC7980C024}" presName="iconRect" presStyleLbl="node1" presStyleIdx="2" presStyleCnt="7" custLinFactNeighborX="46230"/>
      <dgm:spPr>
        <a:prstGeom prst="flowChartMerg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18512E7-013C-434B-8603-19B87CE31219}" type="pres">
      <dgm:prSet presAssocID="{76B954EC-FC44-438D-A9C0-12AC7980C024}" presName="spaceRect" presStyleCnt="0"/>
      <dgm:spPr/>
    </dgm:pt>
    <dgm:pt modelId="{8F873A50-A9A5-4D30-BECA-7AF5E4609E10}" type="pres">
      <dgm:prSet presAssocID="{76B954EC-FC44-438D-A9C0-12AC7980C024}" presName="textRect" presStyleLbl="revTx" presStyleIdx="2" presStyleCnt="7" custLinFactNeighborX="17097">
        <dgm:presLayoutVars>
          <dgm:chMax val="1"/>
          <dgm:chPref val="1"/>
        </dgm:presLayoutVars>
      </dgm:prSet>
      <dgm:spPr/>
    </dgm:pt>
    <dgm:pt modelId="{8DED2C90-2477-40B2-8D0F-E616947D2F8A}" type="pres">
      <dgm:prSet presAssocID="{EB71EF1D-0C5E-42A1-8896-ED7C7C88A8DD}" presName="sibTrans" presStyleCnt="0"/>
      <dgm:spPr/>
    </dgm:pt>
    <dgm:pt modelId="{BDDC0B14-DAA6-4A04-AA4E-D866348245E5}" type="pres">
      <dgm:prSet presAssocID="{EB967C3B-5C58-431B-97B0-67B9EAC74DC3}" presName="compNode" presStyleCnt="0"/>
      <dgm:spPr/>
    </dgm:pt>
    <dgm:pt modelId="{62722C15-7F54-4B14-80E0-863DA8502249}" type="pres">
      <dgm:prSet presAssocID="{EB967C3B-5C58-431B-97B0-67B9EAC74DC3}" presName="iconBgRect" presStyleLbl="bgShp" presStyleIdx="3" presStyleCnt="7" custScaleX="100643" custLinFactNeighborX="59693" custLinFactNeighborY="2823"/>
      <dgm:spPr>
        <a:prstGeom prst="round2DiagRect">
          <a:avLst>
            <a:gd name="adj1" fmla="val 29727"/>
            <a:gd name="adj2" fmla="val 0"/>
          </a:avLst>
        </a:prstGeom>
      </dgm:spPr>
    </dgm:pt>
    <dgm:pt modelId="{D531C1B3-DAB7-42D0-9EA6-22BBCEF47FAE}" type="pres">
      <dgm:prSet presAssocID="{EB967C3B-5C58-431B-97B0-67B9EAC74DC3}" presName="iconRect" presStyleLbl="node1" presStyleIdx="3" presStyleCnt="7" custLinFactX="1355" custLinFactNeighborX="1000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690B7FE1-69E2-432B-9027-19B83999C73C}" type="pres">
      <dgm:prSet presAssocID="{EB967C3B-5C58-431B-97B0-67B9EAC74DC3}" presName="spaceRect" presStyleCnt="0"/>
      <dgm:spPr/>
    </dgm:pt>
    <dgm:pt modelId="{64190ED0-5452-4043-BD7E-ED52908930A8}" type="pres">
      <dgm:prSet presAssocID="{EB967C3B-5C58-431B-97B0-67B9EAC74DC3}" presName="textRect" presStyleLbl="revTx" presStyleIdx="3" presStyleCnt="7" custScaleX="125723" custLinFactNeighborX="60084" custLinFactNeighborY="1571">
        <dgm:presLayoutVars>
          <dgm:chMax val="1"/>
          <dgm:chPref val="1"/>
        </dgm:presLayoutVars>
      </dgm:prSet>
      <dgm:spPr/>
    </dgm:pt>
    <dgm:pt modelId="{32F05C67-2094-4DAC-B980-7479B917B108}" type="pres">
      <dgm:prSet presAssocID="{A3B9AC09-0904-49D4-BE5D-FE3D78F407C3}" presName="sibTrans" presStyleCnt="0"/>
      <dgm:spPr/>
    </dgm:pt>
    <dgm:pt modelId="{A8BFD2F3-CAE6-4F23-B1D7-E157BDD2DFE1}" type="pres">
      <dgm:prSet presAssocID="{D70B5E32-7F51-405E-AB07-49651C02E871}" presName="compNode" presStyleCnt="0"/>
      <dgm:spPr/>
    </dgm:pt>
    <dgm:pt modelId="{D016162B-566C-4953-AA29-2FCA0BCDD120}" type="pres">
      <dgm:prSet presAssocID="{D70B5E32-7F51-405E-AB07-49651C02E871}" presName="iconBgRect" presStyleLbl="bgShp" presStyleIdx="4" presStyleCnt="7" custLinFactNeighborX="-69806" custLinFactNeighborY="-26874"/>
      <dgm:spPr>
        <a:prstGeom prst="round2DiagRect">
          <a:avLst>
            <a:gd name="adj1" fmla="val 29727"/>
            <a:gd name="adj2" fmla="val 0"/>
          </a:avLst>
        </a:prstGeom>
      </dgm:spPr>
    </dgm:pt>
    <dgm:pt modelId="{49F3ECAC-FBFD-4ED9-A795-EFBE03917CC4}" type="pres">
      <dgm:prSet presAssocID="{D70B5E32-7F51-405E-AB07-49651C02E871}" presName="iconRect" presStyleLbl="node1" presStyleIdx="4" presStyleCnt="7" custLinFactX="-21661" custLinFactNeighborX="-100000" custLinFactNeighborY="-46838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F6A3EFB3-65B2-4F94-A9DD-1CC29C3ED1F3}" type="pres">
      <dgm:prSet presAssocID="{D70B5E32-7F51-405E-AB07-49651C02E871}" presName="spaceRect" presStyleCnt="0"/>
      <dgm:spPr/>
    </dgm:pt>
    <dgm:pt modelId="{2FD28B08-53B5-4A57-B809-0784F576AD63}" type="pres">
      <dgm:prSet presAssocID="{D70B5E32-7F51-405E-AB07-49651C02E871}" presName="textRect" presStyleLbl="revTx" presStyleIdx="4" presStyleCnt="7" custScaleX="124927" custLinFactNeighborX="-39938" custLinFactNeighborY="-19746">
        <dgm:presLayoutVars>
          <dgm:chMax val="1"/>
          <dgm:chPref val="1"/>
        </dgm:presLayoutVars>
      </dgm:prSet>
      <dgm:spPr/>
    </dgm:pt>
    <dgm:pt modelId="{52F3119E-1869-406D-8133-4085A23A9D5C}" type="pres">
      <dgm:prSet presAssocID="{759FE24B-8232-46A6-9A02-2A21BDDFF084}" presName="sibTrans" presStyleCnt="0"/>
      <dgm:spPr/>
    </dgm:pt>
    <dgm:pt modelId="{F893C7DC-233D-4E81-91FF-B686EF5781CC}" type="pres">
      <dgm:prSet presAssocID="{F4FF1782-B841-4125-AA55-D135D87D991E}" presName="compNode" presStyleCnt="0"/>
      <dgm:spPr/>
    </dgm:pt>
    <dgm:pt modelId="{0DEAE97A-FB56-47FF-8372-7942229C9A0D}" type="pres">
      <dgm:prSet presAssocID="{F4FF1782-B841-4125-AA55-D135D87D991E}" presName="iconBgRect" presStyleLbl="bgShp" presStyleIdx="5" presStyleCnt="7" custLinFactNeighborX="-10564" custLinFactNeighborY="-26874"/>
      <dgm:spPr>
        <a:prstGeom prst="round2DiagRect">
          <a:avLst>
            <a:gd name="adj1" fmla="val 29727"/>
            <a:gd name="adj2" fmla="val 0"/>
          </a:avLst>
        </a:prstGeom>
      </dgm:spPr>
    </dgm:pt>
    <dgm:pt modelId="{C2FC7B05-E8AF-48E2-A0AF-FC65F3A99C94}" type="pres">
      <dgm:prSet presAssocID="{F4FF1782-B841-4125-AA55-D135D87D991E}" presName="iconRect" presStyleLbl="node1" presStyleIdx="5" presStyleCnt="7" custLinFactNeighborX="-18411" custLinFactNeighborY="-4683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5CE392F-E517-4204-99C3-D9D9F587F198}" type="pres">
      <dgm:prSet presAssocID="{F4FF1782-B841-4125-AA55-D135D87D991E}" presName="spaceRect" presStyleCnt="0"/>
      <dgm:spPr/>
    </dgm:pt>
    <dgm:pt modelId="{EAEFF28A-F484-441A-AC8A-80FB954581DA}" type="pres">
      <dgm:prSet presAssocID="{F4FF1782-B841-4125-AA55-D135D87D991E}" presName="textRect" presStyleLbl="revTx" presStyleIdx="5" presStyleCnt="7" custLinFactNeighborX="-6444" custLinFactNeighborY="-14904">
        <dgm:presLayoutVars>
          <dgm:chMax val="1"/>
          <dgm:chPref val="1"/>
        </dgm:presLayoutVars>
      </dgm:prSet>
      <dgm:spPr/>
    </dgm:pt>
    <dgm:pt modelId="{5FC02CAB-936D-4D76-9FA7-52E6600116BC}" type="pres">
      <dgm:prSet presAssocID="{CFC9FD8F-A07A-46A6-ACB1-B8323F44A112}" presName="sibTrans" presStyleCnt="0"/>
      <dgm:spPr/>
    </dgm:pt>
    <dgm:pt modelId="{E5C2F791-707B-4BB9-8254-348B91BC3B0A}" type="pres">
      <dgm:prSet presAssocID="{110EDD89-54D8-411F-A0CC-37AD1362B057}" presName="compNode" presStyleCnt="0"/>
      <dgm:spPr/>
    </dgm:pt>
    <dgm:pt modelId="{EBEE25A8-3A23-4859-9A39-9026F5B00727}" type="pres">
      <dgm:prSet presAssocID="{110EDD89-54D8-411F-A0CC-37AD1362B057}" presName="iconBgRect" presStyleLbl="bgShp" presStyleIdx="6" presStyleCnt="7" custLinFactNeighborX="21908" custLinFactNeighborY="-26874"/>
      <dgm:spPr>
        <a:prstGeom prst="round2DiagRect">
          <a:avLst>
            <a:gd name="adj1" fmla="val 29727"/>
            <a:gd name="adj2" fmla="val 0"/>
          </a:avLst>
        </a:prstGeom>
      </dgm:spPr>
    </dgm:pt>
    <dgm:pt modelId="{0053AF6D-BC18-4E8F-826D-AB29C570562C}" type="pres">
      <dgm:prSet presAssocID="{110EDD89-54D8-411F-A0CC-37AD1362B057}" presName="iconRect" presStyleLbl="node1" presStyleIdx="6" presStyleCnt="7" custLinFactNeighborX="38183" custLinFactNeighborY="-4683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AA9DF0A-7815-4DF8-A4AB-C4D7AF6DD5C3}" type="pres">
      <dgm:prSet presAssocID="{110EDD89-54D8-411F-A0CC-37AD1362B057}" presName="spaceRect" presStyleCnt="0"/>
      <dgm:spPr/>
    </dgm:pt>
    <dgm:pt modelId="{0FFA475C-7BC7-4FC4-9BBC-2818902AFFD3}" type="pres">
      <dgm:prSet presAssocID="{110EDD89-54D8-411F-A0CC-37AD1362B057}" presName="textRect" presStyleLbl="revTx" presStyleIdx="6" presStyleCnt="7" custLinFactNeighborX="14807" custLinFactNeighborY="-14904">
        <dgm:presLayoutVars>
          <dgm:chMax val="1"/>
          <dgm:chPref val="1"/>
        </dgm:presLayoutVars>
      </dgm:prSet>
      <dgm:spPr/>
    </dgm:pt>
  </dgm:ptLst>
  <dgm:cxnLst>
    <dgm:cxn modelId="{5C9DDE03-5722-44CF-BEA6-F39A34A3050E}" type="presOf" srcId="{F4FF1782-B841-4125-AA55-D135D87D991E}" destId="{EAEFF28A-F484-441A-AC8A-80FB954581DA}" srcOrd="0" destOrd="0" presId="urn:microsoft.com/office/officeart/2018/5/layout/IconLeafLabelList"/>
    <dgm:cxn modelId="{BA11DE0B-90F6-4B26-B435-9C4BD4D38E80}" type="presOf" srcId="{EB967C3B-5C58-431B-97B0-67B9EAC74DC3}" destId="{64190ED0-5452-4043-BD7E-ED52908930A8}" srcOrd="0" destOrd="0" presId="urn:microsoft.com/office/officeart/2018/5/layout/IconLeafLabelList"/>
    <dgm:cxn modelId="{B6434313-C3A2-4937-AEF2-BB23F464C9C5}" type="presOf" srcId="{110EDD89-54D8-411F-A0CC-37AD1362B057}" destId="{0FFA475C-7BC7-4FC4-9BBC-2818902AFFD3}" srcOrd="0" destOrd="0" presId="urn:microsoft.com/office/officeart/2018/5/layout/IconLeafLabelList"/>
    <dgm:cxn modelId="{6AA4AC5F-3793-460B-ABD8-9479819B2A71}" srcId="{5166423C-F615-4D7C-ABF5-B788C32E4060}" destId="{D34EE60C-2114-44C8-9F65-C9BDF3ED1434}" srcOrd="1" destOrd="0" parTransId="{76092A2B-7BA4-484C-92B2-38B46E608C58}" sibTransId="{DC662B0F-7377-4CF5-95A7-8647F9A89AD2}"/>
    <dgm:cxn modelId="{0EC94F4E-9C21-424D-A091-22AC483F0480}" srcId="{5166423C-F615-4D7C-ABF5-B788C32E4060}" destId="{EB967C3B-5C58-431B-97B0-67B9EAC74DC3}" srcOrd="3" destOrd="0" parTransId="{8C4BE567-877A-4F64-A297-BA5AD23775C6}" sibTransId="{A3B9AC09-0904-49D4-BE5D-FE3D78F407C3}"/>
    <dgm:cxn modelId="{B9945952-E29A-447A-A790-3971081C125A}" type="presOf" srcId="{39D06E09-6058-4CEB-8547-654D69057109}" destId="{0B719873-4FC1-4AF8-AC05-879BE932E252}" srcOrd="0" destOrd="0" presId="urn:microsoft.com/office/officeart/2018/5/layout/IconLeafLabelList"/>
    <dgm:cxn modelId="{74628E73-AF70-40ED-94F4-022E91E8C210}" srcId="{5166423C-F615-4D7C-ABF5-B788C32E4060}" destId="{110EDD89-54D8-411F-A0CC-37AD1362B057}" srcOrd="6" destOrd="0" parTransId="{155A018C-D4D1-4802-8E14-2CE537C40015}" sibTransId="{CD1308C5-A594-4EE0-AFDB-4A5016EECB5E}"/>
    <dgm:cxn modelId="{A7ABAB91-0322-427E-813E-15B452B9E42A}" type="presOf" srcId="{D34EE60C-2114-44C8-9F65-C9BDF3ED1434}" destId="{0FE74C6B-428B-45FE-A601-3FBC77A483EE}" srcOrd="0" destOrd="0" presId="urn:microsoft.com/office/officeart/2018/5/layout/IconLeafLabelList"/>
    <dgm:cxn modelId="{470EEC99-53EF-4631-BC45-F2956012CBAD}" srcId="{5166423C-F615-4D7C-ABF5-B788C32E4060}" destId="{76B954EC-FC44-438D-A9C0-12AC7980C024}" srcOrd="2" destOrd="0" parTransId="{1D70BB51-453C-4D20-86F4-75452571ECBD}" sibTransId="{EB71EF1D-0C5E-42A1-8896-ED7C7C88A8DD}"/>
    <dgm:cxn modelId="{C42C34A0-CBCD-49DE-944F-A5060A0DA246}" type="presOf" srcId="{76B954EC-FC44-438D-A9C0-12AC7980C024}" destId="{8F873A50-A9A5-4D30-BECA-7AF5E4609E10}" srcOrd="0" destOrd="0" presId="urn:microsoft.com/office/officeart/2018/5/layout/IconLeafLabelList"/>
    <dgm:cxn modelId="{C8521BA2-D64C-4823-B081-6FC4C081D697}" type="presOf" srcId="{5166423C-F615-4D7C-ABF5-B788C32E4060}" destId="{4FB8EB64-81FC-455F-BD93-A4E614B59B8C}" srcOrd="0" destOrd="0" presId="urn:microsoft.com/office/officeart/2018/5/layout/IconLeafLabelList"/>
    <dgm:cxn modelId="{FE5DE7A4-A977-4E8F-90B1-662EF167CAC8}" srcId="{5166423C-F615-4D7C-ABF5-B788C32E4060}" destId="{F4FF1782-B841-4125-AA55-D135D87D991E}" srcOrd="5" destOrd="0" parTransId="{1F947B87-6E03-47EB-9929-728E177B0B86}" sibTransId="{CFC9FD8F-A07A-46A6-ACB1-B8323F44A112}"/>
    <dgm:cxn modelId="{48484DD7-456D-4F63-9D87-BF365889F8BB}" type="presOf" srcId="{D70B5E32-7F51-405E-AB07-49651C02E871}" destId="{2FD28B08-53B5-4A57-B809-0784F576AD63}" srcOrd="0" destOrd="0" presId="urn:microsoft.com/office/officeart/2018/5/layout/IconLeafLabelList"/>
    <dgm:cxn modelId="{7059BBEE-697F-4434-8B47-20D401EA1C82}" srcId="{5166423C-F615-4D7C-ABF5-B788C32E4060}" destId="{39D06E09-6058-4CEB-8547-654D69057109}" srcOrd="0" destOrd="0" parTransId="{2D26C9D5-A7B9-4BD1-8ACC-44387A1786F3}" sibTransId="{EB71ACD1-F6CB-42A5-9222-AFB6DD9999EA}"/>
    <dgm:cxn modelId="{3913D3F4-C38E-4DB7-B3C4-A3A86248DC5B}" srcId="{5166423C-F615-4D7C-ABF5-B788C32E4060}" destId="{D70B5E32-7F51-405E-AB07-49651C02E871}" srcOrd="4" destOrd="0" parTransId="{3C4B0387-3812-435F-B1C3-A849ED643C8F}" sibTransId="{759FE24B-8232-46A6-9A02-2A21BDDFF084}"/>
    <dgm:cxn modelId="{4DC7EB56-67B9-4249-9B58-4ABCE73C7E70}" type="presParOf" srcId="{4FB8EB64-81FC-455F-BD93-A4E614B59B8C}" destId="{A1B482E8-DB06-4703-AFA8-5ADB5DAA4B74}" srcOrd="0" destOrd="0" presId="urn:microsoft.com/office/officeart/2018/5/layout/IconLeafLabelList"/>
    <dgm:cxn modelId="{E362B0D3-C0B8-49BB-8BDD-E71A3EBE02A9}" type="presParOf" srcId="{A1B482E8-DB06-4703-AFA8-5ADB5DAA4B74}" destId="{B10C3BED-6743-4590-98B3-1CB63343B311}" srcOrd="0" destOrd="0" presId="urn:microsoft.com/office/officeart/2018/5/layout/IconLeafLabelList"/>
    <dgm:cxn modelId="{AFFF84AB-2A06-4067-B6F9-BA216D097E9C}" type="presParOf" srcId="{A1B482E8-DB06-4703-AFA8-5ADB5DAA4B74}" destId="{3066215C-697E-42C2-94DF-5562DB05BB95}" srcOrd="1" destOrd="0" presId="urn:microsoft.com/office/officeart/2018/5/layout/IconLeafLabelList"/>
    <dgm:cxn modelId="{1CAD2F55-DE3B-4440-86B5-DA4A426F8671}" type="presParOf" srcId="{A1B482E8-DB06-4703-AFA8-5ADB5DAA4B74}" destId="{C40E7A27-D55E-42A0-86C3-32880921BBB7}" srcOrd="2" destOrd="0" presId="urn:microsoft.com/office/officeart/2018/5/layout/IconLeafLabelList"/>
    <dgm:cxn modelId="{CD3FA3CA-D322-49D7-8575-ECB56BE4EA69}" type="presParOf" srcId="{A1B482E8-DB06-4703-AFA8-5ADB5DAA4B74}" destId="{0B719873-4FC1-4AF8-AC05-879BE932E252}" srcOrd="3" destOrd="0" presId="urn:microsoft.com/office/officeart/2018/5/layout/IconLeafLabelList"/>
    <dgm:cxn modelId="{7EF90A72-67FA-41C6-913C-BFE854026A27}" type="presParOf" srcId="{4FB8EB64-81FC-455F-BD93-A4E614B59B8C}" destId="{E6BEDF5C-923B-42C8-B69B-71C08D591FDF}" srcOrd="1" destOrd="0" presId="urn:microsoft.com/office/officeart/2018/5/layout/IconLeafLabelList"/>
    <dgm:cxn modelId="{253B3253-DCD5-4A89-9809-3A6754B8C2F7}" type="presParOf" srcId="{4FB8EB64-81FC-455F-BD93-A4E614B59B8C}" destId="{C8C9D998-89A9-425E-82DD-2887DE0F77D1}" srcOrd="2" destOrd="0" presId="urn:microsoft.com/office/officeart/2018/5/layout/IconLeafLabelList"/>
    <dgm:cxn modelId="{2745DB0C-0BEA-4229-8ED2-A47054AD61CF}" type="presParOf" srcId="{C8C9D998-89A9-425E-82DD-2887DE0F77D1}" destId="{888FA8A4-D98A-45E3-B791-74D75AB62859}" srcOrd="0" destOrd="0" presId="urn:microsoft.com/office/officeart/2018/5/layout/IconLeafLabelList"/>
    <dgm:cxn modelId="{A97342E3-C57A-444E-85E9-4DE2894D78E0}" type="presParOf" srcId="{C8C9D998-89A9-425E-82DD-2887DE0F77D1}" destId="{96D3D9AA-288F-4632-9D51-06BD6AB4FBDB}" srcOrd="1" destOrd="0" presId="urn:microsoft.com/office/officeart/2018/5/layout/IconLeafLabelList"/>
    <dgm:cxn modelId="{F6DF40BA-D6F4-4122-BD26-71FB4E7448F1}" type="presParOf" srcId="{C8C9D998-89A9-425E-82DD-2887DE0F77D1}" destId="{6D9B7B44-034B-4A1E-843A-A04CF174C64E}" srcOrd="2" destOrd="0" presId="urn:microsoft.com/office/officeart/2018/5/layout/IconLeafLabelList"/>
    <dgm:cxn modelId="{DBDD4285-4DF7-4554-B25F-D6B82B87C21C}" type="presParOf" srcId="{C8C9D998-89A9-425E-82DD-2887DE0F77D1}" destId="{0FE74C6B-428B-45FE-A601-3FBC77A483EE}" srcOrd="3" destOrd="0" presId="urn:microsoft.com/office/officeart/2018/5/layout/IconLeafLabelList"/>
    <dgm:cxn modelId="{168C48E8-D291-428F-99A0-858EA9ABCFFC}" type="presParOf" srcId="{4FB8EB64-81FC-455F-BD93-A4E614B59B8C}" destId="{C2E031E8-934F-45FA-B88C-60E95E629667}" srcOrd="3" destOrd="0" presId="urn:microsoft.com/office/officeart/2018/5/layout/IconLeafLabelList"/>
    <dgm:cxn modelId="{153943E5-C0DE-4A31-8FA3-5D286B0EABFF}" type="presParOf" srcId="{4FB8EB64-81FC-455F-BD93-A4E614B59B8C}" destId="{77119901-AC7C-4B34-9E4C-9ED6A6044805}" srcOrd="4" destOrd="0" presId="urn:microsoft.com/office/officeart/2018/5/layout/IconLeafLabelList"/>
    <dgm:cxn modelId="{FF6D2A5F-A96D-465C-B491-37B969557BEA}" type="presParOf" srcId="{77119901-AC7C-4B34-9E4C-9ED6A6044805}" destId="{9A5E1936-D043-4422-A35D-631383807D29}" srcOrd="0" destOrd="0" presId="urn:microsoft.com/office/officeart/2018/5/layout/IconLeafLabelList"/>
    <dgm:cxn modelId="{C6BD77AE-C91A-4954-89EC-91BAFB0E3D7E}" type="presParOf" srcId="{77119901-AC7C-4B34-9E4C-9ED6A6044805}" destId="{F9AF8697-90DB-4F10-8599-3CF2D0A4EAA6}" srcOrd="1" destOrd="0" presId="urn:microsoft.com/office/officeart/2018/5/layout/IconLeafLabelList"/>
    <dgm:cxn modelId="{9DBB44E3-0A1E-4F9B-8B7D-08F96008FD76}" type="presParOf" srcId="{77119901-AC7C-4B34-9E4C-9ED6A6044805}" destId="{118512E7-013C-434B-8603-19B87CE31219}" srcOrd="2" destOrd="0" presId="urn:microsoft.com/office/officeart/2018/5/layout/IconLeafLabelList"/>
    <dgm:cxn modelId="{B386FC72-EA3A-494B-BE99-EEF31E8D038A}" type="presParOf" srcId="{77119901-AC7C-4B34-9E4C-9ED6A6044805}" destId="{8F873A50-A9A5-4D30-BECA-7AF5E4609E10}" srcOrd="3" destOrd="0" presId="urn:microsoft.com/office/officeart/2018/5/layout/IconLeafLabelList"/>
    <dgm:cxn modelId="{76EA006B-29E3-4442-8525-57EA4D2E9619}" type="presParOf" srcId="{4FB8EB64-81FC-455F-BD93-A4E614B59B8C}" destId="{8DED2C90-2477-40B2-8D0F-E616947D2F8A}" srcOrd="5" destOrd="0" presId="urn:microsoft.com/office/officeart/2018/5/layout/IconLeafLabelList"/>
    <dgm:cxn modelId="{3DC12477-CA8E-4949-B4F8-A2642C8F0C85}" type="presParOf" srcId="{4FB8EB64-81FC-455F-BD93-A4E614B59B8C}" destId="{BDDC0B14-DAA6-4A04-AA4E-D866348245E5}" srcOrd="6" destOrd="0" presId="urn:microsoft.com/office/officeart/2018/5/layout/IconLeafLabelList"/>
    <dgm:cxn modelId="{EBE850CB-E492-4431-B5C7-9CBAE8A55315}" type="presParOf" srcId="{BDDC0B14-DAA6-4A04-AA4E-D866348245E5}" destId="{62722C15-7F54-4B14-80E0-863DA8502249}" srcOrd="0" destOrd="0" presId="urn:microsoft.com/office/officeart/2018/5/layout/IconLeafLabelList"/>
    <dgm:cxn modelId="{E3C6F319-8AED-4F7D-9A37-F494C0E5CCC3}" type="presParOf" srcId="{BDDC0B14-DAA6-4A04-AA4E-D866348245E5}" destId="{D531C1B3-DAB7-42D0-9EA6-22BBCEF47FAE}" srcOrd="1" destOrd="0" presId="urn:microsoft.com/office/officeart/2018/5/layout/IconLeafLabelList"/>
    <dgm:cxn modelId="{B424C62A-758C-4565-9E2A-456966D593A1}" type="presParOf" srcId="{BDDC0B14-DAA6-4A04-AA4E-D866348245E5}" destId="{690B7FE1-69E2-432B-9027-19B83999C73C}" srcOrd="2" destOrd="0" presId="urn:microsoft.com/office/officeart/2018/5/layout/IconLeafLabelList"/>
    <dgm:cxn modelId="{4F5F0FED-3F39-44C5-AD35-42B96737AFB7}" type="presParOf" srcId="{BDDC0B14-DAA6-4A04-AA4E-D866348245E5}" destId="{64190ED0-5452-4043-BD7E-ED52908930A8}" srcOrd="3" destOrd="0" presId="urn:microsoft.com/office/officeart/2018/5/layout/IconLeafLabelList"/>
    <dgm:cxn modelId="{DB725431-88F8-48F1-8E83-E6198C039063}" type="presParOf" srcId="{4FB8EB64-81FC-455F-BD93-A4E614B59B8C}" destId="{32F05C67-2094-4DAC-B980-7479B917B108}" srcOrd="7" destOrd="0" presId="urn:microsoft.com/office/officeart/2018/5/layout/IconLeafLabelList"/>
    <dgm:cxn modelId="{86B33101-03B0-4DD1-AE8A-8572ADC88C79}" type="presParOf" srcId="{4FB8EB64-81FC-455F-BD93-A4E614B59B8C}" destId="{A8BFD2F3-CAE6-4F23-B1D7-E157BDD2DFE1}" srcOrd="8" destOrd="0" presId="urn:microsoft.com/office/officeart/2018/5/layout/IconLeafLabelList"/>
    <dgm:cxn modelId="{91C08EBE-707E-4FC0-8B17-DCD75C1107B0}" type="presParOf" srcId="{A8BFD2F3-CAE6-4F23-B1D7-E157BDD2DFE1}" destId="{D016162B-566C-4953-AA29-2FCA0BCDD120}" srcOrd="0" destOrd="0" presId="urn:microsoft.com/office/officeart/2018/5/layout/IconLeafLabelList"/>
    <dgm:cxn modelId="{76CA37EC-E9EC-4BC0-9543-3E9B6803E1A4}" type="presParOf" srcId="{A8BFD2F3-CAE6-4F23-B1D7-E157BDD2DFE1}" destId="{49F3ECAC-FBFD-4ED9-A795-EFBE03917CC4}" srcOrd="1" destOrd="0" presId="urn:microsoft.com/office/officeart/2018/5/layout/IconLeafLabelList"/>
    <dgm:cxn modelId="{8DF66C50-F27B-4760-9D08-51EECC14284F}" type="presParOf" srcId="{A8BFD2F3-CAE6-4F23-B1D7-E157BDD2DFE1}" destId="{F6A3EFB3-65B2-4F94-A9DD-1CC29C3ED1F3}" srcOrd="2" destOrd="0" presId="urn:microsoft.com/office/officeart/2018/5/layout/IconLeafLabelList"/>
    <dgm:cxn modelId="{2A7C5163-3A15-4F9B-B619-A7DCA6507FB3}" type="presParOf" srcId="{A8BFD2F3-CAE6-4F23-B1D7-E157BDD2DFE1}" destId="{2FD28B08-53B5-4A57-B809-0784F576AD63}" srcOrd="3" destOrd="0" presId="urn:microsoft.com/office/officeart/2018/5/layout/IconLeafLabelList"/>
    <dgm:cxn modelId="{A51058B1-FF1E-499B-AD07-5B957B566BD7}" type="presParOf" srcId="{4FB8EB64-81FC-455F-BD93-A4E614B59B8C}" destId="{52F3119E-1869-406D-8133-4085A23A9D5C}" srcOrd="9" destOrd="0" presId="urn:microsoft.com/office/officeart/2018/5/layout/IconLeafLabelList"/>
    <dgm:cxn modelId="{3026CA87-16B8-4A9A-A4A9-5D035388C52C}" type="presParOf" srcId="{4FB8EB64-81FC-455F-BD93-A4E614B59B8C}" destId="{F893C7DC-233D-4E81-91FF-B686EF5781CC}" srcOrd="10" destOrd="0" presId="urn:microsoft.com/office/officeart/2018/5/layout/IconLeafLabelList"/>
    <dgm:cxn modelId="{4B1A3B27-1424-468B-8101-CF4FF61D4821}" type="presParOf" srcId="{F893C7DC-233D-4E81-91FF-B686EF5781CC}" destId="{0DEAE97A-FB56-47FF-8372-7942229C9A0D}" srcOrd="0" destOrd="0" presId="urn:microsoft.com/office/officeart/2018/5/layout/IconLeafLabelList"/>
    <dgm:cxn modelId="{A2C6B751-CD58-493C-A9DB-20C5197524CA}" type="presParOf" srcId="{F893C7DC-233D-4E81-91FF-B686EF5781CC}" destId="{C2FC7B05-E8AF-48E2-A0AF-FC65F3A99C94}" srcOrd="1" destOrd="0" presId="urn:microsoft.com/office/officeart/2018/5/layout/IconLeafLabelList"/>
    <dgm:cxn modelId="{285D87E9-E3CB-4C52-B957-6EF2AE9AD8EB}" type="presParOf" srcId="{F893C7DC-233D-4E81-91FF-B686EF5781CC}" destId="{E5CE392F-E517-4204-99C3-D9D9F587F198}" srcOrd="2" destOrd="0" presId="urn:microsoft.com/office/officeart/2018/5/layout/IconLeafLabelList"/>
    <dgm:cxn modelId="{4F8E3D62-D8F4-428A-BC8B-E052BE67EE6C}" type="presParOf" srcId="{F893C7DC-233D-4E81-91FF-B686EF5781CC}" destId="{EAEFF28A-F484-441A-AC8A-80FB954581DA}" srcOrd="3" destOrd="0" presId="urn:microsoft.com/office/officeart/2018/5/layout/IconLeafLabelList"/>
    <dgm:cxn modelId="{972D04FA-4B52-4DF9-9020-2755508C5177}" type="presParOf" srcId="{4FB8EB64-81FC-455F-BD93-A4E614B59B8C}" destId="{5FC02CAB-936D-4D76-9FA7-52E6600116BC}" srcOrd="11" destOrd="0" presId="urn:microsoft.com/office/officeart/2018/5/layout/IconLeafLabelList"/>
    <dgm:cxn modelId="{7F4EE6C5-9EA7-493E-80D1-60BA6E300A3E}" type="presParOf" srcId="{4FB8EB64-81FC-455F-BD93-A4E614B59B8C}" destId="{E5C2F791-707B-4BB9-8254-348B91BC3B0A}" srcOrd="12" destOrd="0" presId="urn:microsoft.com/office/officeart/2018/5/layout/IconLeafLabelList"/>
    <dgm:cxn modelId="{3CD98555-6E84-488A-99EC-9BA9CECF997A}" type="presParOf" srcId="{E5C2F791-707B-4BB9-8254-348B91BC3B0A}" destId="{EBEE25A8-3A23-4859-9A39-9026F5B00727}" srcOrd="0" destOrd="0" presId="urn:microsoft.com/office/officeart/2018/5/layout/IconLeafLabelList"/>
    <dgm:cxn modelId="{AC1E5CC2-245D-4301-8672-A45B48151497}" type="presParOf" srcId="{E5C2F791-707B-4BB9-8254-348B91BC3B0A}" destId="{0053AF6D-BC18-4E8F-826D-AB29C570562C}" srcOrd="1" destOrd="0" presId="urn:microsoft.com/office/officeart/2018/5/layout/IconLeafLabelList"/>
    <dgm:cxn modelId="{53BA9C49-C270-47AE-8F84-4F3F60D64146}" type="presParOf" srcId="{E5C2F791-707B-4BB9-8254-348B91BC3B0A}" destId="{1AA9DF0A-7815-4DF8-A4AB-C4D7AF6DD5C3}" srcOrd="2" destOrd="0" presId="urn:microsoft.com/office/officeart/2018/5/layout/IconLeafLabelList"/>
    <dgm:cxn modelId="{E93D2231-72CA-4127-A6F7-30908A223647}" type="presParOf" srcId="{E5C2F791-707B-4BB9-8254-348B91BC3B0A}" destId="{0FFA475C-7BC7-4FC4-9BBC-2818902AFFD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C3BED-6743-4590-98B3-1CB63343B311}">
      <dsp:nvSpPr>
        <dsp:cNvPr id="0" name=""/>
        <dsp:cNvSpPr/>
      </dsp:nvSpPr>
      <dsp:spPr>
        <a:xfrm>
          <a:off x="242834" y="641"/>
          <a:ext cx="1065832" cy="10658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6215C-697E-42C2-94DF-5562DB05BB95}">
      <dsp:nvSpPr>
        <dsp:cNvPr id="0" name=""/>
        <dsp:cNvSpPr/>
      </dsp:nvSpPr>
      <dsp:spPr>
        <a:xfrm>
          <a:off x="464823" y="227786"/>
          <a:ext cx="611542" cy="6115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19873-4FC1-4AF8-AC05-879BE932E252}">
      <dsp:nvSpPr>
        <dsp:cNvPr id="0" name=""/>
        <dsp:cNvSpPr/>
      </dsp:nvSpPr>
      <dsp:spPr>
        <a:xfrm>
          <a:off x="0" y="1398454"/>
          <a:ext cx="1747265" cy="186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More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children</a:t>
          </a:r>
          <a:endParaRPr lang="en-US" sz="2000" b="1" kern="1200" dirty="0"/>
        </a:p>
      </dsp:txBody>
      <dsp:txXfrm>
        <a:off x="0" y="1398454"/>
        <a:ext cx="1747265" cy="1865214"/>
      </dsp:txXfrm>
    </dsp:sp>
    <dsp:sp modelId="{888FA8A4-D98A-45E3-B791-74D75AB62859}">
      <dsp:nvSpPr>
        <dsp:cNvPr id="0" name=""/>
        <dsp:cNvSpPr/>
      </dsp:nvSpPr>
      <dsp:spPr>
        <a:xfrm>
          <a:off x="2950709" y="641"/>
          <a:ext cx="1065832" cy="10658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3D9AA-288F-4632-9D51-06BD6AB4FBDB}">
      <dsp:nvSpPr>
        <dsp:cNvPr id="0" name=""/>
        <dsp:cNvSpPr/>
      </dsp:nvSpPr>
      <dsp:spPr>
        <a:xfrm>
          <a:off x="3177863" y="227786"/>
          <a:ext cx="611542" cy="61154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74C6B-428B-45FE-A601-3FBC77A483EE}">
      <dsp:nvSpPr>
        <dsp:cNvPr id="0" name=""/>
        <dsp:cNvSpPr/>
      </dsp:nvSpPr>
      <dsp:spPr>
        <a:xfrm>
          <a:off x="2406459" y="1398454"/>
          <a:ext cx="2244904" cy="186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Impact of poverty and wider social determinants</a:t>
          </a:r>
          <a:endParaRPr lang="en-US" sz="2000" b="1" kern="1200" dirty="0"/>
        </a:p>
      </dsp:txBody>
      <dsp:txXfrm>
        <a:off x="2406459" y="1398454"/>
        <a:ext cx="2244904" cy="1865214"/>
      </dsp:txXfrm>
    </dsp:sp>
    <dsp:sp modelId="{9A5E1936-D043-4422-A35D-631383807D29}">
      <dsp:nvSpPr>
        <dsp:cNvPr id="0" name=""/>
        <dsp:cNvSpPr/>
      </dsp:nvSpPr>
      <dsp:spPr>
        <a:xfrm>
          <a:off x="5804965" y="641"/>
          <a:ext cx="1065832" cy="10658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F8697-90DB-4F10-8599-3CF2D0A4EAA6}">
      <dsp:nvSpPr>
        <dsp:cNvPr id="0" name=""/>
        <dsp:cNvSpPr/>
      </dsp:nvSpPr>
      <dsp:spPr>
        <a:xfrm>
          <a:off x="6032114" y="227786"/>
          <a:ext cx="611542" cy="611542"/>
        </a:xfrm>
        <a:prstGeom prst="flowChartMerg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73A50-A9A5-4D30-BECA-7AF5E4609E10}">
      <dsp:nvSpPr>
        <dsp:cNvPr id="0" name=""/>
        <dsp:cNvSpPr/>
      </dsp:nvSpPr>
      <dsp:spPr>
        <a:xfrm>
          <a:off x="5480266" y="1398454"/>
          <a:ext cx="1747265" cy="186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Trigger trio</a:t>
          </a:r>
          <a:endParaRPr lang="en-US" sz="2000" b="1" kern="1200" dirty="0"/>
        </a:p>
      </dsp:txBody>
      <dsp:txXfrm>
        <a:off x="5480266" y="1398454"/>
        <a:ext cx="1747265" cy="1865214"/>
      </dsp:txXfrm>
    </dsp:sp>
    <dsp:sp modelId="{62722C15-7F54-4B14-80E0-863DA8502249}">
      <dsp:nvSpPr>
        <dsp:cNvPr id="0" name=""/>
        <dsp:cNvSpPr/>
      </dsp:nvSpPr>
      <dsp:spPr>
        <a:xfrm>
          <a:off x="8432815" y="30730"/>
          <a:ext cx="1072685" cy="10658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1C1B3-DAB7-42D0-9EA6-22BBCEF47FAE}">
      <dsp:nvSpPr>
        <dsp:cNvPr id="0" name=""/>
        <dsp:cNvSpPr/>
      </dsp:nvSpPr>
      <dsp:spPr>
        <a:xfrm>
          <a:off x="8646988" y="227786"/>
          <a:ext cx="611542" cy="61154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90ED0-5452-4043-BD7E-ED52908930A8}">
      <dsp:nvSpPr>
        <dsp:cNvPr id="0" name=""/>
        <dsp:cNvSpPr/>
      </dsp:nvSpPr>
      <dsp:spPr>
        <a:xfrm>
          <a:off x="7812397" y="1427756"/>
          <a:ext cx="2196714" cy="186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Contextual safeguarding</a:t>
          </a:r>
          <a:endParaRPr lang="en-US" sz="2000" b="1" kern="1200" dirty="0"/>
        </a:p>
      </dsp:txBody>
      <dsp:txXfrm>
        <a:off x="7812397" y="1427756"/>
        <a:ext cx="2196714" cy="1865214"/>
      </dsp:txXfrm>
    </dsp:sp>
    <dsp:sp modelId="{D016162B-566C-4953-AA29-2FCA0BCDD120}">
      <dsp:nvSpPr>
        <dsp:cNvPr id="0" name=""/>
        <dsp:cNvSpPr/>
      </dsp:nvSpPr>
      <dsp:spPr>
        <a:xfrm>
          <a:off x="1674588" y="3414053"/>
          <a:ext cx="1065832" cy="10658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3ECAC-FBFD-4ED9-A795-EFBE03917CC4}">
      <dsp:nvSpPr>
        <dsp:cNvPr id="0" name=""/>
        <dsp:cNvSpPr/>
      </dsp:nvSpPr>
      <dsp:spPr>
        <a:xfrm>
          <a:off x="1901738" y="3641195"/>
          <a:ext cx="611542" cy="6115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28B08-53B5-4A57-B809-0784F576AD63}">
      <dsp:nvSpPr>
        <dsp:cNvPr id="0" name=""/>
        <dsp:cNvSpPr/>
      </dsp:nvSpPr>
      <dsp:spPr>
        <a:xfrm>
          <a:off x="1162292" y="4729992"/>
          <a:ext cx="2182806" cy="186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dirty="0"/>
            <a:t>Ripple effect from other organisation and public sector areas such as schools and health</a:t>
          </a:r>
          <a:endParaRPr lang="en-US" sz="1800" b="1" kern="1200" dirty="0"/>
        </a:p>
      </dsp:txBody>
      <dsp:txXfrm>
        <a:off x="1162292" y="4729992"/>
        <a:ext cx="2182806" cy="1865214"/>
      </dsp:txXfrm>
    </dsp:sp>
    <dsp:sp modelId="{0DEAE97A-FB56-47FF-8372-7942229C9A0D}">
      <dsp:nvSpPr>
        <dsp:cNvPr id="0" name=""/>
        <dsp:cNvSpPr/>
      </dsp:nvSpPr>
      <dsp:spPr>
        <a:xfrm>
          <a:off x="4576815" y="3414053"/>
          <a:ext cx="1065832" cy="10658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C7B05-E8AF-48E2-A0AF-FC65F3A99C94}">
      <dsp:nvSpPr>
        <dsp:cNvPr id="0" name=""/>
        <dsp:cNvSpPr/>
      </dsp:nvSpPr>
      <dsp:spPr>
        <a:xfrm>
          <a:off x="4803963" y="3641195"/>
          <a:ext cx="611542" cy="61154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FF28A-F484-441A-AC8A-80FB954581DA}">
      <dsp:nvSpPr>
        <dsp:cNvPr id="0" name=""/>
        <dsp:cNvSpPr/>
      </dsp:nvSpPr>
      <dsp:spPr>
        <a:xfrm>
          <a:off x="4236099" y="4820306"/>
          <a:ext cx="1747265" cy="186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Legislation</a:t>
          </a:r>
          <a:endParaRPr lang="en-US" sz="2000" b="1" kern="1200" dirty="0"/>
        </a:p>
      </dsp:txBody>
      <dsp:txXfrm>
        <a:off x="4236099" y="4820306"/>
        <a:ext cx="1747265" cy="1865214"/>
      </dsp:txXfrm>
    </dsp:sp>
    <dsp:sp modelId="{EBEE25A8-3A23-4859-9A39-9026F5B00727}">
      <dsp:nvSpPr>
        <dsp:cNvPr id="0" name=""/>
        <dsp:cNvSpPr/>
      </dsp:nvSpPr>
      <dsp:spPr>
        <a:xfrm>
          <a:off x="6975950" y="3414053"/>
          <a:ext cx="1065832" cy="106583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3AF6D-BC18-4E8F-826D-AB29C570562C}">
      <dsp:nvSpPr>
        <dsp:cNvPr id="0" name=""/>
        <dsp:cNvSpPr/>
      </dsp:nvSpPr>
      <dsp:spPr>
        <a:xfrm>
          <a:off x="7203097" y="3641195"/>
          <a:ext cx="611542" cy="611542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A475C-7BC7-4FC4-9BBC-2818902AFFD3}">
      <dsp:nvSpPr>
        <dsp:cNvPr id="0" name=""/>
        <dsp:cNvSpPr/>
      </dsp:nvSpPr>
      <dsp:spPr>
        <a:xfrm>
          <a:off x="6660448" y="4820306"/>
          <a:ext cx="1747265" cy="186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/>
            <a:t>Funding</a:t>
          </a:r>
          <a:endParaRPr lang="en-US" sz="2000" b="1" kern="1200" dirty="0"/>
        </a:p>
      </dsp:txBody>
      <dsp:txXfrm>
        <a:off x="6660448" y="4820306"/>
        <a:ext cx="1747265" cy="186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5999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20000"/>
              </a:lnSpc>
              <a:defRPr sz="2300">
                <a:solidFill>
                  <a:srgbClr val="B72964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428625" indent="-428625"/>
            <a:lvl2pPr marL="771525" indent="-428625"/>
            <a:lvl3pPr marL="1114425" indent="-428625"/>
            <a:lvl4pPr marL="1457325" indent="-428625"/>
            <a:lvl5pPr marL="1800225" indent="-428625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98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0849"/>
            <a:ext cx="10464800" cy="698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lnSpc>
                <a:spcPct val="100000"/>
              </a:lnSpc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0" marR="0" indent="2286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0" marR="0" indent="4572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0" marR="0" indent="6858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0" marR="0" indent="9144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0" marR="0" indent="11430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0" marR="0" indent="13716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0" marR="0" indent="16002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0" marR="0" indent="18288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titleStyle>
    <p:bodyStyle>
      <a:lvl1pPr marL="432152" marR="0" indent="-432152" algn="l" defTabSz="4572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5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876652" marR="0" indent="-432152" algn="l" defTabSz="4572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5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1321152" marR="0" indent="-432152" algn="l" defTabSz="4572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5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1765652" marR="0" indent="-432152" algn="l" defTabSz="4572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5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2210152" marR="0" indent="-432152" algn="l" defTabSz="4572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5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2654652" marR="0" indent="-432152" algn="l" defTabSz="4572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5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3099152" marR="0" indent="-432152" algn="l" defTabSz="4572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5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3543652" marR="0" indent="-432152" algn="l" defTabSz="4572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5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3988152" marR="0" indent="-432152" algn="l" defTabSz="4572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500" b="0" i="0" u="none" strike="noStrike" cap="none" spc="0" baseline="0">
          <a:ln>
            <a:noFill/>
          </a:ln>
          <a:solidFill>
            <a:srgbClr val="27487A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447" y="0"/>
            <a:ext cx="13038368" cy="977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782321" y="372208"/>
            <a:ext cx="6765280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0" y="370804"/>
            <a:ext cx="2060448" cy="920496"/>
          </a:xfrm>
          <a:prstGeom prst="rect">
            <a:avLst/>
          </a:prstGeom>
        </p:spPr>
      </p:pic>
      <p:sp>
        <p:nvSpPr>
          <p:cNvPr id="5" name="Shape 179">
            <a:extLst>
              <a:ext uri="{FF2B5EF4-FFF2-40B4-BE49-F238E27FC236}">
                <a16:creationId xmlns:a16="http://schemas.microsoft.com/office/drawing/2014/main" id="{6A0E904A-A231-4C25-AF85-92F7FE8F4FFF}"/>
              </a:ext>
            </a:extLst>
          </p:cNvPr>
          <p:cNvSpPr/>
          <p:nvPr/>
        </p:nvSpPr>
        <p:spPr>
          <a:xfrm>
            <a:off x="547487" y="2644552"/>
            <a:ext cx="12219609" cy="3260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4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Pressures in children’s services and what’s driving increased demand</a:t>
            </a:r>
          </a:p>
          <a:p>
            <a:pPr algn="ctr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 Gallimore, ADCS President 2018/19, </a:t>
            </a:r>
          </a:p>
          <a:p>
            <a:pPr algn="ctr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DCS, East Sussex County Council</a:t>
            </a:r>
            <a:endParaRPr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438504" y="340296"/>
            <a:ext cx="5141663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rgbClr val="27487A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sp>
        <p:nvSpPr>
          <p:cNvPr id="179" name="Shape 179"/>
          <p:cNvSpPr/>
          <p:nvPr/>
        </p:nvSpPr>
        <p:spPr>
          <a:xfrm>
            <a:off x="496341" y="1112658"/>
            <a:ext cx="1200358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could be done to address the funding gap?</a:t>
            </a:r>
            <a:endParaRPr sz="4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96341" y="2572544"/>
            <a:ext cx="12003585" cy="538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Removing the profit element from IFA placements, independent children’s homes, the independent and non-maintained special school sector, and capping agency social worker rates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Reform the SEND reforms – we cannot buy our way out of HNB overspends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Review structural constraints – setting annual budgets for demand-led services inhibits the LA’s ability to manage demand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41" y="8784214"/>
            <a:ext cx="1280873" cy="4968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829576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438504" y="340296"/>
            <a:ext cx="5141663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rgbClr val="27487A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sp>
        <p:nvSpPr>
          <p:cNvPr id="179" name="Shape 179"/>
          <p:cNvSpPr/>
          <p:nvPr/>
        </p:nvSpPr>
        <p:spPr>
          <a:xfrm>
            <a:off x="496341" y="1112658"/>
            <a:ext cx="1200358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sz="4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96341" y="2135843"/>
            <a:ext cx="12003585" cy="598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Devastating budget cuts have seen LAs dipping into their reserves and/or diverting funds from other services to protect children’s social care. But, a tipping point has been reached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Children’s services cannot become a ‘blue light’ service yet without significant government investment LAs will be forced to make counter-intuitive cuts.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 children’s services must be resources to allow for a focus on prevention. Change of this magnitude takes time…longer than a Parliamentary cycle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41" y="8784214"/>
            <a:ext cx="1280873" cy="4968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3857243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438504" y="340296"/>
            <a:ext cx="5141663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rgbClr val="27487A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sp>
        <p:nvSpPr>
          <p:cNvPr id="179" name="Shape 179"/>
          <p:cNvSpPr/>
          <p:nvPr/>
        </p:nvSpPr>
        <p:spPr>
          <a:xfrm>
            <a:off x="496341" y="857900"/>
            <a:ext cx="1200358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pressures</a:t>
            </a:r>
            <a:endParaRPr sz="4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decade of evidence</a:t>
            </a:r>
            <a:endParaRPr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96341" y="2500536"/>
            <a:ext cx="12003585" cy="538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November 2018, ADCS published phase 6 of our Safeguarding Pressures research.</a:t>
            </a:r>
          </a:p>
          <a:p>
            <a:pPr algn="l">
              <a:lnSpc>
                <a:spcPct val="110000"/>
              </a:lnSpc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longitudinal research had provided evidence of changes in demand for early help, social care and other</a:t>
            </a:r>
          </a:p>
          <a:p>
            <a:pPr algn="l">
              <a:lnSpc>
                <a:spcPct val="110000"/>
              </a:lnSpc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services using LA data from 31 March 2008 – 31 March 2018.</a:t>
            </a:r>
          </a:p>
          <a:p>
            <a:pPr algn="l">
              <a:lnSpc>
                <a:spcPct val="110000"/>
              </a:lnSpc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evidences that in the past decade demand has increased, whilst funding has diminished. In phase 6 we also projected what demand pressures might be to 2023.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41" y="8784214"/>
            <a:ext cx="1280873" cy="4968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54837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C35765-B194-41A5-8B7C-AD37CC92E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" y="27373"/>
            <a:ext cx="12580167" cy="97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40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438504" y="340296"/>
            <a:ext cx="5141663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rgbClr val="27487A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sp>
        <p:nvSpPr>
          <p:cNvPr id="179" name="Shape 179"/>
          <p:cNvSpPr/>
          <p:nvPr/>
        </p:nvSpPr>
        <p:spPr>
          <a:xfrm>
            <a:off x="496341" y="1112658"/>
            <a:ext cx="1200358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4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000" b="1" dirty="0" err="1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videncing</a:t>
            </a:r>
            <a:r>
              <a:rPr lang="en-GB" sz="4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increased demand &amp; reduced resources</a:t>
            </a:r>
            <a:endParaRPr sz="4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96341" y="3422650"/>
            <a:ext cx="12003585" cy="3018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It’s not only ADCS making the case.</a:t>
            </a:r>
          </a:p>
          <a:p>
            <a:pPr algn="l">
              <a:lnSpc>
                <a:spcPct val="110000"/>
              </a:lnSpc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triangulated demand pressures as evidenced by local authorities with a significant amount of other published research and evidence, as we can see on the next slide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41" y="8784214"/>
            <a:ext cx="1280873" cy="4968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327738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438504" y="340296"/>
            <a:ext cx="5141663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rgbClr val="27487A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41" y="8784214"/>
            <a:ext cx="1280873" cy="496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ontent Placeholder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FC8AD31-1E3C-4E1B-A15F-5D573C732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384"/>
            <a:ext cx="13004800" cy="71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8856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438504" y="340296"/>
            <a:ext cx="5141663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rgbClr val="27487A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sp>
        <p:nvSpPr>
          <p:cNvPr id="179" name="Shape 179"/>
          <p:cNvSpPr/>
          <p:nvPr/>
        </p:nvSpPr>
        <p:spPr>
          <a:xfrm>
            <a:off x="496341" y="844352"/>
            <a:ext cx="12003585" cy="1265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driving increased demand?</a:t>
            </a:r>
            <a:endParaRPr sz="4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41" y="8784214"/>
            <a:ext cx="1280873" cy="49685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24D67AF-5AB3-49AF-B6A7-E8EC013D6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433262"/>
              </p:ext>
            </p:extLst>
          </p:nvPr>
        </p:nvGraphicFramePr>
        <p:xfrm>
          <a:off x="1533848" y="2037720"/>
          <a:ext cx="10009112" cy="696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263687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438504" y="340296"/>
            <a:ext cx="5141663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rgbClr val="27487A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sp>
        <p:nvSpPr>
          <p:cNvPr id="179" name="Shape 179"/>
          <p:cNvSpPr/>
          <p:nvPr/>
        </p:nvSpPr>
        <p:spPr>
          <a:xfrm>
            <a:off x="496341" y="1112658"/>
            <a:ext cx="1200358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funding challenge: top four funding pressures for children’s services</a:t>
            </a:r>
            <a:endParaRPr sz="4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96341" y="3422650"/>
            <a:ext cx="12003585" cy="4203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Placement costs for children looked after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SEND and High Needs Block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number of families ‘tipping over’ from early help into social care due to the cumulative impact of welfare reforms, insecure work, lack of affordable housing. 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Continued spend by LAs on expensive agency social workers.</a:t>
            </a: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41" y="8784214"/>
            <a:ext cx="1280873" cy="4968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679392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336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438504" y="340296"/>
            <a:ext cx="5141663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rgbClr val="27487A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sp>
        <p:nvSpPr>
          <p:cNvPr id="179" name="Shape 179"/>
          <p:cNvSpPr/>
          <p:nvPr/>
        </p:nvSpPr>
        <p:spPr>
          <a:xfrm>
            <a:off x="496341" y="1112658"/>
            <a:ext cx="12003585" cy="1265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quantum of the funding gap?</a:t>
            </a:r>
            <a:endParaRPr sz="4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96341" y="2716560"/>
            <a:ext cx="12003585" cy="538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ADCS Safeguarding Pressures research: £840m  each year, before inflation, is required simply to “steady the ship” (assuming no growth in demand and no increase in costs)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LGA: original estimate of a £2b shortfall by 2020. Updates estimate of £3b shortfall by 2025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Isos (commissioned by LGA) on High Needs Block overspend: by 31 March 2019, national deficit on HNB c.£470m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41" y="8784214"/>
            <a:ext cx="1280873" cy="4968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590182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438504" y="340296"/>
            <a:ext cx="5141663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rgbClr val="27487A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Association of Directors of Children’s Services Ltd</a:t>
            </a:r>
          </a:p>
        </p:txBody>
      </p:sp>
      <p:sp>
        <p:nvSpPr>
          <p:cNvPr id="179" name="Shape 179"/>
          <p:cNvSpPr/>
          <p:nvPr/>
        </p:nvSpPr>
        <p:spPr>
          <a:xfrm>
            <a:off x="496341" y="1112658"/>
            <a:ext cx="12003585" cy="1265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sz="4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be done to address the funding gap?</a:t>
            </a:r>
            <a:endParaRPr sz="4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defRPr sz="6000"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96341" y="2356520"/>
            <a:ext cx="12003585" cy="6027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sustainable funding settlement for all LAs – move away from the short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termist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ring-fenced pots of money for which LAs must bid. Funding must be linked to need, not the skill of the bid-writer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Spending Review: are children’s services being held to a tougher test when asked to ‘prove the case’ for more investment?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  <a:defRPr sz="3500">
                <a:solidFill>
                  <a:srgbClr val="27487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Continuation of ‘Troubled Families’ funding – in many LAs, it’s this funding alone that is propping up early help services</a:t>
            </a: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341" y="8784214"/>
            <a:ext cx="1280873" cy="4968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2507314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B7296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en Sans Semibold"/>
        <a:ea typeface="Open Sans Semibold"/>
        <a:cs typeface="Open Sans Semibold"/>
      </a:majorFont>
      <a:minorFont>
        <a:latin typeface="Open Sans Semibold"/>
        <a:ea typeface="Open Sans Semibold"/>
        <a:cs typeface="Open Sans Semi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B72964"/>
            </a:solidFill>
            <a:effectLst/>
            <a:uFillTx/>
            <a:latin typeface="+mn-lt"/>
            <a:ea typeface="+mn-ea"/>
            <a:cs typeface="+mn-cs"/>
            <a:sym typeface="Open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en Sans Semibold"/>
        <a:ea typeface="Open Sans Semibold"/>
        <a:cs typeface="Open Sans Semibold"/>
      </a:majorFont>
      <a:minorFont>
        <a:latin typeface="Open Sans Semibold"/>
        <a:ea typeface="Open Sans Semibold"/>
        <a:cs typeface="Open Sans Semi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B72964"/>
            </a:solidFill>
            <a:effectLst/>
            <a:uFillTx/>
            <a:latin typeface="+mn-lt"/>
            <a:ea typeface="+mn-ea"/>
            <a:cs typeface="+mn-cs"/>
            <a:sym typeface="Open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691f71b9-b64f-4844-8bf8-0e85b55a74e6" ContentTypeId="0x010100D0E410EB176E0C49978577D0663BF56713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D0E410EB176E0C49978577D0663BF567130035D9F2236DEED84EB50B9032C9AA842E" ma:contentTypeVersion="34" ma:contentTypeDescription="Any document that relates to receipt or delivery of training" ma:contentTypeScope="" ma:versionID="b557b600e90308256bdae40f7c9abd5b">
  <xsd:schema xmlns:xsd="http://www.w3.org/2001/XMLSchema" xmlns:xs="http://www.w3.org/2001/XMLSchema" xmlns:p="http://schemas.microsoft.com/office/2006/metadata/properties" xmlns:ns2="0edbdf58-cbf2-428a-80ab-aedffcd2a497" xmlns:ns3="52a4e0dd-dc90-4950-9dfb-fc4b200b471e" targetNamespace="http://schemas.microsoft.com/office/2006/metadata/properties" ma:root="true" ma:fieldsID="1151686e6315bf5dfb51d9a8a74b4731" ns2:_="" ns3:_="">
    <xsd:import namespace="0edbdf58-cbf2-428a-80ab-aedffcd2a497"/>
    <xsd:import namespace="52a4e0dd-dc90-4950-9dfb-fc4b200b471e"/>
    <xsd:element name="properties">
      <xsd:complexType>
        <xsd:sequence>
          <xsd:element name="documentManagement">
            <xsd:complexType>
              <xsd:all>
                <xsd:element ref="ns2:Document_x0020_Owner"/>
                <xsd:element ref="ns2:Document_x0020_Date"/>
                <xsd:element ref="ns2:Protective_x0020_Marking"/>
                <xsd:element ref="ns2:f7cb129e329c4afea658e45faf698a77" minOccurs="0"/>
                <xsd:element ref="ns2:TaxCatchAll" minOccurs="0"/>
                <xsd:element ref="ns2:TaxCatchAllLabel" minOccurs="0"/>
                <xsd:element ref="ns3:Director_x0020_Workstream" minOccurs="0"/>
                <xsd:element ref="ns3:_dlc_DocId" minOccurs="0"/>
                <xsd:element ref="ns3:_dlc_DocIdUrl" minOccurs="0"/>
                <xsd:element ref="ns3:_dlc_DocIdPersistId" minOccurs="0"/>
                <xsd:element ref="ns3:Letters" minOccurs="0"/>
                <xsd:element ref="ns3:Schools" minOccurs="0"/>
                <xsd:element ref="ns2:Calendar_x0020_Year" minOccurs="0"/>
                <xsd:element ref="ns3:SourceLibrary" minOccurs="0"/>
                <xsd:element ref="ns3: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bdf58-cbf2-428a-80ab-aedffcd2a497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1" ma:displayName="Document Owner" ma:description="Normally the author" ma:list="UserInfo" ma:SharePointGroup="0" ma:internalName="Docum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Date" ma:index="3" ma:displayName="Document Date" ma:default="[today]" ma:description="Date held on/in the document or date the document was created" ma:format="DateOnly" ma:internalName="Document_x0020_Date" ma:readOnly="false">
      <xsd:simpleType>
        <xsd:restriction base="dms:DateTime"/>
      </xsd:simpleType>
    </xsd:element>
    <xsd:element name="Protective_x0020_Marking" ma:index="4" ma:displayName="Protective Marking" ma:default="OFFICIAL – DISCLOSABLE" ma:description="All Council documents should be marked as OFFICIAL - DISCLOSABLE unless they hold personal or commercially sensitive information.&#10;Private information is NOT CLASSIFIED" ma:format="Dropdown" ma:internalName="Protective_x0020_Marking" ma:readOnly="false">
      <xsd:simpleType>
        <xsd:restriction base="dms:Choice">
          <xsd:enumeration value="OFFICIAL – DISCLOSABLE"/>
          <xsd:enumeration value="OFFICIAL – SENSITIVE (PERSONAL)"/>
          <xsd:enumeration value="OFFICIAL – SENSITIVE (COMMERCIAL)"/>
          <xsd:enumeration value="NOT CLASSIFIED"/>
        </xsd:restriction>
      </xsd:simpleType>
    </xsd:element>
    <xsd:element name="f7cb129e329c4afea658e45faf698a77" ma:index="11" ma:taxonomy="true" ma:internalName="f7cb129e329c4afea658e45faf698a77" ma:taxonomyFieldName="Training" ma:displayName="Training Document Type" ma:default="" ma:fieldId="{f7cb129e-329c-4afe-a658-e45faf698a77}" ma:sspId="691f71b9-b64f-4844-8bf8-0e85b55a74e6" ma:termSetId="f4e4120c-d6b0-4a38-a803-66280fff655a" ma:anchorId="184bcb8f-4aea-472d-926e-73cfb1a7ee0a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cb0f5296-c505-4676-a978-e51ab783f668}" ma:internalName="TaxCatchAll" ma:showField="CatchAllData" ma:web="52a4e0dd-dc90-4950-9dfb-fc4b200b47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cb0f5296-c505-4676-a978-e51ab783f668}" ma:internalName="TaxCatchAllLabel" ma:readOnly="true" ma:showField="CatchAllDataLabel" ma:web="52a4e0dd-dc90-4950-9dfb-fc4b200b47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lendar_x0020_Year" ma:index="21" nillable="true" ma:displayName="Calendar Year" ma:format="Dropdown" ma:internalName="Calendar_x0020_Year">
      <xsd:simpleType>
        <xsd:restriction base="dms:Choice"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4e0dd-dc90-4950-9dfb-fc4b200b471e" elementFormDefault="qualified">
    <xsd:import namespace="http://schemas.microsoft.com/office/2006/documentManagement/types"/>
    <xsd:import namespace="http://schemas.microsoft.com/office/infopath/2007/PartnerControls"/>
    <xsd:element name="Director_x0020_Workstream" ma:index="15" nillable="true" ma:displayName="Director Workstream" ma:list="{b23deb94-5232-45a8-b720-ae4b543d222c}" ma:internalName="Director_x0020_Workstream" ma:showField="Title" ma:web="52a4e0dd-dc90-4950-9dfb-fc4b200b471e">
      <xsd:simpleType>
        <xsd:restriction base="dms:Lookup"/>
      </xsd:simple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etters" ma:index="19" nillable="true" ma:displayName="Letters" ma:list="{e343fa4f-0a5c-4c30-868b-8b1fbdf92fcd}" ma:internalName="Letters" ma:showField="Title" ma:web="52a4e0dd-dc90-4950-9dfb-fc4b200b471e">
      <xsd:simpleType>
        <xsd:restriction base="dms:Lookup"/>
      </xsd:simpleType>
    </xsd:element>
    <xsd:element name="Schools" ma:index="20" nillable="true" ma:displayName="Schools" ma:list="{cdd4cf05-ca17-436a-aff7-4c86e835629d}" ma:internalName="Schools" ma:showField="Title" ma:web="52a4e0dd-dc90-4950-9dfb-fc4b200b471e">
      <xsd:simpleType>
        <xsd:restriction base="dms:Lookup"/>
      </xsd:simpleType>
    </xsd:element>
    <xsd:element name="SourceLibrary" ma:index="22" nillable="true" ma:displayName="SourceLibrary" ma:internalName="SourceLibrary">
      <xsd:simpleType>
        <xsd:restriction base="dms:Text"/>
      </xsd:simpleType>
    </xsd:element>
    <xsd:element name="SourceUrl" ma:index="23" nillable="true" ma:displayName="SourceUrl" ma:internalName="Sourc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Document Category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7cb129e329c4afea658e45faf698a77 xmlns="0edbdf58-cbf2-428a-80ab-aedffcd2a497">
      <Terms xmlns="http://schemas.microsoft.com/office/infopath/2007/PartnerControls">
        <TermInfo xmlns="http://schemas.microsoft.com/office/infopath/2007/PartnerControls">
          <TermName>Presentation</TermName>
          <TermId>60d7f3af-a258-4935-ab78-a42337e5885d</TermId>
        </TermInfo>
      </Terms>
    </f7cb129e329c4afea658e45faf698a77>
    <TaxCatchAll xmlns="0edbdf58-cbf2-428a-80ab-aedffcd2a497">
      <Value>25</Value>
    </TaxCatchAll>
    <Protective_x0020_Marking xmlns="0edbdf58-cbf2-428a-80ab-aedffcd2a497">OFFICIAL – DISCLOSABLE</Protective_x0020_Marking>
    <Letters xmlns="52a4e0dd-dc90-4950-9dfb-fc4b200b471e" xsi:nil="true"/>
    <Director_x0020_Workstream xmlns="52a4e0dd-dc90-4950-9dfb-fc4b200b471e">16</Director_x0020_Workstream>
    <Calendar_x0020_Year xmlns="0edbdf58-cbf2-428a-80ab-aedffcd2a497">2019</Calendar_x0020_Year>
    <Schools xmlns="52a4e0dd-dc90-4950-9dfb-fc4b200b471e" xsi:nil="true"/>
    <SourceLibrary xmlns="52a4e0dd-dc90-4950-9dfb-fc4b200b471e">CS Director</SourceLibrary>
    <SourceUrl xmlns="52a4e0dd-dc90-4950-9dfb-fc4b200b471e">
      <Url>https://services.escc.gov.uk/sites/CSSMT/CS Director</Url>
      <Description>https://services.escc.gov.uk/sites/CSSMT/CS Director</Description>
    </SourceUrl>
    <Document_x0020_Date xmlns="0edbdf58-cbf2-428a-80ab-aedffcd2a497">2019-03-06T10:56:35+00:00</Document_x0020_Date>
    <Document_x0020_Owner xmlns="0edbdf58-cbf2-428a-80ab-aedffcd2a497">
      <UserInfo>
        <DisplayName>Vicky Stanton</DisplayName>
        <AccountId>36</AccountId>
        <AccountType/>
      </UserInfo>
    </Document_x0020_Owner>
    <_dlc_DocId xmlns="52a4e0dd-dc90-4950-9dfb-fc4b200b471e">CSSMT-7-576</_dlc_DocId>
    <_dlc_DocIdUrl xmlns="52a4e0dd-dc90-4950-9dfb-fc4b200b471e">
      <Url>https://services.escc.gov.uk/sites/CSSMT/_layouts/15/DocIdRedir.aspx?ID=CSSMT-7-576</Url>
      <Description>CSSMT-7-576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E9B98F5-4D0D-4678-A732-E07AD349EB6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212F1B1-9A9B-433C-93CF-6151727E2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bdf58-cbf2-428a-80ab-aedffcd2a497"/>
    <ds:schemaRef ds:uri="52a4e0dd-dc90-4950-9dfb-fc4b200b47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71BDE7-B0A0-4F54-9C00-9AC6F3544649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0edbdf58-cbf2-428a-80ab-aedffcd2a497"/>
    <ds:schemaRef ds:uri="http://purl.org/dc/elements/1.1/"/>
    <ds:schemaRef ds:uri="http://schemas.openxmlformats.org/package/2006/metadata/core-properties"/>
    <ds:schemaRef ds:uri="52a4e0dd-dc90-4950-9dfb-fc4b200b471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5732859-FDA8-4DDC-A36E-EE86392229E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DDFCE78-350D-45C4-A0E5-5F8EDB0CEA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646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Helvetica Light</vt:lpstr>
      <vt:lpstr>Helvetica Neue</vt:lpstr>
      <vt:lpstr>Open Sans Light</vt:lpstr>
      <vt:lpstr>Open Sans Semibold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Dumbarton</dc:creator>
  <cp:lastModifiedBy>Ayaoge, Paul</cp:lastModifiedBy>
  <cp:revision>33</cp:revision>
  <dcterms:modified xsi:type="dcterms:W3CDTF">2019-03-22T11:48:07Z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0x010100D0E410EB176E0C49978577D0663BF567130035D9F2236DEED84EB50B9032C9AA842E</vt:lpwstr>
  </property>
  <property fmtid="{D5CDD505-2E9C-101B-9397-08002B2CF9AE}" pid="3" name="Training">
    <vt:lpwstr>25;#Presentation|60d7f3af-a258-4935-ab78-a42337e5885d</vt:lpwstr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_dlc_DocIdItemGuid">
    <vt:lpwstr>9dc846ab-a3b0-43be-b5e2-29876af0956c</vt:lpwstr>
  </property>
</Properties>
</file>