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57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461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200FF-3761-4605-A44B-8BE95617B0F8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82971-6B9B-4994-AD08-D7D84239A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731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jaime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48443FE-DED7-4E8A-83C4-0B0AB2850E6F}" type="slidenum">
              <a:rPr lang="en-GB">
                <a:solidFill>
                  <a:prstClr val="black"/>
                </a:solidFill>
                <a:latin typeface="Times New Roman" pitchFamily="18" charset="0"/>
              </a:rPr>
              <a:pPr>
                <a:defRPr/>
              </a:pPr>
              <a:t>2</a:t>
            </a:fld>
            <a:endParaRPr lang="en-GB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4CDB55-EA30-4544-A964-556FAE10D8D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jaime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77A9828-FA82-4536-9A76-AA23382CC6CB}" type="slidenum">
              <a:rPr lang="en-GB" smtClean="0">
                <a:latin typeface="Times New Roman" pitchFamily="18" charset="0"/>
              </a:rPr>
              <a:pPr>
                <a:defRPr/>
              </a:pPr>
              <a:t>5</a:t>
            </a:fld>
            <a:endParaRPr lang="en-GB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E60AC8-E449-4F91-A0FB-E8140E24362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0D1DBC-593F-4768-8E5A-71DA0910BF2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63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9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87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48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86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56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86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8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89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0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03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7AC1D-1BB3-441E-BFE9-DE5EED87026B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CD8AA-1850-43F2-8BA1-5B137594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05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295631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The contribution of psychologist expert witnesses to the family courts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776" y="3789040"/>
            <a:ext cx="4176464" cy="1010275"/>
          </a:xfrm>
        </p:spPr>
        <p:txBody>
          <a:bodyPr>
            <a:normAutofit/>
          </a:bodyPr>
          <a:lstStyle/>
          <a:p>
            <a:r>
              <a:rPr lang="en-GB" sz="2400" dirty="0"/>
              <a:t>Dr Jaime Craig</a:t>
            </a:r>
          </a:p>
          <a:p>
            <a:r>
              <a:rPr lang="en-GB" sz="2400" dirty="0"/>
              <a:t>Consultant Clinical Psychologist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957" y="4763068"/>
            <a:ext cx="4651970" cy="116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92080" y="602107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info@familypsychologyservices.com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23528" y="4636998"/>
            <a:ext cx="4896544" cy="1293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80909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46E3859-9AC5-486C-B727-7A319A2CBA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Thank you for listening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BC3189F-0771-48E2-B45B-0CE351684A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BB3DD5E-4FAA-455C-BB37-98471A1EC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957" y="4763068"/>
            <a:ext cx="4651970" cy="116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588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FJC/BPS Guidelines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1484783"/>
            <a:ext cx="4041775" cy="477700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Regulation &amp; Codes of conduct</a:t>
            </a:r>
          </a:p>
          <a:p>
            <a:pPr lvl="1"/>
            <a:r>
              <a:rPr lang="en-GB" dirty="0"/>
              <a:t>HCPC / BPS</a:t>
            </a:r>
          </a:p>
          <a:p>
            <a:pPr lvl="2"/>
            <a:r>
              <a:rPr lang="en-GB" u="sng" dirty="0"/>
              <a:t>must</a:t>
            </a:r>
            <a:r>
              <a:rPr lang="en-GB" dirty="0"/>
              <a:t> state who </a:t>
            </a:r>
            <a:r>
              <a:rPr lang="en-GB" u="sng" dirty="0"/>
              <a:t>regulated </a:t>
            </a:r>
            <a:r>
              <a:rPr lang="en-GB" dirty="0"/>
              <a:t>by</a:t>
            </a:r>
          </a:p>
          <a:p>
            <a:r>
              <a:rPr lang="en-GB" dirty="0"/>
              <a:t>Competence</a:t>
            </a:r>
          </a:p>
          <a:p>
            <a:r>
              <a:rPr lang="en-GB" dirty="0"/>
              <a:t>Quality</a:t>
            </a:r>
          </a:p>
          <a:p>
            <a:r>
              <a:rPr lang="en-GB" dirty="0"/>
              <a:t>Titles</a:t>
            </a:r>
          </a:p>
          <a:p>
            <a:pPr lvl="1"/>
            <a:r>
              <a:rPr lang="en-GB" i="1" dirty="0"/>
              <a:t>“</a:t>
            </a:r>
            <a:r>
              <a:rPr lang="en-GB" i="1" u="sng" dirty="0"/>
              <a:t>only</a:t>
            </a:r>
            <a:r>
              <a:rPr lang="en-GB" i="1" dirty="0"/>
              <a:t> use the appropriate protected title(s) in all communication…”</a:t>
            </a:r>
          </a:p>
          <a:p>
            <a:r>
              <a:rPr lang="en-GB" dirty="0"/>
              <a:t>There is no such thing as a child psychologist!</a:t>
            </a:r>
          </a:p>
          <a:p>
            <a:r>
              <a:rPr lang="en-GB" dirty="0"/>
              <a:t>‘Chartered’ or ‘Practitioner’  psychologist does not tell you their training or competences</a:t>
            </a:r>
          </a:p>
          <a:p>
            <a:r>
              <a:rPr lang="en-GB" dirty="0"/>
              <a:t>Academic Psychologists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7488"/>
            <a:ext cx="3280348" cy="4844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08104" y="198884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401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 dirty="0">
                <a:solidFill>
                  <a:schemeClr val="accent1"/>
                </a:solidFill>
              </a:rPr>
              <a:t>What sort of psychologist is needed?</a:t>
            </a:r>
          </a:p>
        </p:txBody>
      </p:sp>
      <p:pic>
        <p:nvPicPr>
          <p:cNvPr id="7171" name="Content Placeholder 7" descr="bps logo.jp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868" y="5229200"/>
            <a:ext cx="1124712" cy="783336"/>
          </a:xfrm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323528" y="1484784"/>
            <a:ext cx="3312368" cy="4525963"/>
          </a:xfrm>
        </p:spPr>
        <p:txBody>
          <a:bodyPr/>
          <a:lstStyle/>
          <a:p>
            <a:r>
              <a:rPr lang="en-GB" sz="3200" dirty="0"/>
              <a:t>Assessments of? </a:t>
            </a:r>
          </a:p>
          <a:p>
            <a:pPr lvl="1"/>
            <a:r>
              <a:rPr lang="en-GB" sz="3200" dirty="0"/>
              <a:t>Adults</a:t>
            </a:r>
          </a:p>
          <a:p>
            <a:pPr lvl="1"/>
            <a:r>
              <a:rPr lang="en-GB" sz="3200" dirty="0"/>
              <a:t>Children</a:t>
            </a:r>
          </a:p>
          <a:p>
            <a:pPr lvl="1"/>
            <a:r>
              <a:rPr lang="en-GB" sz="3200" dirty="0"/>
              <a:t>Family groups / integrated assessments</a:t>
            </a:r>
          </a:p>
          <a:p>
            <a:endParaRPr lang="en-GB" dirty="0"/>
          </a:p>
        </p:txBody>
      </p:sp>
      <p:sp>
        <p:nvSpPr>
          <p:cNvPr id="7173" name="TextBox 11"/>
          <p:cNvSpPr txBox="1">
            <a:spLocks noChangeArrowheads="1"/>
          </p:cNvSpPr>
          <p:nvPr/>
        </p:nvSpPr>
        <p:spPr bwMode="auto">
          <a:xfrm>
            <a:off x="3491880" y="1772816"/>
            <a:ext cx="5184576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GB" altLang="en-US" sz="2800" dirty="0">
                <a:solidFill>
                  <a:schemeClr val="accent1"/>
                </a:solidFill>
              </a:rPr>
              <a:t>Practitioner Psychologists</a:t>
            </a:r>
          </a:p>
          <a:p>
            <a:pPr lv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GB" altLang="en-US" sz="2800" dirty="0"/>
              <a:t>Educational Psychologists </a:t>
            </a:r>
          </a:p>
          <a:p>
            <a:pPr lv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GB" altLang="en-US" sz="2800" dirty="0"/>
              <a:t>Clinical Psychologists </a:t>
            </a:r>
          </a:p>
          <a:p>
            <a:pPr lv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GB" altLang="en-US" sz="2800" dirty="0"/>
              <a:t>Counselling Psychologists</a:t>
            </a:r>
          </a:p>
          <a:p>
            <a:pPr lvl="1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GB" altLang="en-US" sz="2800" dirty="0"/>
              <a:t>Forensic Psychologists</a:t>
            </a:r>
          </a:p>
          <a:p>
            <a:pPr eaLnBrk="1" hangingPunct="1"/>
            <a:endParaRPr lang="en-GB" altLang="en-US" dirty="0"/>
          </a:p>
          <a:p>
            <a:pPr eaLnBrk="1" hangingPunct="1">
              <a:buFont typeface="Arial" charset="0"/>
              <a:buChar char="•"/>
            </a:pPr>
            <a:endParaRPr lang="en-GB" altLang="en-US" dirty="0"/>
          </a:p>
          <a:p>
            <a:pPr eaLnBrk="1" hangingPunct="1">
              <a:buFont typeface="Arial" charset="0"/>
              <a:buChar char="•"/>
            </a:pPr>
            <a:endParaRPr lang="en-GB" altLang="en-US" dirty="0"/>
          </a:p>
          <a:p>
            <a:pPr eaLnBrk="1" hangingPunct="1">
              <a:buFont typeface="Arial" charset="0"/>
              <a:buChar char="•"/>
            </a:pPr>
            <a:endParaRPr lang="en-GB" altLang="en-US" dirty="0"/>
          </a:p>
        </p:txBody>
      </p:sp>
      <p:pic>
        <p:nvPicPr>
          <p:cNvPr id="2050" name="Picture 2" descr="C:\Users\jaime\Desktop\Family Psychology Services\stationary\HCPC_reg-logo_CMY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124679"/>
            <a:ext cx="1051696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42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chemeClr val="accent1"/>
                </a:solidFill>
              </a:rPr>
              <a:t>The value of expert Psychological evidence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 dirty="0"/>
              <a:t>Well timed, high quality psychological evidence </a:t>
            </a:r>
            <a:r>
              <a:rPr lang="en-GB" altLang="en-US" u="sng" dirty="0"/>
              <a:t>should</a:t>
            </a:r>
            <a:r>
              <a:rPr lang="en-GB" altLang="en-US" dirty="0"/>
              <a:t> save time and money, and crucially lead to better outcomes.</a:t>
            </a:r>
          </a:p>
          <a:p>
            <a:r>
              <a:rPr lang="en-GB" altLang="en-US" dirty="0"/>
              <a:t>Key issues:</a:t>
            </a:r>
          </a:p>
          <a:p>
            <a:pPr lvl="1"/>
            <a:r>
              <a:rPr lang="en-GB" altLang="en-US" dirty="0"/>
              <a:t>Capacity</a:t>
            </a:r>
          </a:p>
          <a:p>
            <a:pPr lvl="1"/>
            <a:r>
              <a:rPr lang="en-GB" altLang="en-US" dirty="0"/>
              <a:t>‘Treatability’ capacity for change / timescales</a:t>
            </a:r>
          </a:p>
          <a:p>
            <a:pPr lvl="1"/>
            <a:r>
              <a:rPr lang="en-GB" altLang="en-US" dirty="0"/>
              <a:t>Are the interventions being offered likely to be effective / lead to necessary change?</a:t>
            </a:r>
          </a:p>
          <a:p>
            <a:r>
              <a:rPr lang="en-GB" altLang="en-US" dirty="0"/>
              <a:t>Private and Public law</a:t>
            </a:r>
          </a:p>
        </p:txBody>
      </p:sp>
    </p:spTree>
    <p:extLst>
      <p:ext uri="{BB962C8B-B14F-4D97-AF65-F5344CB8AC3E}">
        <p14:creationId xmlns:p14="http://schemas.microsoft.com/office/powerpoint/2010/main" val="141090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solidFill>
                  <a:schemeClr val="accent1"/>
                </a:solidFill>
              </a:rPr>
              <a:t>making the case…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dirty="0"/>
              <a:t>In the absence of an expert, ‘psychological’ evidence and opinions will continue to be offered in court by non-psychologists and impact on decisions.</a:t>
            </a:r>
          </a:p>
          <a:p>
            <a:pPr>
              <a:defRPr/>
            </a:pPr>
            <a:r>
              <a:rPr lang="en-GB" dirty="0"/>
              <a:t>We are </a:t>
            </a:r>
            <a:r>
              <a:rPr lang="en-GB" i="1" dirty="0"/>
              <a:t>all</a:t>
            </a:r>
            <a:r>
              <a:rPr lang="en-GB" dirty="0"/>
              <a:t> natural psychologists.</a:t>
            </a:r>
          </a:p>
          <a:p>
            <a:pPr>
              <a:defRPr/>
            </a:pPr>
            <a:r>
              <a:rPr lang="en-GB" dirty="0"/>
              <a:t>Folk Psychology – natural capacity to explain and predict the behaviour of others etc.</a:t>
            </a:r>
          </a:p>
          <a:p>
            <a:pPr marL="0" indent="0">
              <a:buFont typeface="Arial" charset="0"/>
              <a:buNone/>
              <a:defRPr/>
            </a:pPr>
            <a:r>
              <a:rPr lang="en-GB" i="1" dirty="0">
                <a:solidFill>
                  <a:schemeClr val="accent1"/>
                </a:solidFill>
              </a:rPr>
              <a:t>	But - Influenced by - biases, assumptions, 	experience, culture, class, our own 	parenting 	experiences etc.</a:t>
            </a:r>
          </a:p>
        </p:txBody>
      </p:sp>
    </p:spTree>
    <p:extLst>
      <p:ext uri="{BB962C8B-B14F-4D97-AF65-F5344CB8AC3E}">
        <p14:creationId xmlns:p14="http://schemas.microsoft.com/office/powerpoint/2010/main" val="174326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n-GB" altLang="en-US" dirty="0">
                <a:solidFill>
                  <a:schemeClr val="accent1"/>
                </a:solidFill>
              </a:rPr>
              <a:t>making the case…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/>
              <a:t>With increased complexity comes increased risk of error.</a:t>
            </a:r>
          </a:p>
          <a:p>
            <a:pPr>
              <a:defRPr/>
            </a:pPr>
            <a:r>
              <a:rPr lang="en-GB" dirty="0"/>
              <a:t>Complimenting the skills of social workers / children’s guardians</a:t>
            </a:r>
          </a:p>
          <a:p>
            <a:pPr>
              <a:defRPr/>
            </a:pPr>
            <a:r>
              <a:rPr lang="en-GB" dirty="0"/>
              <a:t>Reliable assessment methodology, standardisation, evidence-based approaches – not one therapeutic lens, synthesis of information ‘triangulation’</a:t>
            </a:r>
          </a:p>
          <a:p>
            <a:pPr marL="0" indent="0">
              <a:buFont typeface="Arial" charset="0"/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71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3600" b="1" dirty="0">
                <a:solidFill>
                  <a:schemeClr val="accent1"/>
                </a:solidFill>
              </a:rPr>
              <a:t>Assessment Factors </a:t>
            </a:r>
            <a:br>
              <a:rPr lang="en-GB" altLang="en-US" sz="3600" b="1" dirty="0">
                <a:solidFill>
                  <a:schemeClr val="accent1"/>
                </a:solidFill>
              </a:rPr>
            </a:br>
            <a:r>
              <a:rPr lang="en-GB" altLang="en-US" sz="3600" b="1" dirty="0">
                <a:solidFill>
                  <a:schemeClr val="accent1"/>
                </a:solidFill>
              </a:rPr>
              <a:t>what factors should a formulation consider? – not exhaustive 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32168"/>
            <a:ext cx="4038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altLang="en-US" dirty="0"/>
              <a:t>Developmental</a:t>
            </a:r>
          </a:p>
          <a:p>
            <a:pPr eaLnBrk="1" hangingPunct="1"/>
            <a:r>
              <a:rPr lang="en-GB" altLang="en-US" dirty="0"/>
              <a:t>Environmental</a:t>
            </a:r>
          </a:p>
          <a:p>
            <a:pPr eaLnBrk="1" hangingPunct="1"/>
            <a:r>
              <a:rPr lang="en-GB" altLang="en-US" dirty="0"/>
              <a:t>Cognitive ability</a:t>
            </a:r>
          </a:p>
          <a:p>
            <a:pPr eaLnBrk="1" hangingPunct="1"/>
            <a:r>
              <a:rPr lang="en-GB" altLang="en-US" dirty="0"/>
              <a:t>Mental health</a:t>
            </a:r>
          </a:p>
          <a:p>
            <a:pPr eaLnBrk="1" hangingPunct="1"/>
            <a:r>
              <a:rPr lang="en-GB" altLang="en-US" dirty="0"/>
              <a:t>Personality</a:t>
            </a:r>
          </a:p>
          <a:p>
            <a:pPr eaLnBrk="1" hangingPunct="1"/>
            <a:r>
              <a:rPr lang="en-GB" altLang="en-US" dirty="0"/>
              <a:t>Parenting experiences</a:t>
            </a:r>
          </a:p>
          <a:p>
            <a:pPr eaLnBrk="1" hangingPunct="1"/>
            <a:r>
              <a:rPr lang="en-GB" altLang="en-US" dirty="0"/>
              <a:t>Relationship patterns</a:t>
            </a:r>
          </a:p>
          <a:p>
            <a:pPr eaLnBrk="1" hangingPunct="1"/>
            <a:r>
              <a:rPr lang="en-GB" altLang="en-US" dirty="0"/>
              <a:t>Attachment representations</a:t>
            </a:r>
          </a:p>
        </p:txBody>
      </p:sp>
      <p:sp>
        <p:nvSpPr>
          <p:cNvPr id="14340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/>
              <a:t>Parental attributions</a:t>
            </a:r>
          </a:p>
          <a:p>
            <a:pPr eaLnBrk="1" hangingPunct="1"/>
            <a:r>
              <a:rPr lang="en-GB" altLang="en-US"/>
              <a:t>Meaning of the child</a:t>
            </a:r>
          </a:p>
          <a:p>
            <a:pPr eaLnBrk="1" hangingPunct="1"/>
            <a:r>
              <a:rPr lang="en-GB" altLang="en-US"/>
              <a:t>Impact of substance misuse /alcohol </a:t>
            </a:r>
          </a:p>
          <a:p>
            <a:pPr eaLnBrk="1" hangingPunct="1"/>
            <a:r>
              <a:rPr lang="en-GB" altLang="en-US"/>
              <a:t>Culture</a:t>
            </a:r>
          </a:p>
          <a:p>
            <a:pPr eaLnBrk="1" hangingPunct="1"/>
            <a:r>
              <a:rPr lang="en-GB" altLang="en-US"/>
              <a:t>Offending </a:t>
            </a:r>
          </a:p>
          <a:p>
            <a:pPr eaLnBrk="1" hangingPunct="1"/>
            <a:r>
              <a:rPr lang="en-GB" altLang="en-US"/>
              <a:t>Resilience</a:t>
            </a:r>
          </a:p>
          <a:p>
            <a:pPr eaLnBrk="1" hangingPunct="1"/>
            <a:r>
              <a:rPr lang="en-GB" altLang="en-US"/>
              <a:t>Support networks</a:t>
            </a:r>
          </a:p>
          <a:p>
            <a:pPr eaLnBrk="1" hangingPunct="1"/>
            <a:r>
              <a:rPr lang="en-GB" altLang="en-US"/>
              <a:t>Previous uptake of help</a:t>
            </a:r>
          </a:p>
        </p:txBody>
      </p:sp>
    </p:spTree>
    <p:extLst>
      <p:ext uri="{BB962C8B-B14F-4D97-AF65-F5344CB8AC3E}">
        <p14:creationId xmlns:p14="http://schemas.microsoft.com/office/powerpoint/2010/main" val="3355278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Integrated family assessments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Interacting factors</a:t>
            </a:r>
          </a:p>
          <a:p>
            <a:r>
              <a:rPr lang="en-GB" dirty="0">
                <a:solidFill>
                  <a:schemeClr val="accent1"/>
                </a:solidFill>
              </a:rPr>
              <a:t>This</a:t>
            </a:r>
            <a:r>
              <a:rPr lang="en-GB" dirty="0"/>
              <a:t> parent’s competencies, difficulties &amp; risks with </a:t>
            </a:r>
            <a:r>
              <a:rPr lang="en-GB" dirty="0">
                <a:solidFill>
                  <a:schemeClr val="accent1"/>
                </a:solidFill>
              </a:rPr>
              <a:t>this</a:t>
            </a:r>
            <a:r>
              <a:rPr lang="en-GB" dirty="0"/>
              <a:t> child’s needs.</a:t>
            </a:r>
          </a:p>
          <a:p>
            <a:r>
              <a:rPr lang="en-GB" dirty="0"/>
              <a:t>Interplay of dynamics of relationships in the family</a:t>
            </a:r>
          </a:p>
          <a:p>
            <a:pPr lvl="1"/>
            <a:r>
              <a:rPr lang="en-GB" dirty="0"/>
              <a:t>E.g. Crucially important in context of allegations of Parental alienation / rejection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25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4000" b="1" dirty="0">
                <a:solidFill>
                  <a:schemeClr val="accent1"/>
                </a:solidFill>
              </a:rPr>
              <a:t>Good reports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036270"/>
          </a:xfrm>
        </p:spPr>
        <p:txBody>
          <a:bodyPr>
            <a:normAutofit fontScale="85000" lnSpcReduction="20000"/>
          </a:bodyPr>
          <a:lstStyle/>
          <a:p>
            <a:r>
              <a:rPr lang="en-GB" altLang="en-US" dirty="0"/>
              <a:t>Evidence-based / formulation driven opinions</a:t>
            </a:r>
          </a:p>
          <a:p>
            <a:r>
              <a:rPr lang="en-GB" altLang="en-US" dirty="0"/>
              <a:t>Evidence-based intervention option</a:t>
            </a:r>
            <a:r>
              <a:rPr lang="en-GB" altLang="en-US" u="sng" dirty="0"/>
              <a:t> if </a:t>
            </a:r>
            <a:r>
              <a:rPr lang="en-GB" altLang="en-US" dirty="0"/>
              <a:t>there is one</a:t>
            </a:r>
          </a:p>
          <a:p>
            <a:r>
              <a:rPr lang="en-GB" altLang="en-US" dirty="0"/>
              <a:t>Formulation driven interventions vs diagnostic driven interventions</a:t>
            </a:r>
          </a:p>
          <a:p>
            <a:r>
              <a:rPr lang="en-GB" altLang="en-US" dirty="0"/>
              <a:t>Set out potential Risks </a:t>
            </a:r>
          </a:p>
          <a:p>
            <a:r>
              <a:rPr lang="en-GB" altLang="en-US" dirty="0"/>
              <a:t>Bring together multiple factors</a:t>
            </a:r>
          </a:p>
          <a:p>
            <a:r>
              <a:rPr lang="en-GB" altLang="en-US" dirty="0"/>
              <a:t>Cross-psychological models/theories - applied scientists, not therapists specialising in a particular modality</a:t>
            </a:r>
          </a:p>
          <a:p>
            <a:r>
              <a:rPr lang="en-GB" altLang="en-US" dirty="0"/>
              <a:t>Systemic framework</a:t>
            </a:r>
          </a:p>
          <a:p>
            <a:pPr marL="0" indent="0">
              <a:buNone/>
            </a:pPr>
            <a:endParaRPr lang="en-GB" altLang="en-US" dirty="0"/>
          </a:p>
        </p:txBody>
      </p:sp>
      <p:sp>
        <p:nvSpPr>
          <p:cNvPr id="12292" name="Conten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400" dirty="0"/>
              <a:t>Objective, balanced and clear opinions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400" dirty="0"/>
              <a:t>Offer possible solutions and ways forward that are innovative / realistic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400" dirty="0"/>
              <a:t>Describe the prospect of success and </a:t>
            </a:r>
            <a:r>
              <a:rPr lang="en-GB" altLang="en-US" sz="2400" u="sng" dirty="0"/>
              <a:t>timescales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55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  <p:bldP spid="12292" grpId="0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4764</TotalTime>
  <Words>455</Words>
  <Application>Microsoft Office PowerPoint</Application>
  <PresentationFormat>On-screen Show (4:3)</PresentationFormat>
  <Paragraphs>84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The contribution of psychologist expert witnesses to the family courts</vt:lpstr>
      <vt:lpstr>FJC/BPS Guidelines</vt:lpstr>
      <vt:lpstr>What sort of psychologist is needed?</vt:lpstr>
      <vt:lpstr>The value of expert Psychological evidence</vt:lpstr>
      <vt:lpstr>making the case…</vt:lpstr>
      <vt:lpstr>making the case…</vt:lpstr>
      <vt:lpstr>Assessment Factors  what factors should a formulation consider? – not exhaustive </vt:lpstr>
      <vt:lpstr>Integrated family assessments </vt:lpstr>
      <vt:lpstr>Good reports </vt:lpstr>
      <vt:lpstr>Thank you for listening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jaime</dc:creator>
  <cp:lastModifiedBy>Adshead, Paula (Judicial Office)</cp:lastModifiedBy>
  <cp:revision>13</cp:revision>
  <dcterms:created xsi:type="dcterms:W3CDTF">2021-03-20T07:01:02Z</dcterms:created>
  <dcterms:modified xsi:type="dcterms:W3CDTF">2021-10-13T15:09:19Z</dcterms:modified>
</cp:coreProperties>
</file>