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2" r:id="rId3"/>
    <p:sldId id="266" r:id="rId4"/>
    <p:sldId id="276" r:id="rId5"/>
    <p:sldId id="269" r:id="rId6"/>
    <p:sldId id="257" r:id="rId7"/>
    <p:sldId id="273" r:id="rId8"/>
    <p:sldId id="264" r:id="rId9"/>
    <p:sldId id="268" r:id="rId10"/>
    <p:sldId id="265" r:id="rId11"/>
    <p:sldId id="260" r:id="rId12"/>
    <p:sldId id="274" r:id="rId13"/>
    <p:sldId id="267" r:id="rId14"/>
    <p:sldId id="275" r:id="rId15"/>
    <p:sldId id="258" r:id="rId16"/>
    <p:sldId id="270" r:id="rId17"/>
    <p:sldId id="271" r:id="rId18"/>
    <p:sldId id="263" r:id="rId19"/>
    <p:sldId id="26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 snapToGrid="0">
      <p:cViewPr varScale="1">
        <p:scale>
          <a:sx n="48" d="100"/>
          <a:sy n="48" d="100"/>
        </p:scale>
        <p:origin x="112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65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30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862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2BABCC4-53F9-4672-ABA4-F7B0BCD7BAC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or Drag Here to Add Picture</a:t>
            </a:r>
            <a:endParaRPr lang="id-ID"/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367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46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21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05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92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01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15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94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80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8750B-2BC5-4358-8248-E4681A9CD911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22AA2-2B89-40AC-9B43-D4BEDAC13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02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mc-uk.org/ethical-guidance/ethical-guidance-for-doctors/acting-as-a-witness/acting-as-a-witness-in-legal-proceedings" TargetMode="External"/><Relationship Id="rId2" Type="http://schemas.openxmlformats.org/officeDocument/2006/relationships/hyperlink" Target="https://www.aomrc.org.uk/reports-guidance/acting-as-an-expert-or-professional-witness-guidance-for-healthcare-professional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cseng.ac.uk/news-and-events/media-centre/press-releases/expert-witness-guidance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ca.ac.uk/wp-content/uploads/2020/07/ICCA-Expert-Evidence-Guide-2020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assets.publishing.service.gov.uk/government/uploads/system/uploads/attachment_data/file/925207/Guidance_on_the_Remuneration_of_Expert_Witnessesv6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mc-uk.org/ethical-guidance/ethical-guidance-for-doctors/acting-as-a-witness/acting-as-a-witness-in-legal-proceedings" TargetMode="External"/><Relationship Id="rId2" Type="http://schemas.openxmlformats.org/officeDocument/2006/relationships/hyperlink" Target="https://www.judiciary.uk/wp-content/uploads/2016/05/psychologists-as-expert-witnesse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agalro.com/_userfiles/pages/files/nagalro_principles_and_practice_guidance_for_members_v012020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ssets.publishing.service.gov.uk/government/uploads/system/uploads/attachment_data/file/486770/use-experts-family-law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udiciary.uk/wp-content/uploads/2019/10/Presidents-Guidance-reporting-restrictions-Final-Oct-201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F0D34-86DC-4B99-8DDA-BC573FCFF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12261669" cy="6875418"/>
          </a:xfrm>
        </p:spPr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D2FAA7-7C23-4A90-A02F-387C5F777845}"/>
              </a:ext>
            </a:extLst>
          </p:cNvPr>
          <p:cNvSpPr/>
          <p:nvPr/>
        </p:nvSpPr>
        <p:spPr>
          <a:xfrm>
            <a:off x="1322154" y="1120877"/>
            <a:ext cx="9547692" cy="46162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rebuchet MS" panose="020B0603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4C5B6B-5BA1-4C2F-9217-8A502F173812}"/>
              </a:ext>
            </a:extLst>
          </p:cNvPr>
          <p:cNvSpPr txBox="1"/>
          <p:nvPr/>
        </p:nvSpPr>
        <p:spPr>
          <a:xfrm>
            <a:off x="2695976" y="3176099"/>
            <a:ext cx="680004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Experts in the Family Court – </a:t>
            </a:r>
          </a:p>
          <a:p>
            <a:pPr algn="ctr"/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the basics</a:t>
            </a:r>
          </a:p>
          <a:p>
            <a:pPr algn="ctr"/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Maud Davis</a:t>
            </a:r>
          </a:p>
          <a:p>
            <a:pPr algn="ctr"/>
            <a:r>
              <a:rPr lang="en-GB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Solicitor, Bindmans LLP</a:t>
            </a:r>
          </a:p>
          <a:p>
            <a:pPr algn="ctr"/>
            <a:r>
              <a:rPr lang="en-GB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©Maud Davis 2021</a:t>
            </a:r>
          </a:p>
          <a:p>
            <a:pPr algn="ctr"/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id-ID" sz="32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28B14B-C199-4F13-A760-E5DA3A1A049B}"/>
              </a:ext>
            </a:extLst>
          </p:cNvPr>
          <p:cNvSpPr/>
          <p:nvPr/>
        </p:nvSpPr>
        <p:spPr>
          <a:xfrm>
            <a:off x="1322154" y="1120877"/>
            <a:ext cx="123188" cy="4616246"/>
          </a:xfrm>
          <a:prstGeom prst="rect">
            <a:avLst/>
          </a:prstGeom>
          <a:solidFill>
            <a:srgbClr val="560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rebuchet MS" panose="020B0603020202020204" pitchFamily="34" charset="0"/>
            </a:endParaRPr>
          </a:p>
        </p:txBody>
      </p:sp>
      <p:pic>
        <p:nvPicPr>
          <p:cNvPr id="13" name="Picture 3" descr="H:\camarnani\Desktop\Bindmans logo purp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937" y="1280200"/>
            <a:ext cx="1037630" cy="113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64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lawyers want from the expert’s  report?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The expert’s report should</a:t>
            </a:r>
          </a:p>
          <a:p>
            <a:r>
              <a:rPr lang="en-GB" dirty="0"/>
              <a:t>describe the expert’s own professional process and highlight factual assumptions, deductions from factual assumptions, and any unusual features of the case</a:t>
            </a:r>
          </a:p>
          <a:p>
            <a:r>
              <a:rPr lang="en-GB" dirty="0"/>
              <a:t>highlight whether the opinion is a hypothesis (particularly a controversial one) or whether it is based on research accepted as a consensus within the scientific community</a:t>
            </a:r>
          </a:p>
          <a:p>
            <a:r>
              <a:rPr lang="en-GB" dirty="0"/>
              <a:t>where there is a range of expert opinion, summarise the range, using a ‘balance sheet’ approach to the factors for and against an opinion if appropriate.</a:t>
            </a:r>
          </a:p>
          <a:p>
            <a:r>
              <a:rPr lang="en-US" dirty="0"/>
              <a:t>Where possible, demystify – technical language may be unavoidable but explain terms, avoid jargon, and use plain English.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944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expert’s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FPR 2010 part 25 - </a:t>
            </a:r>
          </a:p>
          <a:p>
            <a:r>
              <a:rPr lang="en-US" dirty="0"/>
              <a:t>Experts can be asked written questions within 10 days of their report but only for</a:t>
            </a:r>
            <a:r>
              <a:rPr lang="en-GB" dirty="0"/>
              <a:t> clarification of the report</a:t>
            </a:r>
            <a:r>
              <a:rPr lang="en-US" dirty="0"/>
              <a:t>   - no fee can be charged.</a:t>
            </a:r>
          </a:p>
          <a:p>
            <a:r>
              <a:rPr lang="en-US" dirty="0"/>
              <a:t>Experts may be directed to attend an experts’ meeting – the experts are required to identify the expert issues, agree on them if possible, and provide the court with a summary of what is agreed and what is not agreed.</a:t>
            </a:r>
          </a:p>
          <a:p>
            <a:r>
              <a:rPr lang="en-US" dirty="0"/>
              <a:t>Experts may ask the court </a:t>
            </a:r>
            <a:r>
              <a:rPr lang="en-GB" dirty="0"/>
              <a:t>for directions to assist them in carrying out their functions.</a:t>
            </a:r>
          </a:p>
        </p:txBody>
      </p:sp>
    </p:spTree>
    <p:extLst>
      <p:ext uri="{BB962C8B-B14F-4D97-AF65-F5344CB8AC3E}">
        <p14:creationId xmlns:p14="http://schemas.microsoft.com/office/powerpoint/2010/main" val="2814063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evidence in court</a:t>
            </a:r>
            <a:endParaRPr lang="en-GB" dirty="0"/>
          </a:p>
        </p:txBody>
      </p:sp>
      <p:pic>
        <p:nvPicPr>
          <p:cNvPr id="6" name="Content Placeholder 5" descr="Giving Evidence in Court - The Trial - video dailymotio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925" y="2586831"/>
            <a:ext cx="5010150" cy="2828925"/>
          </a:xfrm>
        </p:spPr>
      </p:pic>
    </p:spTree>
    <p:extLst>
      <p:ext uri="{BB962C8B-B14F-4D97-AF65-F5344CB8AC3E}">
        <p14:creationId xmlns:p14="http://schemas.microsoft.com/office/powerpoint/2010/main" val="1494224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Practicalities</a:t>
            </a:r>
          </a:p>
          <a:p>
            <a:r>
              <a:rPr lang="en-US" dirty="0"/>
              <a:t>You should be told the hearing date as soon as possible and make time available to attend court.</a:t>
            </a:r>
          </a:p>
          <a:p>
            <a:r>
              <a:rPr lang="en-US" dirty="0"/>
              <a:t>Increasingly possible to give evidence remotely – ask well in advance if that can be arranged, and check if links need to be tested.</a:t>
            </a:r>
          </a:p>
          <a:p>
            <a:r>
              <a:rPr lang="en-GB" dirty="0"/>
              <a:t>The solicitor who instructed you should ensure you are fully updated in advance and have the electronic bundle.</a:t>
            </a:r>
          </a:p>
          <a:p>
            <a:r>
              <a:rPr lang="en-US" dirty="0"/>
              <a:t>The parties should agree as soon as possible if you are not needed to give evidence and let you know.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4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Guidance is available – e.g. from the Academy of Royal Medical Colleges - </a:t>
            </a:r>
            <a:r>
              <a:rPr lang="en-US" dirty="0">
                <a:hlinkClick r:id="rId2"/>
              </a:rPr>
              <a:t>https://www.aomrc.org.uk/reports-guidance/acting-as-an-expert-or-professional-witness-guidance-for-healthcare-professionals/</a:t>
            </a:r>
            <a:r>
              <a:rPr lang="en-US" dirty="0"/>
              <a:t> </a:t>
            </a:r>
          </a:p>
          <a:p>
            <a:r>
              <a:rPr lang="en-US" dirty="0"/>
              <a:t>General Medical Council -  </a:t>
            </a:r>
            <a:r>
              <a:rPr lang="en-US" dirty="0">
                <a:hlinkClick r:id="rId3"/>
              </a:rPr>
              <a:t>https://www.gmc-uk.org/ethical-guidance/ethical-guidance-for-doctors/acting-as-a-witness/acting-as-a-witness-in-legal-proceedings</a:t>
            </a:r>
            <a:endParaRPr lang="en-US" dirty="0"/>
          </a:p>
          <a:p>
            <a:r>
              <a:rPr lang="en-US" dirty="0"/>
              <a:t>Royal College of Surgeons - </a:t>
            </a:r>
            <a:r>
              <a:rPr lang="en-US" dirty="0">
                <a:hlinkClick r:id="rId4"/>
              </a:rPr>
              <a:t>https://www.rcseng.ac.uk/news-and-events/media-centre/press-releases/expert-witness-guidance/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188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Always re-read your own report before giving evidence.</a:t>
            </a:r>
          </a:p>
          <a:p>
            <a:r>
              <a:rPr lang="en-US" dirty="0"/>
              <a:t>Use technology if helpful e.g. to show the court medical imaging</a:t>
            </a:r>
          </a:p>
          <a:p>
            <a:r>
              <a:rPr lang="en-US" dirty="0"/>
              <a:t>Be aware that </a:t>
            </a:r>
            <a:r>
              <a:rPr lang="en-GB" dirty="0"/>
              <a:t>the court will always be on guard against the over-dogmatic expert, the expert whose reputation or amour proper is at stake, or the expert who has developed a scientific prejudice.</a:t>
            </a:r>
          </a:p>
          <a:p>
            <a:r>
              <a:rPr lang="en-US" dirty="0"/>
              <a:t>Take your time and ask advocates to repeat their question if need be – not unknown for them to ask several questions at once, or even not manage to ask a question at all. </a:t>
            </a:r>
          </a:p>
          <a:p>
            <a:r>
              <a:rPr lang="en-US" dirty="0"/>
              <a:t>Ask for a break if needed.</a:t>
            </a:r>
          </a:p>
          <a:p>
            <a:r>
              <a:rPr lang="en-US" dirty="0"/>
              <a:t>Be reflective and prepared to shift your position if you have changed your opinion.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872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Expect to be challenged – advocates are there to test your evidence, looking for mistakes about the facts, flaws in data or analysis, going beyond your expertise, etc. – aiming to cast doubt on the credibility of your expert opinion.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data did you rely on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up to date is your experience, e.g. of clinical practice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Your methodology and how up to date is your expert knowledge including research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Are you adult focused rather than child focused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Have you given a differential diagnosis ?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88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detailed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Inns of Court College of Advocacy ‘Guidance on the preparation,</a:t>
            </a:r>
          </a:p>
          <a:p>
            <a:pPr marL="0" indent="0">
              <a:buNone/>
            </a:pPr>
            <a:r>
              <a:rPr lang="en-GB" dirty="0"/>
              <a:t>admission and examination of expert evidence’</a:t>
            </a:r>
          </a:p>
          <a:p>
            <a:pPr marL="0" indent="0">
              <a:buNone/>
            </a:pPr>
            <a:r>
              <a:rPr lang="en-GB" dirty="0"/>
              <a:t>See - </a:t>
            </a:r>
            <a:r>
              <a:rPr lang="en-GB" dirty="0">
                <a:hlinkClick r:id="rId2"/>
              </a:rPr>
              <a:t>https://www.icca.ac.uk/wp-content/uploads/2020/07/ICCA-Expert-Evidence-Guide-2020.pdf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048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Solicitors are very aware of the practical issues around legal aid rates and payment.</a:t>
            </a:r>
            <a:r>
              <a:rPr lang="en-GB" dirty="0"/>
              <a:t> The Legal Aid Agency has to manage the legal aid budget, but also necessary to avoid the cost and delay of overly bureaucratic processes.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Improvements could be made –  NB the Legal Aid Agency has re-introduced </a:t>
            </a:r>
            <a:r>
              <a:rPr lang="en-US" dirty="0" err="1"/>
              <a:t>co-ordinated</a:t>
            </a:r>
            <a:r>
              <a:rPr lang="en-US" dirty="0"/>
              <a:t> applications by the lead solicitor for prior authority to incur costs  - see guidance at </a:t>
            </a:r>
            <a:r>
              <a:rPr lang="en-US" dirty="0">
                <a:hlinkClick r:id="rId2"/>
              </a:rPr>
              <a:t>https://assets.publishing.service.gov.uk/government/uploads/system/uploads/attachment_data/file/925207/Guidance_on_the_Remuneration_of_Expert_Witnessesv6.pdf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would make a real change – </a:t>
            </a:r>
            <a:r>
              <a:rPr lang="en-US" dirty="0" err="1"/>
              <a:t>centralised</a:t>
            </a:r>
            <a:r>
              <a:rPr lang="en-US" dirty="0"/>
              <a:t> payments direct from the LAA to experts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0296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But what if…</a:t>
            </a:r>
          </a:p>
        </p:txBody>
      </p:sp>
      <p:pic>
        <p:nvPicPr>
          <p:cNvPr id="11" name="Picture Placeholder 10" descr="News: 80% managers create frustration for their team ...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1" r="14381"/>
          <a:stretch>
            <a:fillRect/>
          </a:stretch>
        </p:blipFill>
        <p:spPr/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endParaRPr lang="en-GB" sz="3600" dirty="0"/>
          </a:p>
          <a:p>
            <a:r>
              <a:rPr lang="en-GB" sz="3600" dirty="0"/>
              <a:t>… despite every effort to manage the process, things go wrong ?</a:t>
            </a:r>
          </a:p>
          <a:p>
            <a:endParaRPr lang="en-GB" sz="3600" dirty="0"/>
          </a:p>
          <a:p>
            <a:r>
              <a:rPr lang="en-GB" sz="3600" dirty="0"/>
              <a:t>Over to Sharon Segal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05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an expert ?</a:t>
            </a:r>
            <a:endParaRPr lang="en-GB" dirty="0"/>
          </a:p>
        </p:txBody>
      </p:sp>
      <p:pic>
        <p:nvPicPr>
          <p:cNvPr id="4" name="Content Placeholder 3" descr="Blog de Toxifier: Who was Albert Einstein - Random Wednesda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920" y="1690688"/>
            <a:ext cx="2910840" cy="3453606"/>
          </a:xfrm>
        </p:spPr>
      </p:pic>
    </p:spTree>
    <p:extLst>
      <p:ext uri="{BB962C8B-B14F-4D97-AF65-F5344CB8AC3E}">
        <p14:creationId xmlns:p14="http://schemas.microsoft.com/office/powerpoint/2010/main" val="331305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an expert ?</a:t>
            </a:r>
            <a:endParaRPr lang="en-GB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‘Expert’ means a person who provides expert evidence for use in family proceedings – PD25B 2.1. (this goes on to set out the national standards for experts).</a:t>
            </a:r>
          </a:p>
          <a:p>
            <a:endParaRPr lang="en-GB" dirty="0"/>
          </a:p>
          <a:p>
            <a:r>
              <a:rPr lang="en-GB" dirty="0"/>
              <a:t>In practice, an expert provides the court with specialist professional and technical knowledge not otherwise available – usually medical or social work. An expert needs to have appropriate professional qualifications, skill and experience to command confidence.</a:t>
            </a:r>
          </a:p>
          <a:p>
            <a:endParaRPr lang="en-GB" dirty="0"/>
          </a:p>
          <a:p>
            <a:r>
              <a:rPr lang="en-GB" dirty="0"/>
              <a:t>An expert is allowed to give opinion evidence.</a:t>
            </a:r>
          </a:p>
          <a:p>
            <a:endParaRPr lang="en-GB" dirty="0"/>
          </a:p>
          <a:p>
            <a:r>
              <a:rPr lang="en-GB" dirty="0"/>
              <a:t>The expert advises, but the judge decides.</a:t>
            </a:r>
          </a:p>
          <a:p>
            <a:endParaRPr lang="en-GB" dirty="0"/>
          </a:p>
          <a:p>
            <a:r>
              <a:rPr lang="en-US" dirty="0"/>
              <a:t>In family proceedings, usually a single joint expert – inquisitorial rather than adversarial proceedings BUT the court may allow a second expert e.g. if certain medical evidence is pivotal and difficult to challenge without a second opinion (e.g. medical imaging).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06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an expert – examples of guidance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‘Psychologists as expert witnesses in the Family Courts in England and Wales: Standards, competencies and expectations’ – FJC and BPS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https://www.judiciary.uk/wp-content/uploads/2016/05/psychologists-as-expert-witnesses.pdf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General Medical Council -  </a:t>
            </a:r>
            <a:r>
              <a:rPr lang="en-GB" dirty="0">
                <a:hlinkClick r:id="rId3"/>
              </a:rPr>
              <a:t>https://www.gmc-uk.org/ethical-guidance/ethical-guidance-for-doctors/acting-as-a-witness/acting-as-a-witness-in-legal-proceedings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US" dirty="0"/>
              <a:t>Social workers – NAGALRO guidance to members - </a:t>
            </a:r>
            <a:r>
              <a:rPr lang="en-US" dirty="0">
                <a:hlinkClick r:id="rId4"/>
              </a:rPr>
              <a:t>https://www.nagalro.com/_userfiles/pages/files/nagalro_principles_and_practice_guidance_for_members_v012020.pdf</a:t>
            </a:r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8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Expert or treating professional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expert is appointed by, and owes a duty to, the court and reports in accordance with instructions from the parties.</a:t>
            </a:r>
          </a:p>
          <a:p>
            <a:r>
              <a:rPr lang="en-US" dirty="0"/>
              <a:t>Treating professionals </a:t>
            </a:r>
            <a:r>
              <a:rPr lang="en-GB" dirty="0"/>
              <a:t>are not under the court’s immediate control.  They may have already produced reports that might be used in family proceedings, but probably as background material for a court appointed expert to consider. </a:t>
            </a:r>
          </a:p>
          <a:p>
            <a:r>
              <a:rPr lang="en-GB" dirty="0"/>
              <a:t>Therapeutic relationships and patient confidentiality should not be undermined.</a:t>
            </a:r>
          </a:p>
          <a:p>
            <a:r>
              <a:rPr lang="en-GB" dirty="0"/>
              <a:t>BUT treating professionals can be called as witnesses. If so, they are subject to the same duties to the court as an instructed expert (and should have a letter of instruction and all relevant materials). </a:t>
            </a:r>
          </a:p>
        </p:txBody>
      </p:sp>
    </p:spTree>
    <p:extLst>
      <p:ext uri="{BB962C8B-B14F-4D97-AF65-F5344CB8AC3E}">
        <p14:creationId xmlns:p14="http://schemas.microsoft.com/office/powerpoint/2010/main" val="121532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the expert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court can order an expert assessment only if it is ‘</a:t>
            </a:r>
            <a:r>
              <a:rPr lang="en-GB" i="1" dirty="0"/>
              <a:t>necessary to assist the court to resolve the proceedings justly’ </a:t>
            </a:r>
            <a:r>
              <a:rPr lang="en-GB" dirty="0"/>
              <a:t>(Children Act 1989, s7A)</a:t>
            </a:r>
          </a:p>
          <a:p>
            <a:r>
              <a:rPr lang="en-US" dirty="0"/>
              <a:t>The Family Procedure Rules 2010 (FPR) and linked practice directions set out how this works. </a:t>
            </a:r>
          </a:p>
          <a:p>
            <a:r>
              <a:rPr lang="en-US" dirty="0"/>
              <a:t>Essentially, </a:t>
            </a:r>
            <a:r>
              <a:rPr lang="en-US" dirty="0" err="1"/>
              <a:t>i</a:t>
            </a:r>
            <a:r>
              <a:rPr lang="en-GB" dirty="0"/>
              <a:t>t is the duty of experts to help the court on matters within their expertise.</a:t>
            </a:r>
          </a:p>
          <a:p>
            <a:r>
              <a:rPr lang="en-GB" dirty="0"/>
              <a:t>This duty overrides any obligation to the person from whom experts have received instructions or by whom they are paid.</a:t>
            </a:r>
          </a:p>
          <a:p>
            <a:pPr marL="0" indent="0">
              <a:buNone/>
            </a:pPr>
            <a:r>
              <a:rPr lang="en-US" dirty="0"/>
              <a:t>Further reading </a:t>
            </a:r>
            <a:r>
              <a:rPr lang="en-US" dirty="0">
                <a:hlinkClick r:id="rId2"/>
              </a:rPr>
              <a:t>–</a:t>
            </a:r>
            <a:r>
              <a:rPr lang="en-US" dirty="0"/>
              <a:t> </a:t>
            </a:r>
            <a:r>
              <a:rPr lang="en-US" dirty="0" err="1"/>
              <a:t>MoJ</a:t>
            </a:r>
            <a:r>
              <a:rPr lang="en-US" dirty="0"/>
              <a:t> ‘</a:t>
            </a:r>
            <a:r>
              <a:rPr lang="en-GB" dirty="0"/>
              <a:t>The use of experts in family law’ 2015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https://assets.publishing.service.gov.uk/government/uploads/system/uploads/attachment_data/file/486770/use-experts-family-law.pdf</a:t>
            </a: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55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2282" y="270995"/>
            <a:ext cx="9614646" cy="1325563"/>
          </a:xfrm>
        </p:spPr>
        <p:txBody>
          <a:bodyPr/>
          <a:lstStyle/>
          <a:p>
            <a:r>
              <a:rPr lang="en-US" dirty="0"/>
              <a:t>What do lawyers want from experts ?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Tomorrow is Registration Tuesday! | Travis Heights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937" y="2085975"/>
            <a:ext cx="40481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601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lawyers want from experts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Basics – an up to date CV, hourly rates, hours needed to do the work, and availability.</a:t>
            </a:r>
          </a:p>
          <a:p>
            <a:endParaRPr lang="en-US" dirty="0"/>
          </a:p>
          <a:p>
            <a:r>
              <a:rPr lang="en-US" dirty="0"/>
              <a:t>Keeping to timescales – and saying as soon as possible if there is going to be any delay.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Answers –  ‘An expert is someone who has succeeded in making decisions and judgements simpler through knowing what to pay attention to and what to ignore’. Edward de Bono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81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620428"/>
          </a:xfrm>
        </p:spPr>
        <p:txBody>
          <a:bodyPr>
            <a:normAutofit fontScale="90000"/>
          </a:bodyPr>
          <a:lstStyle/>
          <a:p>
            <a:r>
              <a:rPr lang="en-US" dirty="0"/>
              <a:t>Letter of instruction - </a:t>
            </a:r>
            <a:br>
              <a:rPr lang="en-US" dirty="0"/>
            </a:br>
            <a:r>
              <a:rPr lang="en-US" dirty="0"/>
              <a:t>‘</a:t>
            </a:r>
            <a:r>
              <a:rPr lang="en-GB" dirty="0"/>
              <a:t>An expert knows all the answers - if you ask the right questions.’ Levi Strauss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4857"/>
            <a:ext cx="10515600" cy="37821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Standard contents (set out in FPR PD25C r4.1) - Law Society templates  available, which include questions. NB are the questions generally appropriate ?</a:t>
            </a:r>
          </a:p>
          <a:p>
            <a:r>
              <a:rPr lang="en-US" dirty="0"/>
              <a:t> The letter should be agreed by all parties – if not, the court will decide.</a:t>
            </a:r>
          </a:p>
          <a:p>
            <a:r>
              <a:rPr lang="en-US" dirty="0"/>
              <a:t>If you are asked a question you cannot answer, alert the solicitor who has instructed you.</a:t>
            </a:r>
          </a:p>
          <a:p>
            <a:r>
              <a:rPr lang="en-US" dirty="0"/>
              <a:t>Confidentiality – the media and parents’ and children’s privacy – President’s Guidance is at </a:t>
            </a:r>
            <a:r>
              <a:rPr lang="en-US" dirty="0">
                <a:hlinkClick r:id="rId2"/>
              </a:rPr>
              <a:t>https</a:t>
            </a:r>
            <a:r>
              <a:rPr lang="en-US">
                <a:hlinkClick r:id="rId2"/>
              </a:rPr>
              <a:t>://www.judiciary.uk/wp-content/uploads/2019/10/Presidents-Guidance-reporting-restrictions-Final-Oct-2019.pdf</a:t>
            </a:r>
            <a:r>
              <a:rPr lang="en-US"/>
              <a:t>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13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1522</Words>
  <Application>Microsoft Office PowerPoint</Application>
  <PresentationFormat>Widescreen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Wingdings</vt:lpstr>
      <vt:lpstr>Office Theme</vt:lpstr>
      <vt:lpstr>PowerPoint Presentation</vt:lpstr>
      <vt:lpstr>Who is an expert ?</vt:lpstr>
      <vt:lpstr>Who is an expert ?</vt:lpstr>
      <vt:lpstr>Who is an expert – examples of guidance</vt:lpstr>
      <vt:lpstr>Expert or treating professional</vt:lpstr>
      <vt:lpstr>The role of the expert</vt:lpstr>
      <vt:lpstr>What do lawyers want from experts ? </vt:lpstr>
      <vt:lpstr>What do lawyers want from experts ?</vt:lpstr>
      <vt:lpstr>Letter of instruction -  ‘An expert knows all the answers - if you ask the right questions.’ Levi Strauss </vt:lpstr>
      <vt:lpstr>What do lawyers want from the expert’s  report?</vt:lpstr>
      <vt:lpstr>After the expert’s report</vt:lpstr>
      <vt:lpstr>Giving evidence in court</vt:lpstr>
      <vt:lpstr>Giving evidence</vt:lpstr>
      <vt:lpstr>Giving evidence</vt:lpstr>
      <vt:lpstr>Giving evidence</vt:lpstr>
      <vt:lpstr>Giving evidence</vt:lpstr>
      <vt:lpstr>For more detailed information</vt:lpstr>
      <vt:lpstr>Funding</vt:lpstr>
      <vt:lpstr>But what if…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Experts in the Family Court – the basics</dc:title>
  <dc:creator>Maud Davis</dc:creator>
  <cp:lastModifiedBy>Adshead, Paula (Judicial Office)</cp:lastModifiedBy>
  <cp:revision>49</cp:revision>
  <dcterms:created xsi:type="dcterms:W3CDTF">2021-03-16T23:58:56Z</dcterms:created>
  <dcterms:modified xsi:type="dcterms:W3CDTF">2021-10-13T15:14:39Z</dcterms:modified>
</cp:coreProperties>
</file>