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40"/>
  </p:notesMasterIdLst>
  <p:sldIdLst>
    <p:sldId id="516" r:id="rId2"/>
    <p:sldId id="576" r:id="rId3"/>
    <p:sldId id="547" r:id="rId4"/>
    <p:sldId id="545" r:id="rId5"/>
    <p:sldId id="595" r:id="rId6"/>
    <p:sldId id="548" r:id="rId7"/>
    <p:sldId id="537" r:id="rId8"/>
    <p:sldId id="606" r:id="rId9"/>
    <p:sldId id="539" r:id="rId10"/>
    <p:sldId id="597" r:id="rId11"/>
    <p:sldId id="596" r:id="rId12"/>
    <p:sldId id="556" r:id="rId13"/>
    <p:sldId id="555" r:id="rId14"/>
    <p:sldId id="607" r:id="rId15"/>
    <p:sldId id="554" r:id="rId16"/>
    <p:sldId id="279" r:id="rId17"/>
    <p:sldId id="396" r:id="rId18"/>
    <p:sldId id="388" r:id="rId19"/>
    <p:sldId id="579" r:id="rId20"/>
    <p:sldId id="397" r:id="rId21"/>
    <p:sldId id="580" r:id="rId22"/>
    <p:sldId id="401" r:id="rId23"/>
    <p:sldId id="339" r:id="rId24"/>
    <p:sldId id="589" r:id="rId25"/>
    <p:sldId id="590" r:id="rId26"/>
    <p:sldId id="592" r:id="rId27"/>
    <p:sldId id="593" r:id="rId28"/>
    <p:sldId id="602" r:id="rId29"/>
    <p:sldId id="507" r:id="rId30"/>
    <p:sldId id="603" r:id="rId31"/>
    <p:sldId id="604" r:id="rId32"/>
    <p:sldId id="605" r:id="rId33"/>
    <p:sldId id="600" r:id="rId34"/>
    <p:sldId id="402" r:id="rId35"/>
    <p:sldId id="403" r:id="rId36"/>
    <p:sldId id="601" r:id="rId37"/>
    <p:sldId id="561" r:id="rId38"/>
    <p:sldId id="357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4660"/>
  </p:normalViewPr>
  <p:slideViewPr>
    <p:cSldViewPr>
      <p:cViewPr varScale="1">
        <p:scale>
          <a:sx n="104" d="100"/>
          <a:sy n="104" d="100"/>
        </p:scale>
        <p:origin x="22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529D6-3D57-43C0-A23E-3781175E2D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4E7205-9304-470F-858E-B12C20CC715C}">
      <dgm:prSet/>
      <dgm:spPr/>
      <dgm:t>
        <a:bodyPr/>
        <a:lstStyle/>
        <a:p>
          <a:r>
            <a:rPr lang="en-GB" b="1"/>
            <a:t>Professional Witness</a:t>
          </a:r>
          <a:endParaRPr lang="en-US"/>
        </a:p>
      </dgm:t>
    </dgm:pt>
    <dgm:pt modelId="{CED552BF-4432-4A56-B410-8488DD3C1029}" type="parTrans" cxnId="{51DFB0ED-CE10-4C68-9387-E1DFFC670753}">
      <dgm:prSet/>
      <dgm:spPr/>
      <dgm:t>
        <a:bodyPr/>
        <a:lstStyle/>
        <a:p>
          <a:endParaRPr lang="en-US"/>
        </a:p>
      </dgm:t>
    </dgm:pt>
    <dgm:pt modelId="{787B735A-CF0F-4517-A6C7-F7C987EB481A}" type="sibTrans" cxnId="{51DFB0ED-CE10-4C68-9387-E1DFFC670753}">
      <dgm:prSet/>
      <dgm:spPr/>
      <dgm:t>
        <a:bodyPr/>
        <a:lstStyle/>
        <a:p>
          <a:endParaRPr lang="en-US"/>
        </a:p>
      </dgm:t>
    </dgm:pt>
    <dgm:pt modelId="{109D9EEB-C501-4060-8240-45A1565CA8EC}">
      <dgm:prSet/>
      <dgm:spPr/>
      <dgm:t>
        <a:bodyPr/>
        <a:lstStyle/>
        <a:p>
          <a:r>
            <a:rPr lang="en-GB"/>
            <a:t>Treating Doctor, NHS core role</a:t>
          </a:r>
          <a:endParaRPr lang="en-US"/>
        </a:p>
      </dgm:t>
    </dgm:pt>
    <dgm:pt modelId="{8CA2651D-F789-4EA3-AD73-AE7DDF4605E2}" type="parTrans" cxnId="{4F2E8665-E32C-467B-9948-EDC8BBCEA0D4}">
      <dgm:prSet/>
      <dgm:spPr/>
      <dgm:t>
        <a:bodyPr/>
        <a:lstStyle/>
        <a:p>
          <a:endParaRPr lang="en-US"/>
        </a:p>
      </dgm:t>
    </dgm:pt>
    <dgm:pt modelId="{0E562B16-E3C4-4D83-82DC-BB0936C678FF}" type="sibTrans" cxnId="{4F2E8665-E32C-467B-9948-EDC8BBCEA0D4}">
      <dgm:prSet/>
      <dgm:spPr/>
      <dgm:t>
        <a:bodyPr/>
        <a:lstStyle/>
        <a:p>
          <a:endParaRPr lang="en-US"/>
        </a:p>
      </dgm:t>
    </dgm:pt>
    <dgm:pt modelId="{6F28E5E1-1E1C-4D83-B540-A1526B25B51D}">
      <dgm:prSet/>
      <dgm:spPr/>
      <dgm:t>
        <a:bodyPr/>
        <a:lstStyle/>
        <a:p>
          <a:r>
            <a:rPr lang="en-GB"/>
            <a:t>Unscheduled Child Protection Medical Assessment</a:t>
          </a:r>
          <a:endParaRPr lang="en-US"/>
        </a:p>
      </dgm:t>
    </dgm:pt>
    <dgm:pt modelId="{1E449E13-44D4-4B0A-800C-0505E62C4ABD}" type="parTrans" cxnId="{ECCDABBB-5E00-49E1-A0C4-8EFA45C6E771}">
      <dgm:prSet/>
      <dgm:spPr/>
      <dgm:t>
        <a:bodyPr/>
        <a:lstStyle/>
        <a:p>
          <a:endParaRPr lang="en-US"/>
        </a:p>
      </dgm:t>
    </dgm:pt>
    <dgm:pt modelId="{FF1E60A0-FBBD-4018-820D-7DFD6E33CC72}" type="sibTrans" cxnId="{ECCDABBB-5E00-49E1-A0C4-8EFA45C6E771}">
      <dgm:prSet/>
      <dgm:spPr/>
      <dgm:t>
        <a:bodyPr/>
        <a:lstStyle/>
        <a:p>
          <a:endParaRPr lang="en-US"/>
        </a:p>
      </dgm:t>
    </dgm:pt>
    <dgm:pt modelId="{E6CFF5AB-7AE6-4FD2-A14E-2E76DC2C6547}">
      <dgm:prSet/>
      <dgm:spPr/>
      <dgm:t>
        <a:bodyPr/>
        <a:lstStyle/>
        <a:p>
          <a:r>
            <a:rPr lang="en-GB"/>
            <a:t>Child already known to doctor	</a:t>
          </a:r>
          <a:endParaRPr lang="en-US"/>
        </a:p>
      </dgm:t>
    </dgm:pt>
    <dgm:pt modelId="{00996ABF-557D-41DB-BDAC-9F55D0F128E4}" type="parTrans" cxnId="{9CDF7E49-55E1-4ECA-987B-F0A887B72FEF}">
      <dgm:prSet/>
      <dgm:spPr/>
      <dgm:t>
        <a:bodyPr/>
        <a:lstStyle/>
        <a:p>
          <a:endParaRPr lang="en-US"/>
        </a:p>
      </dgm:t>
    </dgm:pt>
    <dgm:pt modelId="{81E2DF5A-E33C-4D49-BE8C-43E812D6BFAD}" type="sibTrans" cxnId="{9CDF7E49-55E1-4ECA-987B-F0A887B72FEF}">
      <dgm:prSet/>
      <dgm:spPr/>
      <dgm:t>
        <a:bodyPr/>
        <a:lstStyle/>
        <a:p>
          <a:endParaRPr lang="en-US"/>
        </a:p>
      </dgm:t>
    </dgm:pt>
    <dgm:pt modelId="{9D92EA72-A227-437C-B7F6-24F3AA3F1A54}">
      <dgm:prSet/>
      <dgm:spPr/>
      <dgm:t>
        <a:bodyPr/>
        <a:lstStyle/>
        <a:p>
          <a:r>
            <a:rPr lang="en-GB"/>
            <a:t>Planned Child Protection Assessment</a:t>
          </a:r>
          <a:endParaRPr lang="en-US"/>
        </a:p>
      </dgm:t>
    </dgm:pt>
    <dgm:pt modelId="{467DF31D-E284-4320-8661-20C0A7F65265}" type="parTrans" cxnId="{5FB566E8-013E-4794-B2A8-611797D3A572}">
      <dgm:prSet/>
      <dgm:spPr/>
      <dgm:t>
        <a:bodyPr/>
        <a:lstStyle/>
        <a:p>
          <a:endParaRPr lang="en-US"/>
        </a:p>
      </dgm:t>
    </dgm:pt>
    <dgm:pt modelId="{31A476EB-2A51-41C0-8C8E-7CB63ECE0903}" type="sibTrans" cxnId="{5FB566E8-013E-4794-B2A8-611797D3A572}">
      <dgm:prSet/>
      <dgm:spPr/>
      <dgm:t>
        <a:bodyPr/>
        <a:lstStyle/>
        <a:p>
          <a:endParaRPr lang="en-US"/>
        </a:p>
      </dgm:t>
    </dgm:pt>
    <dgm:pt modelId="{2D7697E4-056A-400A-A2B0-5A6556B6BA1D}">
      <dgm:prSet/>
      <dgm:spPr/>
      <dgm:t>
        <a:bodyPr/>
        <a:lstStyle/>
        <a:p>
          <a:r>
            <a:rPr lang="en-GB" b="1"/>
            <a:t>Expert Witness</a:t>
          </a:r>
          <a:endParaRPr lang="en-US"/>
        </a:p>
      </dgm:t>
    </dgm:pt>
    <dgm:pt modelId="{B743712A-B886-4A3C-B97F-CCB2895F23C8}" type="parTrans" cxnId="{5A4825BB-0664-4FC8-809A-D434599320C5}">
      <dgm:prSet/>
      <dgm:spPr/>
      <dgm:t>
        <a:bodyPr/>
        <a:lstStyle/>
        <a:p>
          <a:endParaRPr lang="en-US"/>
        </a:p>
      </dgm:t>
    </dgm:pt>
    <dgm:pt modelId="{F87DE961-683F-4BC3-8C22-AB34DE855DF6}" type="sibTrans" cxnId="{5A4825BB-0664-4FC8-809A-D434599320C5}">
      <dgm:prSet/>
      <dgm:spPr/>
      <dgm:t>
        <a:bodyPr/>
        <a:lstStyle/>
        <a:p>
          <a:endParaRPr lang="en-US"/>
        </a:p>
      </dgm:t>
    </dgm:pt>
    <dgm:pt modelId="{6144990C-895C-4416-91D0-F6581C674109}">
      <dgm:prSet/>
      <dgm:spPr/>
      <dgm:t>
        <a:bodyPr/>
        <a:lstStyle/>
        <a:p>
          <a:r>
            <a:rPr lang="en-GB"/>
            <a:t>Notes/bundle based opinion</a:t>
          </a:r>
          <a:endParaRPr lang="en-US"/>
        </a:p>
      </dgm:t>
    </dgm:pt>
    <dgm:pt modelId="{9BA8A56E-FADA-42AB-BF77-E0A26F3A75F2}" type="parTrans" cxnId="{74027350-22CC-4627-9FB9-68EAD1A60FA3}">
      <dgm:prSet/>
      <dgm:spPr/>
      <dgm:t>
        <a:bodyPr/>
        <a:lstStyle/>
        <a:p>
          <a:endParaRPr lang="en-US"/>
        </a:p>
      </dgm:t>
    </dgm:pt>
    <dgm:pt modelId="{2E9B05D4-E0CB-462F-8F85-B5AA9D472118}" type="sibTrans" cxnId="{74027350-22CC-4627-9FB9-68EAD1A60FA3}">
      <dgm:prSet/>
      <dgm:spPr/>
      <dgm:t>
        <a:bodyPr/>
        <a:lstStyle/>
        <a:p>
          <a:endParaRPr lang="en-US"/>
        </a:p>
      </dgm:t>
    </dgm:pt>
    <dgm:pt modelId="{D91E50B8-C947-4BEB-9E50-F35DC54250B2}">
      <dgm:prSet/>
      <dgm:spPr/>
      <dgm:t>
        <a:bodyPr/>
        <a:lstStyle/>
        <a:p>
          <a:r>
            <a:rPr lang="en-GB"/>
            <a:t>Extra to ‘Day Job’</a:t>
          </a:r>
          <a:endParaRPr lang="en-US"/>
        </a:p>
      </dgm:t>
    </dgm:pt>
    <dgm:pt modelId="{DC42C57A-0036-4989-B81A-54982DA1D980}" type="parTrans" cxnId="{FD1091AC-CA32-4663-92D4-739F8CC0740A}">
      <dgm:prSet/>
      <dgm:spPr/>
      <dgm:t>
        <a:bodyPr/>
        <a:lstStyle/>
        <a:p>
          <a:endParaRPr lang="en-US"/>
        </a:p>
      </dgm:t>
    </dgm:pt>
    <dgm:pt modelId="{1E98D2DD-E1D6-43E5-A031-7E8BC29A0439}" type="sibTrans" cxnId="{FD1091AC-CA32-4663-92D4-739F8CC0740A}">
      <dgm:prSet/>
      <dgm:spPr/>
      <dgm:t>
        <a:bodyPr/>
        <a:lstStyle/>
        <a:p>
          <a:endParaRPr lang="en-US"/>
        </a:p>
      </dgm:t>
    </dgm:pt>
    <dgm:pt modelId="{F6AD6969-96DE-4628-9A4D-705961DD4DC9}">
      <dgm:prSet/>
      <dgm:spPr/>
      <dgm:t>
        <a:bodyPr/>
        <a:lstStyle/>
        <a:p>
          <a:r>
            <a:rPr lang="en-GB"/>
            <a:t>professional Experts</a:t>
          </a:r>
          <a:endParaRPr lang="en-US"/>
        </a:p>
      </dgm:t>
    </dgm:pt>
    <dgm:pt modelId="{CB565D10-0A3E-4FF0-8CF7-A447BD1D0E7D}" type="parTrans" cxnId="{77834239-A150-45C1-B449-76ABC038F689}">
      <dgm:prSet/>
      <dgm:spPr/>
      <dgm:t>
        <a:bodyPr/>
        <a:lstStyle/>
        <a:p>
          <a:endParaRPr lang="en-US"/>
        </a:p>
      </dgm:t>
    </dgm:pt>
    <dgm:pt modelId="{1C99EC35-467A-4CC8-A40E-C24F2CF6F977}" type="sibTrans" cxnId="{77834239-A150-45C1-B449-76ABC038F689}">
      <dgm:prSet/>
      <dgm:spPr/>
      <dgm:t>
        <a:bodyPr/>
        <a:lstStyle/>
        <a:p>
          <a:endParaRPr lang="en-US"/>
        </a:p>
      </dgm:t>
    </dgm:pt>
    <dgm:pt modelId="{6EA1A44A-AA61-4EF9-AF67-C6264A20587F}" type="pres">
      <dgm:prSet presAssocID="{C94529D6-3D57-43C0-A23E-3781175E2D73}" presName="linear" presStyleCnt="0">
        <dgm:presLayoutVars>
          <dgm:dir/>
          <dgm:animLvl val="lvl"/>
          <dgm:resizeHandles val="exact"/>
        </dgm:presLayoutVars>
      </dgm:prSet>
      <dgm:spPr/>
    </dgm:pt>
    <dgm:pt modelId="{B448B6C9-29D2-4004-9015-07627A3285B7}" type="pres">
      <dgm:prSet presAssocID="{DF4E7205-9304-470F-858E-B12C20CC715C}" presName="parentLin" presStyleCnt="0"/>
      <dgm:spPr/>
    </dgm:pt>
    <dgm:pt modelId="{DAF7BE74-5D68-4E34-975B-F5B6ED8B6C83}" type="pres">
      <dgm:prSet presAssocID="{DF4E7205-9304-470F-858E-B12C20CC715C}" presName="parentLeftMargin" presStyleLbl="node1" presStyleIdx="0" presStyleCnt="2"/>
      <dgm:spPr/>
    </dgm:pt>
    <dgm:pt modelId="{3E4ED69D-A065-4375-8F16-967FABA792AD}" type="pres">
      <dgm:prSet presAssocID="{DF4E7205-9304-470F-858E-B12C20CC71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550BDDE-AB54-4E12-B293-44F9CC5C28B3}" type="pres">
      <dgm:prSet presAssocID="{DF4E7205-9304-470F-858E-B12C20CC715C}" presName="negativeSpace" presStyleCnt="0"/>
      <dgm:spPr/>
    </dgm:pt>
    <dgm:pt modelId="{75A5BE87-96E6-4358-96AB-A3DC1E58AEA6}" type="pres">
      <dgm:prSet presAssocID="{DF4E7205-9304-470F-858E-B12C20CC715C}" presName="childText" presStyleLbl="conFgAcc1" presStyleIdx="0" presStyleCnt="2">
        <dgm:presLayoutVars>
          <dgm:bulletEnabled val="1"/>
        </dgm:presLayoutVars>
      </dgm:prSet>
      <dgm:spPr/>
    </dgm:pt>
    <dgm:pt modelId="{A642EFDF-E34C-4BEE-8950-949F3EB8DAAB}" type="pres">
      <dgm:prSet presAssocID="{787B735A-CF0F-4517-A6C7-F7C987EB481A}" presName="spaceBetweenRectangles" presStyleCnt="0"/>
      <dgm:spPr/>
    </dgm:pt>
    <dgm:pt modelId="{9A2E055C-9FCC-4B9B-8D23-FAEA3D7E93B7}" type="pres">
      <dgm:prSet presAssocID="{2D7697E4-056A-400A-A2B0-5A6556B6BA1D}" presName="parentLin" presStyleCnt="0"/>
      <dgm:spPr/>
    </dgm:pt>
    <dgm:pt modelId="{BF32C987-9B97-4FCE-941C-2311AAB0F86E}" type="pres">
      <dgm:prSet presAssocID="{2D7697E4-056A-400A-A2B0-5A6556B6BA1D}" presName="parentLeftMargin" presStyleLbl="node1" presStyleIdx="0" presStyleCnt="2"/>
      <dgm:spPr/>
    </dgm:pt>
    <dgm:pt modelId="{025EBC77-FA27-4826-8F4F-526EE92FB660}" type="pres">
      <dgm:prSet presAssocID="{2D7697E4-056A-400A-A2B0-5A6556B6BA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CFD8AB6-A26C-40D5-BE7A-06C6301569ED}" type="pres">
      <dgm:prSet presAssocID="{2D7697E4-056A-400A-A2B0-5A6556B6BA1D}" presName="negativeSpace" presStyleCnt="0"/>
      <dgm:spPr/>
    </dgm:pt>
    <dgm:pt modelId="{9C994D56-9024-4D95-9AD6-CBBD80192B64}" type="pres">
      <dgm:prSet presAssocID="{2D7697E4-056A-400A-A2B0-5A6556B6BA1D}" presName="childText" presStyleLbl="conFgAcc1" presStyleIdx="1" presStyleCnt="2" custScaleX="90747">
        <dgm:presLayoutVars>
          <dgm:bulletEnabled val="1"/>
        </dgm:presLayoutVars>
      </dgm:prSet>
      <dgm:spPr/>
    </dgm:pt>
  </dgm:ptLst>
  <dgm:cxnLst>
    <dgm:cxn modelId="{2E453300-5C22-4D6A-8BEA-C740F2D2351C}" type="presOf" srcId="{C94529D6-3D57-43C0-A23E-3781175E2D73}" destId="{6EA1A44A-AA61-4EF9-AF67-C6264A20587F}" srcOrd="0" destOrd="0" presId="urn:microsoft.com/office/officeart/2005/8/layout/list1"/>
    <dgm:cxn modelId="{BE37F723-62A1-4612-B3EB-E665568F02A4}" type="presOf" srcId="{6F28E5E1-1E1C-4D83-B540-A1526B25B51D}" destId="{75A5BE87-96E6-4358-96AB-A3DC1E58AEA6}" srcOrd="0" destOrd="1" presId="urn:microsoft.com/office/officeart/2005/8/layout/list1"/>
    <dgm:cxn modelId="{C414492A-BE53-4BB0-9DBB-CAE1EE8983A6}" type="presOf" srcId="{2D7697E4-056A-400A-A2B0-5A6556B6BA1D}" destId="{BF32C987-9B97-4FCE-941C-2311AAB0F86E}" srcOrd="0" destOrd="0" presId="urn:microsoft.com/office/officeart/2005/8/layout/list1"/>
    <dgm:cxn modelId="{77834239-A150-45C1-B449-76ABC038F689}" srcId="{2D7697E4-056A-400A-A2B0-5A6556B6BA1D}" destId="{F6AD6969-96DE-4628-9A4D-705961DD4DC9}" srcOrd="2" destOrd="0" parTransId="{CB565D10-0A3E-4FF0-8CF7-A447BD1D0E7D}" sibTransId="{1C99EC35-467A-4CC8-A40E-C24F2CF6F977}"/>
    <dgm:cxn modelId="{ED86923F-D3D1-44EA-A233-3ACA19E1C196}" type="presOf" srcId="{9D92EA72-A227-437C-B7F6-24F3AA3F1A54}" destId="{75A5BE87-96E6-4358-96AB-A3DC1E58AEA6}" srcOrd="0" destOrd="3" presId="urn:microsoft.com/office/officeart/2005/8/layout/list1"/>
    <dgm:cxn modelId="{0BD83A5B-D9A1-483C-B543-2AF9649A09EF}" type="presOf" srcId="{2D7697E4-056A-400A-A2B0-5A6556B6BA1D}" destId="{025EBC77-FA27-4826-8F4F-526EE92FB660}" srcOrd="1" destOrd="0" presId="urn:microsoft.com/office/officeart/2005/8/layout/list1"/>
    <dgm:cxn modelId="{D9D9E863-4E4C-4751-ABA2-8ADBEC937496}" type="presOf" srcId="{DF4E7205-9304-470F-858E-B12C20CC715C}" destId="{3E4ED69D-A065-4375-8F16-967FABA792AD}" srcOrd="1" destOrd="0" presId="urn:microsoft.com/office/officeart/2005/8/layout/list1"/>
    <dgm:cxn modelId="{4F2E8665-E32C-467B-9948-EDC8BBCEA0D4}" srcId="{DF4E7205-9304-470F-858E-B12C20CC715C}" destId="{109D9EEB-C501-4060-8240-45A1565CA8EC}" srcOrd="0" destOrd="0" parTransId="{8CA2651D-F789-4EA3-AD73-AE7DDF4605E2}" sibTransId="{0E562B16-E3C4-4D83-82DC-BB0936C678FF}"/>
    <dgm:cxn modelId="{9CDF7E49-55E1-4ECA-987B-F0A887B72FEF}" srcId="{109D9EEB-C501-4060-8240-45A1565CA8EC}" destId="{E6CFF5AB-7AE6-4FD2-A14E-2E76DC2C6547}" srcOrd="1" destOrd="0" parTransId="{00996ABF-557D-41DB-BDAC-9F55D0F128E4}" sibTransId="{81E2DF5A-E33C-4D49-BE8C-43E812D6BFAD}"/>
    <dgm:cxn modelId="{176B614C-1595-4633-B534-B98B71D38D3D}" type="presOf" srcId="{D91E50B8-C947-4BEB-9E50-F35DC54250B2}" destId="{9C994D56-9024-4D95-9AD6-CBBD80192B64}" srcOrd="0" destOrd="1" presId="urn:microsoft.com/office/officeart/2005/8/layout/list1"/>
    <dgm:cxn modelId="{74027350-22CC-4627-9FB9-68EAD1A60FA3}" srcId="{2D7697E4-056A-400A-A2B0-5A6556B6BA1D}" destId="{6144990C-895C-4416-91D0-F6581C674109}" srcOrd="0" destOrd="0" parTransId="{9BA8A56E-FADA-42AB-BF77-E0A26F3A75F2}" sibTransId="{2E9B05D4-E0CB-462F-8F85-B5AA9D472118}"/>
    <dgm:cxn modelId="{339B4089-107C-40BE-B68B-262890CE321D}" type="presOf" srcId="{6144990C-895C-4416-91D0-F6581C674109}" destId="{9C994D56-9024-4D95-9AD6-CBBD80192B64}" srcOrd="0" destOrd="0" presId="urn:microsoft.com/office/officeart/2005/8/layout/list1"/>
    <dgm:cxn modelId="{FD1091AC-CA32-4663-92D4-739F8CC0740A}" srcId="{2D7697E4-056A-400A-A2B0-5A6556B6BA1D}" destId="{D91E50B8-C947-4BEB-9E50-F35DC54250B2}" srcOrd="1" destOrd="0" parTransId="{DC42C57A-0036-4989-B81A-54982DA1D980}" sibTransId="{1E98D2DD-E1D6-43E5-A031-7E8BC29A0439}"/>
    <dgm:cxn modelId="{4B8035AE-91C6-4ECD-A02B-B28A4425B7A6}" type="presOf" srcId="{DF4E7205-9304-470F-858E-B12C20CC715C}" destId="{DAF7BE74-5D68-4E34-975B-F5B6ED8B6C83}" srcOrd="0" destOrd="0" presId="urn:microsoft.com/office/officeart/2005/8/layout/list1"/>
    <dgm:cxn modelId="{5A4825BB-0664-4FC8-809A-D434599320C5}" srcId="{C94529D6-3D57-43C0-A23E-3781175E2D73}" destId="{2D7697E4-056A-400A-A2B0-5A6556B6BA1D}" srcOrd="1" destOrd="0" parTransId="{B743712A-B886-4A3C-B97F-CCB2895F23C8}" sibTransId="{F87DE961-683F-4BC3-8C22-AB34DE855DF6}"/>
    <dgm:cxn modelId="{ECCDABBB-5E00-49E1-A0C4-8EFA45C6E771}" srcId="{109D9EEB-C501-4060-8240-45A1565CA8EC}" destId="{6F28E5E1-1E1C-4D83-B540-A1526B25B51D}" srcOrd="0" destOrd="0" parTransId="{1E449E13-44D4-4B0A-800C-0505E62C4ABD}" sibTransId="{FF1E60A0-FBBD-4018-820D-7DFD6E33CC72}"/>
    <dgm:cxn modelId="{19861ED7-1CF1-4D9C-96B4-D831BBC0CA7C}" type="presOf" srcId="{E6CFF5AB-7AE6-4FD2-A14E-2E76DC2C6547}" destId="{75A5BE87-96E6-4358-96AB-A3DC1E58AEA6}" srcOrd="0" destOrd="2" presId="urn:microsoft.com/office/officeart/2005/8/layout/list1"/>
    <dgm:cxn modelId="{5FB566E8-013E-4794-B2A8-611797D3A572}" srcId="{109D9EEB-C501-4060-8240-45A1565CA8EC}" destId="{9D92EA72-A227-437C-B7F6-24F3AA3F1A54}" srcOrd="2" destOrd="0" parTransId="{467DF31D-E284-4320-8661-20C0A7F65265}" sibTransId="{31A476EB-2A51-41C0-8C8E-7CB63ECE0903}"/>
    <dgm:cxn modelId="{51DFB0ED-CE10-4C68-9387-E1DFFC670753}" srcId="{C94529D6-3D57-43C0-A23E-3781175E2D73}" destId="{DF4E7205-9304-470F-858E-B12C20CC715C}" srcOrd="0" destOrd="0" parTransId="{CED552BF-4432-4A56-B410-8488DD3C1029}" sibTransId="{787B735A-CF0F-4517-A6C7-F7C987EB481A}"/>
    <dgm:cxn modelId="{46CA3FF5-7EE3-4C43-BF6A-7DF6B1F6DB1E}" type="presOf" srcId="{109D9EEB-C501-4060-8240-45A1565CA8EC}" destId="{75A5BE87-96E6-4358-96AB-A3DC1E58AEA6}" srcOrd="0" destOrd="0" presId="urn:microsoft.com/office/officeart/2005/8/layout/list1"/>
    <dgm:cxn modelId="{82FF73FF-8B70-4C39-86D0-A3E229FA726F}" type="presOf" srcId="{F6AD6969-96DE-4628-9A4D-705961DD4DC9}" destId="{9C994D56-9024-4D95-9AD6-CBBD80192B64}" srcOrd="0" destOrd="2" presId="urn:microsoft.com/office/officeart/2005/8/layout/list1"/>
    <dgm:cxn modelId="{B799BC7B-2C0E-4470-A2FF-DA55414E7ABC}" type="presParOf" srcId="{6EA1A44A-AA61-4EF9-AF67-C6264A20587F}" destId="{B448B6C9-29D2-4004-9015-07627A3285B7}" srcOrd="0" destOrd="0" presId="urn:microsoft.com/office/officeart/2005/8/layout/list1"/>
    <dgm:cxn modelId="{03A7D8CA-8FF1-44BD-AA6C-CD006F1FE311}" type="presParOf" srcId="{B448B6C9-29D2-4004-9015-07627A3285B7}" destId="{DAF7BE74-5D68-4E34-975B-F5B6ED8B6C83}" srcOrd="0" destOrd="0" presId="urn:microsoft.com/office/officeart/2005/8/layout/list1"/>
    <dgm:cxn modelId="{AFF1AA47-1621-4F72-9CDC-A3029241A57E}" type="presParOf" srcId="{B448B6C9-29D2-4004-9015-07627A3285B7}" destId="{3E4ED69D-A065-4375-8F16-967FABA792AD}" srcOrd="1" destOrd="0" presId="urn:microsoft.com/office/officeart/2005/8/layout/list1"/>
    <dgm:cxn modelId="{C259F850-A8D0-4B89-A1BD-ACFD98D0FE29}" type="presParOf" srcId="{6EA1A44A-AA61-4EF9-AF67-C6264A20587F}" destId="{5550BDDE-AB54-4E12-B293-44F9CC5C28B3}" srcOrd="1" destOrd="0" presId="urn:microsoft.com/office/officeart/2005/8/layout/list1"/>
    <dgm:cxn modelId="{F66933AE-AA86-4AAF-9DCF-FA0033904A96}" type="presParOf" srcId="{6EA1A44A-AA61-4EF9-AF67-C6264A20587F}" destId="{75A5BE87-96E6-4358-96AB-A3DC1E58AEA6}" srcOrd="2" destOrd="0" presId="urn:microsoft.com/office/officeart/2005/8/layout/list1"/>
    <dgm:cxn modelId="{CDAA1938-FC3B-44A3-BEC4-C0E903CB148E}" type="presParOf" srcId="{6EA1A44A-AA61-4EF9-AF67-C6264A20587F}" destId="{A642EFDF-E34C-4BEE-8950-949F3EB8DAAB}" srcOrd="3" destOrd="0" presId="urn:microsoft.com/office/officeart/2005/8/layout/list1"/>
    <dgm:cxn modelId="{CFD28D09-93FA-4CD2-A739-74A8272D8A75}" type="presParOf" srcId="{6EA1A44A-AA61-4EF9-AF67-C6264A20587F}" destId="{9A2E055C-9FCC-4B9B-8D23-FAEA3D7E93B7}" srcOrd="4" destOrd="0" presId="urn:microsoft.com/office/officeart/2005/8/layout/list1"/>
    <dgm:cxn modelId="{AF838E87-417B-49CD-9E41-185D10ED2DD7}" type="presParOf" srcId="{9A2E055C-9FCC-4B9B-8D23-FAEA3D7E93B7}" destId="{BF32C987-9B97-4FCE-941C-2311AAB0F86E}" srcOrd="0" destOrd="0" presId="urn:microsoft.com/office/officeart/2005/8/layout/list1"/>
    <dgm:cxn modelId="{DA40BAB1-1F92-4183-A05F-53F17FDD17CC}" type="presParOf" srcId="{9A2E055C-9FCC-4B9B-8D23-FAEA3D7E93B7}" destId="{025EBC77-FA27-4826-8F4F-526EE92FB660}" srcOrd="1" destOrd="0" presId="urn:microsoft.com/office/officeart/2005/8/layout/list1"/>
    <dgm:cxn modelId="{0994F717-F5C4-4244-A977-3508778D43C9}" type="presParOf" srcId="{6EA1A44A-AA61-4EF9-AF67-C6264A20587F}" destId="{4CFD8AB6-A26C-40D5-BE7A-06C6301569ED}" srcOrd="5" destOrd="0" presId="urn:microsoft.com/office/officeart/2005/8/layout/list1"/>
    <dgm:cxn modelId="{D24E9014-4962-45CF-B1C5-415811F25A3E}" type="presParOf" srcId="{6EA1A44A-AA61-4EF9-AF67-C6264A20587F}" destId="{9C994D56-9024-4D95-9AD6-CBBD80192B6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FCC793-CA63-4ABC-A91F-FA29D0FBD00E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0FA8167C-6CDE-48D4-9D6B-7BC1E0BE5D4B}">
      <dgm:prSet phldrT="[Text]"/>
      <dgm:spPr/>
      <dgm:t>
        <a:bodyPr/>
        <a:lstStyle/>
        <a:p>
          <a:r>
            <a:rPr lang="en-GB" dirty="0"/>
            <a:t>Foundation years</a:t>
          </a:r>
        </a:p>
      </dgm:t>
    </dgm:pt>
    <dgm:pt modelId="{FB12FE83-DAD1-4C0D-95F7-E53A0C0AF6CC}" type="parTrans" cxnId="{D80180C3-57AF-4DE8-B049-39A36E294DD2}">
      <dgm:prSet/>
      <dgm:spPr/>
      <dgm:t>
        <a:bodyPr/>
        <a:lstStyle/>
        <a:p>
          <a:endParaRPr lang="en-GB"/>
        </a:p>
      </dgm:t>
    </dgm:pt>
    <dgm:pt modelId="{7FCBC76C-1B10-40BE-A90D-87A77CDF1927}" type="sibTrans" cxnId="{D80180C3-57AF-4DE8-B049-39A36E294DD2}">
      <dgm:prSet/>
      <dgm:spPr/>
      <dgm:t>
        <a:bodyPr/>
        <a:lstStyle/>
        <a:p>
          <a:endParaRPr lang="en-GB"/>
        </a:p>
      </dgm:t>
    </dgm:pt>
    <dgm:pt modelId="{C1F12B49-F9DD-4A20-919A-6E9BDBA8550E}">
      <dgm:prSet phldrT="[Text]"/>
      <dgm:spPr/>
      <dgm:t>
        <a:bodyPr/>
        <a:lstStyle/>
        <a:p>
          <a:r>
            <a:rPr lang="en-GB" dirty="0"/>
            <a:t>Foundation F1 F2</a:t>
          </a:r>
        </a:p>
        <a:p>
          <a:r>
            <a:rPr lang="en-GB" dirty="0"/>
            <a:t>‘House jobs’</a:t>
          </a:r>
        </a:p>
      </dgm:t>
    </dgm:pt>
    <dgm:pt modelId="{52F06348-DB7F-41DB-AA60-B18B8571DD14}" type="parTrans" cxnId="{76739DFE-FAAC-4F48-8C4B-5B97CA12B2AB}">
      <dgm:prSet/>
      <dgm:spPr/>
      <dgm:t>
        <a:bodyPr/>
        <a:lstStyle/>
        <a:p>
          <a:endParaRPr lang="en-GB"/>
        </a:p>
      </dgm:t>
    </dgm:pt>
    <dgm:pt modelId="{787194B5-95D4-4516-B5B0-29A7296D41A2}" type="sibTrans" cxnId="{76739DFE-FAAC-4F48-8C4B-5B97CA12B2AB}">
      <dgm:prSet/>
      <dgm:spPr/>
      <dgm:t>
        <a:bodyPr/>
        <a:lstStyle/>
        <a:p>
          <a:endParaRPr lang="en-GB"/>
        </a:p>
      </dgm:t>
    </dgm:pt>
    <dgm:pt modelId="{5B1758BB-9D39-452E-BFC7-4C4AE5106082}">
      <dgm:prSet phldrT="[Text]"/>
      <dgm:spPr/>
      <dgm:t>
        <a:bodyPr/>
        <a:lstStyle/>
        <a:p>
          <a:r>
            <a:rPr lang="en-GB" dirty="0"/>
            <a:t>Specialty training</a:t>
          </a:r>
        </a:p>
      </dgm:t>
    </dgm:pt>
    <dgm:pt modelId="{3D4AA338-74A2-4498-AE1C-CB8FF9F50B75}" type="parTrans" cxnId="{A978070D-DE07-4BF9-BB18-F342669C732E}">
      <dgm:prSet/>
      <dgm:spPr/>
      <dgm:t>
        <a:bodyPr/>
        <a:lstStyle/>
        <a:p>
          <a:endParaRPr lang="en-GB"/>
        </a:p>
      </dgm:t>
    </dgm:pt>
    <dgm:pt modelId="{BFB31A47-A014-44A6-911A-579012B569E3}" type="sibTrans" cxnId="{A978070D-DE07-4BF9-BB18-F342669C732E}">
      <dgm:prSet/>
      <dgm:spPr/>
      <dgm:t>
        <a:bodyPr/>
        <a:lstStyle/>
        <a:p>
          <a:endParaRPr lang="en-GB"/>
        </a:p>
      </dgm:t>
    </dgm:pt>
    <dgm:pt modelId="{A9E8EBBC-B6A9-41E1-88F6-549BB5B7899A}">
      <dgm:prSet phldrT="[Text]"/>
      <dgm:spPr/>
      <dgm:t>
        <a:bodyPr/>
        <a:lstStyle/>
        <a:p>
          <a:r>
            <a:rPr lang="en-GB" dirty="0"/>
            <a:t>Run-through training</a:t>
          </a:r>
        </a:p>
      </dgm:t>
    </dgm:pt>
    <dgm:pt modelId="{97DE4EB1-AF29-4BEE-A17B-387E11ADFFCA}" type="parTrans" cxnId="{3D1A8624-3C3E-42D8-BAC0-983BD65A2290}">
      <dgm:prSet/>
      <dgm:spPr/>
      <dgm:t>
        <a:bodyPr/>
        <a:lstStyle/>
        <a:p>
          <a:endParaRPr lang="en-GB"/>
        </a:p>
      </dgm:t>
    </dgm:pt>
    <dgm:pt modelId="{49DFBF9E-6C25-4265-B0B5-8E40643F8E4F}" type="sibTrans" cxnId="{3D1A8624-3C3E-42D8-BAC0-983BD65A2290}">
      <dgm:prSet/>
      <dgm:spPr/>
      <dgm:t>
        <a:bodyPr/>
        <a:lstStyle/>
        <a:p>
          <a:endParaRPr lang="en-GB"/>
        </a:p>
      </dgm:t>
    </dgm:pt>
    <dgm:pt modelId="{6C4CB5A0-B758-4C56-BDB0-E99C1BBCAD8D}">
      <dgm:prSet phldrT="[Text]"/>
      <dgm:spPr/>
      <dgm:t>
        <a:bodyPr/>
        <a:lstStyle/>
        <a:p>
          <a:r>
            <a:rPr lang="en-GB" dirty="0"/>
            <a:t>Senior Doctor</a:t>
          </a:r>
        </a:p>
      </dgm:t>
    </dgm:pt>
    <dgm:pt modelId="{AF34FD55-2DAB-4589-BB7B-0E88E6D5BAC4}" type="parTrans" cxnId="{A3070AD9-6CC0-4119-B69D-BE7B339A73AB}">
      <dgm:prSet/>
      <dgm:spPr/>
      <dgm:t>
        <a:bodyPr/>
        <a:lstStyle/>
        <a:p>
          <a:endParaRPr lang="en-GB"/>
        </a:p>
      </dgm:t>
    </dgm:pt>
    <dgm:pt modelId="{F0F3779A-6205-4B7B-B121-533750CA08EC}" type="sibTrans" cxnId="{A3070AD9-6CC0-4119-B69D-BE7B339A73AB}">
      <dgm:prSet/>
      <dgm:spPr/>
      <dgm:t>
        <a:bodyPr/>
        <a:lstStyle/>
        <a:p>
          <a:endParaRPr lang="en-GB"/>
        </a:p>
      </dgm:t>
    </dgm:pt>
    <dgm:pt modelId="{97EA8780-17AB-4A01-8601-D562C082389B}">
      <dgm:prSet phldrT="[Text]"/>
      <dgm:spPr/>
      <dgm:t>
        <a:bodyPr/>
        <a:lstStyle/>
        <a:p>
          <a:r>
            <a:rPr lang="en-GB" dirty="0"/>
            <a:t>Consultant</a:t>
          </a:r>
        </a:p>
      </dgm:t>
    </dgm:pt>
    <dgm:pt modelId="{34F182DD-1D22-4299-A04E-EB3ED7E97EEF}" type="parTrans" cxnId="{67C84757-0ADA-43C4-8D5A-7ABB2893D56A}">
      <dgm:prSet/>
      <dgm:spPr/>
      <dgm:t>
        <a:bodyPr/>
        <a:lstStyle/>
        <a:p>
          <a:endParaRPr lang="en-GB"/>
        </a:p>
      </dgm:t>
    </dgm:pt>
    <dgm:pt modelId="{18FDC5F5-A32A-4E74-B367-C31F5D7E6DFF}" type="sibTrans" cxnId="{67C84757-0ADA-43C4-8D5A-7ABB2893D56A}">
      <dgm:prSet/>
      <dgm:spPr/>
      <dgm:t>
        <a:bodyPr/>
        <a:lstStyle/>
        <a:p>
          <a:endParaRPr lang="en-GB"/>
        </a:p>
      </dgm:t>
    </dgm:pt>
    <dgm:pt modelId="{28EB4DA7-F1FD-4E0E-8FB5-0C3B6328DAFA}">
      <dgm:prSet phldrT="[Text]"/>
      <dgm:spPr/>
      <dgm:t>
        <a:bodyPr/>
        <a:lstStyle/>
        <a:p>
          <a:r>
            <a:rPr lang="en-GB" dirty="0"/>
            <a:t>+/- subspecialty</a:t>
          </a:r>
        </a:p>
      </dgm:t>
    </dgm:pt>
    <dgm:pt modelId="{09BF6ABA-A20F-4053-989F-FE01A9FC42F8}" type="parTrans" cxnId="{998BD7F4-8DD3-419F-AD62-71CB1C13E217}">
      <dgm:prSet/>
      <dgm:spPr/>
      <dgm:t>
        <a:bodyPr/>
        <a:lstStyle/>
        <a:p>
          <a:endParaRPr lang="en-GB"/>
        </a:p>
      </dgm:t>
    </dgm:pt>
    <dgm:pt modelId="{08B902A9-FDCD-4868-A38A-E0193CAF2CC3}" type="sibTrans" cxnId="{998BD7F4-8DD3-419F-AD62-71CB1C13E217}">
      <dgm:prSet/>
      <dgm:spPr/>
      <dgm:t>
        <a:bodyPr/>
        <a:lstStyle/>
        <a:p>
          <a:endParaRPr lang="en-GB"/>
        </a:p>
      </dgm:t>
    </dgm:pt>
    <dgm:pt modelId="{3C4BE86E-070F-449C-BBCA-D416072B4015}">
      <dgm:prSet phldrT="[Text]"/>
      <dgm:spPr/>
      <dgm:t>
        <a:bodyPr/>
        <a:lstStyle/>
        <a:p>
          <a:r>
            <a:rPr lang="en-GB" dirty="0"/>
            <a:t>ST 1-8</a:t>
          </a:r>
        </a:p>
      </dgm:t>
    </dgm:pt>
    <dgm:pt modelId="{BB623907-4AB1-4AEE-A3A6-2B458D24B728}" type="parTrans" cxnId="{D5767210-6A14-461B-8972-D7CDA00F1A5B}">
      <dgm:prSet/>
      <dgm:spPr/>
      <dgm:t>
        <a:bodyPr/>
        <a:lstStyle/>
        <a:p>
          <a:endParaRPr lang="en-GB"/>
        </a:p>
      </dgm:t>
    </dgm:pt>
    <dgm:pt modelId="{A581AC6C-C416-453D-A47B-C7BA6E556076}" type="sibTrans" cxnId="{D5767210-6A14-461B-8972-D7CDA00F1A5B}">
      <dgm:prSet/>
      <dgm:spPr/>
      <dgm:t>
        <a:bodyPr/>
        <a:lstStyle/>
        <a:p>
          <a:endParaRPr lang="en-GB"/>
        </a:p>
      </dgm:t>
    </dgm:pt>
    <dgm:pt modelId="{A22DE708-8079-48D6-AE9A-B3F45A65D290}">
      <dgm:prSet phldrT="[Text]"/>
      <dgm:spPr/>
      <dgm:t>
        <a:bodyPr/>
        <a:lstStyle/>
        <a:p>
          <a:r>
            <a:rPr lang="en-GB" dirty="0"/>
            <a:t>‘SHOs &amp; Registrars’</a:t>
          </a:r>
        </a:p>
      </dgm:t>
    </dgm:pt>
    <dgm:pt modelId="{8DCAA223-B3B2-4883-9D72-A2E095BF2837}" type="parTrans" cxnId="{302766AA-00E2-459B-8CD0-D7D32AB8C370}">
      <dgm:prSet/>
      <dgm:spPr/>
      <dgm:t>
        <a:bodyPr/>
        <a:lstStyle/>
        <a:p>
          <a:endParaRPr lang="en-GB"/>
        </a:p>
      </dgm:t>
    </dgm:pt>
    <dgm:pt modelId="{0D25E730-6F9C-453A-8702-138321C546A9}" type="sibTrans" cxnId="{302766AA-00E2-459B-8CD0-D7D32AB8C370}">
      <dgm:prSet/>
      <dgm:spPr/>
      <dgm:t>
        <a:bodyPr/>
        <a:lstStyle/>
        <a:p>
          <a:endParaRPr lang="en-GB"/>
        </a:p>
      </dgm:t>
    </dgm:pt>
    <dgm:pt modelId="{E6FC7AF3-B5C4-4CDE-98CD-ABD0864ECA5C}" type="pres">
      <dgm:prSet presAssocID="{48FCC793-CA63-4ABC-A91F-FA29D0FBD00E}" presName="linear" presStyleCnt="0">
        <dgm:presLayoutVars>
          <dgm:dir/>
          <dgm:animLvl val="lvl"/>
          <dgm:resizeHandles val="exact"/>
        </dgm:presLayoutVars>
      </dgm:prSet>
      <dgm:spPr/>
    </dgm:pt>
    <dgm:pt modelId="{426A6700-B014-4667-B8C6-702B0634FDEE}" type="pres">
      <dgm:prSet presAssocID="{0FA8167C-6CDE-48D4-9D6B-7BC1E0BE5D4B}" presName="parentLin" presStyleCnt="0"/>
      <dgm:spPr/>
    </dgm:pt>
    <dgm:pt modelId="{62DF160A-6F08-4368-92D3-2C92D360FF15}" type="pres">
      <dgm:prSet presAssocID="{0FA8167C-6CDE-48D4-9D6B-7BC1E0BE5D4B}" presName="parentLeftMargin" presStyleLbl="node1" presStyleIdx="0" presStyleCnt="3"/>
      <dgm:spPr/>
    </dgm:pt>
    <dgm:pt modelId="{637959EF-C543-4B85-98E1-B1112F275B7E}" type="pres">
      <dgm:prSet presAssocID="{0FA8167C-6CDE-48D4-9D6B-7BC1E0BE5D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EB9FE15-F3AF-4A0A-80E8-509EBFACC6AE}" type="pres">
      <dgm:prSet presAssocID="{0FA8167C-6CDE-48D4-9D6B-7BC1E0BE5D4B}" presName="negativeSpace" presStyleCnt="0"/>
      <dgm:spPr/>
    </dgm:pt>
    <dgm:pt modelId="{995E43A2-D39D-4AE1-88E0-7AAA2975BA45}" type="pres">
      <dgm:prSet presAssocID="{0FA8167C-6CDE-48D4-9D6B-7BC1E0BE5D4B}" presName="childText" presStyleLbl="conFgAcc1" presStyleIdx="0" presStyleCnt="3">
        <dgm:presLayoutVars>
          <dgm:bulletEnabled val="1"/>
        </dgm:presLayoutVars>
      </dgm:prSet>
      <dgm:spPr/>
    </dgm:pt>
    <dgm:pt modelId="{F0709E6F-D1B4-4FC2-9098-74CF3A31D3D9}" type="pres">
      <dgm:prSet presAssocID="{7FCBC76C-1B10-40BE-A90D-87A77CDF1927}" presName="spaceBetweenRectangles" presStyleCnt="0"/>
      <dgm:spPr/>
    </dgm:pt>
    <dgm:pt modelId="{E9AF2D25-216D-42F1-9C90-8ACE6D02B5FF}" type="pres">
      <dgm:prSet presAssocID="{5B1758BB-9D39-452E-BFC7-4C4AE5106082}" presName="parentLin" presStyleCnt="0"/>
      <dgm:spPr/>
    </dgm:pt>
    <dgm:pt modelId="{661605D5-DE83-4D5F-9144-47D6FB5BF49D}" type="pres">
      <dgm:prSet presAssocID="{5B1758BB-9D39-452E-BFC7-4C4AE5106082}" presName="parentLeftMargin" presStyleLbl="node1" presStyleIdx="0" presStyleCnt="3"/>
      <dgm:spPr/>
    </dgm:pt>
    <dgm:pt modelId="{380B87AA-7CD8-44D8-BB54-44CC7D46349A}" type="pres">
      <dgm:prSet presAssocID="{5B1758BB-9D39-452E-BFC7-4C4AE51060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3F1478-EB4C-4406-91A4-1EE414E3C98A}" type="pres">
      <dgm:prSet presAssocID="{5B1758BB-9D39-452E-BFC7-4C4AE5106082}" presName="negativeSpace" presStyleCnt="0"/>
      <dgm:spPr/>
    </dgm:pt>
    <dgm:pt modelId="{6939EC0C-2AB5-4DF8-ABDF-A5223913A461}" type="pres">
      <dgm:prSet presAssocID="{5B1758BB-9D39-452E-BFC7-4C4AE5106082}" presName="childText" presStyleLbl="conFgAcc1" presStyleIdx="1" presStyleCnt="3">
        <dgm:presLayoutVars>
          <dgm:bulletEnabled val="1"/>
        </dgm:presLayoutVars>
      </dgm:prSet>
      <dgm:spPr/>
    </dgm:pt>
    <dgm:pt modelId="{C9F47F63-EF54-4F79-912D-D3C90F80D84D}" type="pres">
      <dgm:prSet presAssocID="{BFB31A47-A014-44A6-911A-579012B569E3}" presName="spaceBetweenRectangles" presStyleCnt="0"/>
      <dgm:spPr/>
    </dgm:pt>
    <dgm:pt modelId="{5A54AB87-753A-4ABE-8117-421793BD7FFD}" type="pres">
      <dgm:prSet presAssocID="{6C4CB5A0-B758-4C56-BDB0-E99C1BBCAD8D}" presName="parentLin" presStyleCnt="0"/>
      <dgm:spPr/>
    </dgm:pt>
    <dgm:pt modelId="{5B36A060-CF98-48CA-A334-CBC9D23CDFEF}" type="pres">
      <dgm:prSet presAssocID="{6C4CB5A0-B758-4C56-BDB0-E99C1BBCAD8D}" presName="parentLeftMargin" presStyleLbl="node1" presStyleIdx="1" presStyleCnt="3"/>
      <dgm:spPr/>
    </dgm:pt>
    <dgm:pt modelId="{6CBBBA24-96F8-48B6-9DC8-A7C120A65819}" type="pres">
      <dgm:prSet presAssocID="{6C4CB5A0-B758-4C56-BDB0-E99C1BBCAD8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061A2D5-3285-41B6-984F-3EF653F78A46}" type="pres">
      <dgm:prSet presAssocID="{6C4CB5A0-B758-4C56-BDB0-E99C1BBCAD8D}" presName="negativeSpace" presStyleCnt="0"/>
      <dgm:spPr/>
    </dgm:pt>
    <dgm:pt modelId="{74E72429-4E3F-4BBA-836F-BC7989917FC0}" type="pres">
      <dgm:prSet presAssocID="{6C4CB5A0-B758-4C56-BDB0-E99C1BBCAD8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B6E004-B8FD-44DA-B11E-49F3296E4302}" type="presOf" srcId="{C1F12B49-F9DD-4A20-919A-6E9BDBA8550E}" destId="{995E43A2-D39D-4AE1-88E0-7AAA2975BA45}" srcOrd="0" destOrd="0" presId="urn:microsoft.com/office/officeart/2005/8/layout/list1"/>
    <dgm:cxn modelId="{511E3709-EC67-4BE9-8409-305164D03181}" type="presOf" srcId="{97EA8780-17AB-4A01-8601-D562C082389B}" destId="{74E72429-4E3F-4BBA-836F-BC7989917FC0}" srcOrd="0" destOrd="0" presId="urn:microsoft.com/office/officeart/2005/8/layout/list1"/>
    <dgm:cxn modelId="{A978070D-DE07-4BF9-BB18-F342669C732E}" srcId="{48FCC793-CA63-4ABC-A91F-FA29D0FBD00E}" destId="{5B1758BB-9D39-452E-BFC7-4C4AE5106082}" srcOrd="1" destOrd="0" parTransId="{3D4AA338-74A2-4498-AE1C-CB8FF9F50B75}" sibTransId="{BFB31A47-A014-44A6-911A-579012B569E3}"/>
    <dgm:cxn modelId="{D5767210-6A14-461B-8972-D7CDA00F1A5B}" srcId="{5B1758BB-9D39-452E-BFC7-4C4AE5106082}" destId="{3C4BE86E-070F-449C-BBCA-D416072B4015}" srcOrd="1" destOrd="0" parTransId="{BB623907-4AB1-4AEE-A3A6-2B458D24B728}" sibTransId="{A581AC6C-C416-453D-A47B-C7BA6E556076}"/>
    <dgm:cxn modelId="{3D1A8624-3C3E-42D8-BAC0-983BD65A2290}" srcId="{5B1758BB-9D39-452E-BFC7-4C4AE5106082}" destId="{A9E8EBBC-B6A9-41E1-88F6-549BB5B7899A}" srcOrd="0" destOrd="0" parTransId="{97DE4EB1-AF29-4BEE-A17B-387E11ADFFCA}" sibTransId="{49DFBF9E-6C25-4265-B0B5-8E40643F8E4F}"/>
    <dgm:cxn modelId="{C1B1E63A-5C77-4C45-B379-1BB512D08DE2}" type="presOf" srcId="{0FA8167C-6CDE-48D4-9D6B-7BC1E0BE5D4B}" destId="{637959EF-C543-4B85-98E1-B1112F275B7E}" srcOrd="1" destOrd="0" presId="urn:microsoft.com/office/officeart/2005/8/layout/list1"/>
    <dgm:cxn modelId="{E92F8B3B-1BF0-4025-9317-86C07C7D2D7F}" type="presOf" srcId="{6C4CB5A0-B758-4C56-BDB0-E99C1BBCAD8D}" destId="{6CBBBA24-96F8-48B6-9DC8-A7C120A65819}" srcOrd="1" destOrd="0" presId="urn:microsoft.com/office/officeart/2005/8/layout/list1"/>
    <dgm:cxn modelId="{25B1E33F-AB49-473D-BA42-CB3A18BFA6BC}" type="presOf" srcId="{48FCC793-CA63-4ABC-A91F-FA29D0FBD00E}" destId="{E6FC7AF3-B5C4-4CDE-98CD-ABD0864ECA5C}" srcOrd="0" destOrd="0" presId="urn:microsoft.com/office/officeart/2005/8/layout/list1"/>
    <dgm:cxn modelId="{8FCE0E4D-08FB-44E2-A793-5096639CCD56}" type="presOf" srcId="{28EB4DA7-F1FD-4E0E-8FB5-0C3B6328DAFA}" destId="{74E72429-4E3F-4BBA-836F-BC7989917FC0}" srcOrd="0" destOrd="1" presId="urn:microsoft.com/office/officeart/2005/8/layout/list1"/>
    <dgm:cxn modelId="{D3C4156F-AE54-4904-9CDC-662EE7C2335B}" type="presOf" srcId="{A9E8EBBC-B6A9-41E1-88F6-549BB5B7899A}" destId="{6939EC0C-2AB5-4DF8-ABDF-A5223913A461}" srcOrd="0" destOrd="0" presId="urn:microsoft.com/office/officeart/2005/8/layout/list1"/>
    <dgm:cxn modelId="{4F462374-1EF5-4BBA-B05F-F5D58395696E}" type="presOf" srcId="{6C4CB5A0-B758-4C56-BDB0-E99C1BBCAD8D}" destId="{5B36A060-CF98-48CA-A334-CBC9D23CDFEF}" srcOrd="0" destOrd="0" presId="urn:microsoft.com/office/officeart/2005/8/layout/list1"/>
    <dgm:cxn modelId="{67C84757-0ADA-43C4-8D5A-7ABB2893D56A}" srcId="{6C4CB5A0-B758-4C56-BDB0-E99C1BBCAD8D}" destId="{97EA8780-17AB-4A01-8601-D562C082389B}" srcOrd="0" destOrd="0" parTransId="{34F182DD-1D22-4299-A04E-EB3ED7E97EEF}" sibTransId="{18FDC5F5-A32A-4E74-B367-C31F5D7E6DFF}"/>
    <dgm:cxn modelId="{4858AC97-27F2-4F52-B185-1F1EE0EC10BB}" type="presOf" srcId="{5B1758BB-9D39-452E-BFC7-4C4AE5106082}" destId="{661605D5-DE83-4D5F-9144-47D6FB5BF49D}" srcOrd="0" destOrd="0" presId="urn:microsoft.com/office/officeart/2005/8/layout/list1"/>
    <dgm:cxn modelId="{BA6F4A9A-1BBD-41AA-B559-5C8C5EB12C48}" type="presOf" srcId="{5B1758BB-9D39-452E-BFC7-4C4AE5106082}" destId="{380B87AA-7CD8-44D8-BB54-44CC7D46349A}" srcOrd="1" destOrd="0" presId="urn:microsoft.com/office/officeart/2005/8/layout/list1"/>
    <dgm:cxn modelId="{302766AA-00E2-459B-8CD0-D7D32AB8C370}" srcId="{5B1758BB-9D39-452E-BFC7-4C4AE5106082}" destId="{A22DE708-8079-48D6-AE9A-B3F45A65D290}" srcOrd="2" destOrd="0" parTransId="{8DCAA223-B3B2-4883-9D72-A2E095BF2837}" sibTransId="{0D25E730-6F9C-453A-8702-138321C546A9}"/>
    <dgm:cxn modelId="{F5F5DBB0-B5C7-488A-9EE1-2778D5F0FB2A}" type="presOf" srcId="{0FA8167C-6CDE-48D4-9D6B-7BC1E0BE5D4B}" destId="{62DF160A-6F08-4368-92D3-2C92D360FF15}" srcOrd="0" destOrd="0" presId="urn:microsoft.com/office/officeart/2005/8/layout/list1"/>
    <dgm:cxn modelId="{D80180C3-57AF-4DE8-B049-39A36E294DD2}" srcId="{48FCC793-CA63-4ABC-A91F-FA29D0FBD00E}" destId="{0FA8167C-6CDE-48D4-9D6B-7BC1E0BE5D4B}" srcOrd="0" destOrd="0" parTransId="{FB12FE83-DAD1-4C0D-95F7-E53A0C0AF6CC}" sibTransId="{7FCBC76C-1B10-40BE-A90D-87A77CDF1927}"/>
    <dgm:cxn modelId="{845923CF-F55D-4061-917A-FCB15D36C41D}" type="presOf" srcId="{3C4BE86E-070F-449C-BBCA-D416072B4015}" destId="{6939EC0C-2AB5-4DF8-ABDF-A5223913A461}" srcOrd="0" destOrd="1" presId="urn:microsoft.com/office/officeart/2005/8/layout/list1"/>
    <dgm:cxn modelId="{1AF960D7-C9AF-45C1-9ED4-5C5D6E07992C}" type="presOf" srcId="{A22DE708-8079-48D6-AE9A-B3F45A65D290}" destId="{6939EC0C-2AB5-4DF8-ABDF-A5223913A461}" srcOrd="0" destOrd="2" presId="urn:microsoft.com/office/officeart/2005/8/layout/list1"/>
    <dgm:cxn modelId="{A3070AD9-6CC0-4119-B69D-BE7B339A73AB}" srcId="{48FCC793-CA63-4ABC-A91F-FA29D0FBD00E}" destId="{6C4CB5A0-B758-4C56-BDB0-E99C1BBCAD8D}" srcOrd="2" destOrd="0" parTransId="{AF34FD55-2DAB-4589-BB7B-0E88E6D5BAC4}" sibTransId="{F0F3779A-6205-4B7B-B121-533750CA08EC}"/>
    <dgm:cxn modelId="{998BD7F4-8DD3-419F-AD62-71CB1C13E217}" srcId="{6C4CB5A0-B758-4C56-BDB0-E99C1BBCAD8D}" destId="{28EB4DA7-F1FD-4E0E-8FB5-0C3B6328DAFA}" srcOrd="1" destOrd="0" parTransId="{09BF6ABA-A20F-4053-989F-FE01A9FC42F8}" sibTransId="{08B902A9-FDCD-4868-A38A-E0193CAF2CC3}"/>
    <dgm:cxn modelId="{76739DFE-FAAC-4F48-8C4B-5B97CA12B2AB}" srcId="{0FA8167C-6CDE-48D4-9D6B-7BC1E0BE5D4B}" destId="{C1F12B49-F9DD-4A20-919A-6E9BDBA8550E}" srcOrd="0" destOrd="0" parTransId="{52F06348-DB7F-41DB-AA60-B18B8571DD14}" sibTransId="{787194B5-95D4-4516-B5B0-29A7296D41A2}"/>
    <dgm:cxn modelId="{520354CD-8571-4715-AF4D-7B909361DDC9}" type="presParOf" srcId="{E6FC7AF3-B5C4-4CDE-98CD-ABD0864ECA5C}" destId="{426A6700-B014-4667-B8C6-702B0634FDEE}" srcOrd="0" destOrd="0" presId="urn:microsoft.com/office/officeart/2005/8/layout/list1"/>
    <dgm:cxn modelId="{58129BFC-A734-44A3-86C4-83C7C89BD745}" type="presParOf" srcId="{426A6700-B014-4667-B8C6-702B0634FDEE}" destId="{62DF160A-6F08-4368-92D3-2C92D360FF15}" srcOrd="0" destOrd="0" presId="urn:microsoft.com/office/officeart/2005/8/layout/list1"/>
    <dgm:cxn modelId="{05BD07E8-16A2-4219-BBE2-8C7C72D5D289}" type="presParOf" srcId="{426A6700-B014-4667-B8C6-702B0634FDEE}" destId="{637959EF-C543-4B85-98E1-B1112F275B7E}" srcOrd="1" destOrd="0" presId="urn:microsoft.com/office/officeart/2005/8/layout/list1"/>
    <dgm:cxn modelId="{1E942E91-B759-4B62-844E-C61ECDCF2E37}" type="presParOf" srcId="{E6FC7AF3-B5C4-4CDE-98CD-ABD0864ECA5C}" destId="{AEB9FE15-F3AF-4A0A-80E8-509EBFACC6AE}" srcOrd="1" destOrd="0" presId="urn:microsoft.com/office/officeart/2005/8/layout/list1"/>
    <dgm:cxn modelId="{BE084589-5AA1-435B-A8E9-B9DCA7E7C978}" type="presParOf" srcId="{E6FC7AF3-B5C4-4CDE-98CD-ABD0864ECA5C}" destId="{995E43A2-D39D-4AE1-88E0-7AAA2975BA45}" srcOrd="2" destOrd="0" presId="urn:microsoft.com/office/officeart/2005/8/layout/list1"/>
    <dgm:cxn modelId="{29C3013D-D9FB-4F4C-8848-58D389282FB5}" type="presParOf" srcId="{E6FC7AF3-B5C4-4CDE-98CD-ABD0864ECA5C}" destId="{F0709E6F-D1B4-4FC2-9098-74CF3A31D3D9}" srcOrd="3" destOrd="0" presId="urn:microsoft.com/office/officeart/2005/8/layout/list1"/>
    <dgm:cxn modelId="{31CC1EB0-3E9B-4E18-92B3-3D7AA2D927C8}" type="presParOf" srcId="{E6FC7AF3-B5C4-4CDE-98CD-ABD0864ECA5C}" destId="{E9AF2D25-216D-42F1-9C90-8ACE6D02B5FF}" srcOrd="4" destOrd="0" presId="urn:microsoft.com/office/officeart/2005/8/layout/list1"/>
    <dgm:cxn modelId="{D1267EAB-2C9D-41B2-B048-EA0697B26181}" type="presParOf" srcId="{E9AF2D25-216D-42F1-9C90-8ACE6D02B5FF}" destId="{661605D5-DE83-4D5F-9144-47D6FB5BF49D}" srcOrd="0" destOrd="0" presId="urn:microsoft.com/office/officeart/2005/8/layout/list1"/>
    <dgm:cxn modelId="{A941A47E-7926-4458-BD6D-B4FCDA7611A7}" type="presParOf" srcId="{E9AF2D25-216D-42F1-9C90-8ACE6D02B5FF}" destId="{380B87AA-7CD8-44D8-BB54-44CC7D46349A}" srcOrd="1" destOrd="0" presId="urn:microsoft.com/office/officeart/2005/8/layout/list1"/>
    <dgm:cxn modelId="{338C3372-2553-4A30-AD1B-521A9DCE974E}" type="presParOf" srcId="{E6FC7AF3-B5C4-4CDE-98CD-ABD0864ECA5C}" destId="{573F1478-EB4C-4406-91A4-1EE414E3C98A}" srcOrd="5" destOrd="0" presId="urn:microsoft.com/office/officeart/2005/8/layout/list1"/>
    <dgm:cxn modelId="{7EEFE0A2-43E2-4472-8F05-7BBFCF0AD55B}" type="presParOf" srcId="{E6FC7AF3-B5C4-4CDE-98CD-ABD0864ECA5C}" destId="{6939EC0C-2AB5-4DF8-ABDF-A5223913A461}" srcOrd="6" destOrd="0" presId="urn:microsoft.com/office/officeart/2005/8/layout/list1"/>
    <dgm:cxn modelId="{986D6919-3C6F-45BA-8B98-764E2C61E8A0}" type="presParOf" srcId="{E6FC7AF3-B5C4-4CDE-98CD-ABD0864ECA5C}" destId="{C9F47F63-EF54-4F79-912D-D3C90F80D84D}" srcOrd="7" destOrd="0" presId="urn:microsoft.com/office/officeart/2005/8/layout/list1"/>
    <dgm:cxn modelId="{6D2BB632-B9AE-4728-9D56-EF5682953428}" type="presParOf" srcId="{E6FC7AF3-B5C4-4CDE-98CD-ABD0864ECA5C}" destId="{5A54AB87-753A-4ABE-8117-421793BD7FFD}" srcOrd="8" destOrd="0" presId="urn:microsoft.com/office/officeart/2005/8/layout/list1"/>
    <dgm:cxn modelId="{8D90AA50-3368-43B1-913A-693C27CBC59C}" type="presParOf" srcId="{5A54AB87-753A-4ABE-8117-421793BD7FFD}" destId="{5B36A060-CF98-48CA-A334-CBC9D23CDFEF}" srcOrd="0" destOrd="0" presId="urn:microsoft.com/office/officeart/2005/8/layout/list1"/>
    <dgm:cxn modelId="{8C8EBD89-BD7A-4DD7-9388-BAAEB7B1CFB8}" type="presParOf" srcId="{5A54AB87-753A-4ABE-8117-421793BD7FFD}" destId="{6CBBBA24-96F8-48B6-9DC8-A7C120A65819}" srcOrd="1" destOrd="0" presId="urn:microsoft.com/office/officeart/2005/8/layout/list1"/>
    <dgm:cxn modelId="{533C18BB-4E78-40F9-AF47-DA4B6BFE7944}" type="presParOf" srcId="{E6FC7AF3-B5C4-4CDE-98CD-ABD0864ECA5C}" destId="{8061A2D5-3285-41B6-984F-3EF653F78A46}" srcOrd="9" destOrd="0" presId="urn:microsoft.com/office/officeart/2005/8/layout/list1"/>
    <dgm:cxn modelId="{90DA76D2-2BD8-4678-AC0F-67E837F0A4E0}" type="presParOf" srcId="{E6FC7AF3-B5C4-4CDE-98CD-ABD0864ECA5C}" destId="{74E72429-4E3F-4BBA-836F-BC7989917F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3249E5-D579-4E56-89E5-322E4B74EB63}" type="doc">
      <dgm:prSet loTypeId="urn:microsoft.com/office/officeart/2005/8/layout/defaul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C400EA9-6DE9-40F1-B78B-6E631FB8577B}">
      <dgm:prSet/>
      <dgm:spPr/>
      <dgm:t>
        <a:bodyPr/>
        <a:lstStyle/>
        <a:p>
          <a:r>
            <a:rPr lang="en-US" b="1"/>
            <a:t>Case series</a:t>
          </a:r>
        </a:p>
        <a:p>
          <a:r>
            <a:rPr lang="en-US"/>
            <a:t>Report on a series of patients with a condition, intervention or outcome of interest.  No control group involved. </a:t>
          </a:r>
        </a:p>
      </dgm:t>
    </dgm:pt>
    <dgm:pt modelId="{7262DC8D-4903-4EF6-86B2-BF98416C77F1}" type="parTrans" cxnId="{541CB9AF-7F9F-4C8B-8CC4-7DF3068A3AAB}">
      <dgm:prSet/>
      <dgm:spPr/>
      <dgm:t>
        <a:bodyPr/>
        <a:lstStyle/>
        <a:p>
          <a:endParaRPr lang="en-US"/>
        </a:p>
      </dgm:t>
    </dgm:pt>
    <dgm:pt modelId="{A00FBE78-0BB3-47EF-9433-3DF521A68ED7}" type="sibTrans" cxnId="{541CB9AF-7F9F-4C8B-8CC4-7DF3068A3AAB}">
      <dgm:prSet/>
      <dgm:spPr/>
      <dgm:t>
        <a:bodyPr/>
        <a:lstStyle/>
        <a:p>
          <a:endParaRPr lang="en-US"/>
        </a:p>
      </dgm:t>
    </dgm:pt>
    <dgm:pt modelId="{00066CB4-6D23-4490-AD89-A68E95CEA9B3}">
      <dgm:prSet/>
      <dgm:spPr/>
      <dgm:t>
        <a:bodyPr/>
        <a:lstStyle/>
        <a:p>
          <a:r>
            <a:rPr lang="en-US" b="1"/>
            <a:t>Case study</a:t>
          </a:r>
        </a:p>
        <a:p>
          <a:r>
            <a:rPr lang="en-US"/>
            <a:t>Uncontrolled observational study involving an intervention and outcome for a single person.</a:t>
          </a:r>
        </a:p>
      </dgm:t>
    </dgm:pt>
    <dgm:pt modelId="{82BEA52A-ED4E-4623-A4FD-4154934C0BF8}" type="parTrans" cxnId="{AE03923B-11E4-430A-9645-352D7036969A}">
      <dgm:prSet/>
      <dgm:spPr/>
      <dgm:t>
        <a:bodyPr/>
        <a:lstStyle/>
        <a:p>
          <a:endParaRPr lang="en-US"/>
        </a:p>
      </dgm:t>
    </dgm:pt>
    <dgm:pt modelId="{0383D141-37FE-4168-BC71-3647DF51D48C}" type="sibTrans" cxnId="{AE03923B-11E4-430A-9645-352D7036969A}">
      <dgm:prSet/>
      <dgm:spPr/>
      <dgm:t>
        <a:bodyPr/>
        <a:lstStyle/>
        <a:p>
          <a:endParaRPr lang="en-US"/>
        </a:p>
      </dgm:t>
    </dgm:pt>
    <dgm:pt modelId="{8B22FE21-3D9C-4EA0-9CEB-9FFED095397D}">
      <dgm:prSet/>
      <dgm:spPr/>
      <dgm:t>
        <a:bodyPr/>
        <a:lstStyle/>
        <a:p>
          <a:r>
            <a:rPr lang="en-US" b="1"/>
            <a:t>Case control </a:t>
          </a:r>
        </a:p>
        <a:p>
          <a:r>
            <a:rPr lang="en-US"/>
            <a:t>Patients who have the outcome of interest (cases) and control patients who do not have that same outcome and looking back to see if they had the exposure of interest.</a:t>
          </a:r>
        </a:p>
      </dgm:t>
    </dgm:pt>
    <dgm:pt modelId="{E3F1B21D-A795-4CE6-B2A2-FAF07CE74367}" type="parTrans" cxnId="{6ED4359D-6EE9-47BB-A33B-D20229C30F3C}">
      <dgm:prSet/>
      <dgm:spPr/>
      <dgm:t>
        <a:bodyPr/>
        <a:lstStyle/>
        <a:p>
          <a:endParaRPr lang="en-US"/>
        </a:p>
      </dgm:t>
    </dgm:pt>
    <dgm:pt modelId="{D6A8ED5F-B419-4413-AFBF-9CE23A4D7C61}" type="sibTrans" cxnId="{6ED4359D-6EE9-47BB-A33B-D20229C30F3C}">
      <dgm:prSet/>
      <dgm:spPr/>
      <dgm:t>
        <a:bodyPr/>
        <a:lstStyle/>
        <a:p>
          <a:endParaRPr lang="en-US"/>
        </a:p>
      </dgm:t>
    </dgm:pt>
    <dgm:pt modelId="{420139F7-8D05-443D-B199-48A3939FB437}">
      <dgm:prSet/>
      <dgm:spPr/>
      <dgm:t>
        <a:bodyPr/>
        <a:lstStyle/>
        <a:p>
          <a:r>
            <a:rPr lang="en-US" b="1"/>
            <a:t>[Randomised controlled trial]</a:t>
          </a:r>
        </a:p>
        <a:p>
          <a:r>
            <a:rPr lang="en-US"/>
            <a:t>two groups - the intervention group,, and the comparison or control group, receiving an alternative placebo intervention or none at all. </a:t>
          </a:r>
        </a:p>
      </dgm:t>
    </dgm:pt>
    <dgm:pt modelId="{A8A9F940-498E-4EDE-86E3-3D3CAEFCCF2F}" type="parTrans" cxnId="{340B7268-81CE-4161-ADD0-8A92DA2BCB37}">
      <dgm:prSet/>
      <dgm:spPr/>
      <dgm:t>
        <a:bodyPr/>
        <a:lstStyle/>
        <a:p>
          <a:endParaRPr lang="en-US"/>
        </a:p>
      </dgm:t>
    </dgm:pt>
    <dgm:pt modelId="{A3DA3436-F2D2-470A-86FB-CD71E2A58813}" type="sibTrans" cxnId="{340B7268-81CE-4161-ADD0-8A92DA2BCB37}">
      <dgm:prSet/>
      <dgm:spPr/>
      <dgm:t>
        <a:bodyPr/>
        <a:lstStyle/>
        <a:p>
          <a:endParaRPr lang="en-US"/>
        </a:p>
      </dgm:t>
    </dgm:pt>
    <dgm:pt modelId="{8E5D3AA1-5D50-4A55-B932-AAB6AFAE720A}">
      <dgm:prSet custT="1"/>
      <dgm:spPr/>
      <dgm:t>
        <a:bodyPr/>
        <a:lstStyle/>
        <a:p>
          <a:r>
            <a:rPr lang="en-US" sz="1600" b="1" dirty="0">
              <a:solidFill>
                <a:srgbClr val="FFFF00"/>
              </a:solidFill>
            </a:rPr>
            <a:t>What kind of study is this?</a:t>
          </a:r>
        </a:p>
      </dgm:t>
    </dgm:pt>
    <dgm:pt modelId="{2DDBAB65-DE4D-4C4E-BEFD-41D4D79B2EFB}" type="parTrans" cxnId="{5A21BA13-C749-43CE-A9CE-735C770A3AB4}">
      <dgm:prSet/>
      <dgm:spPr/>
      <dgm:t>
        <a:bodyPr/>
        <a:lstStyle/>
        <a:p>
          <a:endParaRPr lang="en-US"/>
        </a:p>
      </dgm:t>
    </dgm:pt>
    <dgm:pt modelId="{6CC12B74-8152-430E-9D6B-D7A333072688}" type="sibTrans" cxnId="{5A21BA13-C749-43CE-A9CE-735C770A3AB4}">
      <dgm:prSet/>
      <dgm:spPr/>
      <dgm:t>
        <a:bodyPr/>
        <a:lstStyle/>
        <a:p>
          <a:endParaRPr lang="en-US"/>
        </a:p>
      </dgm:t>
    </dgm:pt>
    <dgm:pt modelId="{E1C4939E-DE52-4756-AFE5-EDE66C86255C}">
      <dgm:prSet/>
      <dgm:spPr/>
      <dgm:t>
        <a:bodyPr/>
        <a:lstStyle/>
        <a:p>
          <a:r>
            <a:rPr lang="en-US" b="1"/>
            <a:t>Cross-sectional uncontrolled before and after study</a:t>
          </a:r>
        </a:p>
        <a:p>
          <a:r>
            <a:rPr lang="en-US"/>
            <a:t>cohort  in specific time window - both outcome and exposure are screened for simultaneously. </a:t>
          </a:r>
        </a:p>
      </dgm:t>
    </dgm:pt>
    <dgm:pt modelId="{110508F3-E827-4858-AFE7-5EA0F2AA21FF}" type="parTrans" cxnId="{5CED1112-919D-4AB0-861B-A68D073ED28F}">
      <dgm:prSet/>
      <dgm:spPr/>
      <dgm:t>
        <a:bodyPr/>
        <a:lstStyle/>
        <a:p>
          <a:endParaRPr lang="en-US"/>
        </a:p>
      </dgm:t>
    </dgm:pt>
    <dgm:pt modelId="{5B1883D5-17C9-4656-85F2-3526BB13AC88}" type="sibTrans" cxnId="{5CED1112-919D-4AB0-861B-A68D073ED28F}">
      <dgm:prSet/>
      <dgm:spPr/>
      <dgm:t>
        <a:bodyPr/>
        <a:lstStyle/>
        <a:p>
          <a:endParaRPr lang="en-US"/>
        </a:p>
      </dgm:t>
    </dgm:pt>
    <dgm:pt modelId="{64607B43-E8F2-47D7-8D27-625FCB6EA5EE}">
      <dgm:prSet/>
      <dgm:spPr/>
      <dgm:t>
        <a:bodyPr/>
        <a:lstStyle/>
        <a:p>
          <a:r>
            <a:rPr lang="en-US" b="1"/>
            <a:t>Prospective cohort/longitudinal</a:t>
          </a:r>
        </a:p>
        <a:p>
          <a:r>
            <a:rPr lang="en-US"/>
            <a:t>Assembles participants and follows them into the future. </a:t>
          </a:r>
        </a:p>
      </dgm:t>
    </dgm:pt>
    <dgm:pt modelId="{C663E568-A8DA-4FA8-BD93-033CBAD0D0BC}" type="parTrans" cxnId="{73331DD4-8424-4A6F-BBDA-AAF327AB5618}">
      <dgm:prSet/>
      <dgm:spPr/>
      <dgm:t>
        <a:bodyPr/>
        <a:lstStyle/>
        <a:p>
          <a:endParaRPr lang="en-US"/>
        </a:p>
      </dgm:t>
    </dgm:pt>
    <dgm:pt modelId="{FBD0EBD3-398C-43DB-ABFE-7738A17F1ED9}" type="sibTrans" cxnId="{73331DD4-8424-4A6F-BBDA-AAF327AB5618}">
      <dgm:prSet/>
      <dgm:spPr/>
      <dgm:t>
        <a:bodyPr/>
        <a:lstStyle/>
        <a:p>
          <a:endParaRPr lang="en-US"/>
        </a:p>
      </dgm:t>
    </dgm:pt>
    <dgm:pt modelId="{B3BB9AF9-0735-4E6D-9857-B4E2372E7CAA}">
      <dgm:prSet/>
      <dgm:spPr/>
      <dgm:t>
        <a:bodyPr/>
        <a:lstStyle/>
        <a:p>
          <a:r>
            <a:rPr lang="en-US" b="1"/>
            <a:t>Retrospective cohort study</a:t>
          </a:r>
          <a:r>
            <a:rPr lang="en-US"/>
            <a:t>	</a:t>
          </a:r>
        </a:p>
        <a:p>
          <a:r>
            <a:rPr lang="en-US"/>
            <a:t> identifies subjects from past records and follows them from the time of those records to the present.  </a:t>
          </a:r>
        </a:p>
      </dgm:t>
    </dgm:pt>
    <dgm:pt modelId="{1F6C82E3-452F-4248-9E42-A237CBD0928D}" type="parTrans" cxnId="{30B8276B-F3B9-446A-BF34-B238CBCFD1CB}">
      <dgm:prSet/>
      <dgm:spPr/>
      <dgm:t>
        <a:bodyPr/>
        <a:lstStyle/>
        <a:p>
          <a:endParaRPr lang="en-US"/>
        </a:p>
      </dgm:t>
    </dgm:pt>
    <dgm:pt modelId="{8694CC80-1DD7-4100-9E2F-6DA4E0453C98}" type="sibTrans" cxnId="{30B8276B-F3B9-446A-BF34-B238CBCFD1CB}">
      <dgm:prSet/>
      <dgm:spPr/>
      <dgm:t>
        <a:bodyPr/>
        <a:lstStyle/>
        <a:p>
          <a:endParaRPr lang="en-US"/>
        </a:p>
      </dgm:t>
    </dgm:pt>
    <dgm:pt modelId="{EE384755-11A6-4820-A738-D2B03C0EA861}">
      <dgm:prSet/>
      <dgm:spPr/>
      <dgm:t>
        <a:bodyPr/>
        <a:lstStyle/>
        <a:p>
          <a:r>
            <a:rPr lang="en-US" b="1"/>
            <a:t>Interrupted time series</a:t>
          </a:r>
          <a:r>
            <a:rPr lang="en-US"/>
            <a:t>	</a:t>
          </a:r>
        </a:p>
        <a:p>
          <a:r>
            <a:rPr lang="en-US"/>
            <a:t>Time series of a particular outcome of interest is used to establish an underlying trend, which is 'interrupted' by an intervention at a known point in time.</a:t>
          </a:r>
        </a:p>
      </dgm:t>
    </dgm:pt>
    <dgm:pt modelId="{6E24F918-0495-4BED-9FEA-BAC4EDA14B5F}" type="parTrans" cxnId="{3560B9C1-FD59-4310-B8D3-C8FC3E1F15F6}">
      <dgm:prSet/>
      <dgm:spPr/>
      <dgm:t>
        <a:bodyPr/>
        <a:lstStyle/>
        <a:p>
          <a:endParaRPr lang="en-US"/>
        </a:p>
      </dgm:t>
    </dgm:pt>
    <dgm:pt modelId="{1CF04C41-F6D8-4BF3-A485-B6470046879F}" type="sibTrans" cxnId="{3560B9C1-FD59-4310-B8D3-C8FC3E1F15F6}">
      <dgm:prSet/>
      <dgm:spPr/>
      <dgm:t>
        <a:bodyPr/>
        <a:lstStyle/>
        <a:p>
          <a:endParaRPr lang="en-US"/>
        </a:p>
      </dgm:t>
    </dgm:pt>
    <dgm:pt modelId="{625FA648-A29E-4AE0-BE2E-4F52BAA5FC05}" type="pres">
      <dgm:prSet presAssocID="{123249E5-D579-4E56-89E5-322E4B74EB63}" presName="diagram" presStyleCnt="0">
        <dgm:presLayoutVars>
          <dgm:dir/>
          <dgm:resizeHandles val="exact"/>
        </dgm:presLayoutVars>
      </dgm:prSet>
      <dgm:spPr/>
    </dgm:pt>
    <dgm:pt modelId="{944E6FFC-53F0-413A-81B5-16AF7224E894}" type="pres">
      <dgm:prSet presAssocID="{9C400EA9-6DE9-40F1-B78B-6E631FB8577B}" presName="node" presStyleLbl="node1" presStyleIdx="0" presStyleCnt="9">
        <dgm:presLayoutVars>
          <dgm:bulletEnabled val="1"/>
        </dgm:presLayoutVars>
      </dgm:prSet>
      <dgm:spPr/>
    </dgm:pt>
    <dgm:pt modelId="{01222A29-BF61-49ED-8530-76385124AD8A}" type="pres">
      <dgm:prSet presAssocID="{A00FBE78-0BB3-47EF-9433-3DF521A68ED7}" presName="sibTrans" presStyleCnt="0"/>
      <dgm:spPr/>
    </dgm:pt>
    <dgm:pt modelId="{C45DEA28-BC88-43A5-AAC7-DC75D29DD65B}" type="pres">
      <dgm:prSet presAssocID="{00066CB4-6D23-4490-AD89-A68E95CEA9B3}" presName="node" presStyleLbl="node1" presStyleIdx="1" presStyleCnt="9">
        <dgm:presLayoutVars>
          <dgm:bulletEnabled val="1"/>
        </dgm:presLayoutVars>
      </dgm:prSet>
      <dgm:spPr/>
    </dgm:pt>
    <dgm:pt modelId="{8D25EDB7-EB0B-4315-84BD-4FA3163889AE}" type="pres">
      <dgm:prSet presAssocID="{0383D141-37FE-4168-BC71-3647DF51D48C}" presName="sibTrans" presStyleCnt="0"/>
      <dgm:spPr/>
    </dgm:pt>
    <dgm:pt modelId="{4560526E-38D4-4837-9498-ED510F457C40}" type="pres">
      <dgm:prSet presAssocID="{8B22FE21-3D9C-4EA0-9CEB-9FFED095397D}" presName="node" presStyleLbl="node1" presStyleIdx="2" presStyleCnt="9">
        <dgm:presLayoutVars>
          <dgm:bulletEnabled val="1"/>
        </dgm:presLayoutVars>
      </dgm:prSet>
      <dgm:spPr/>
    </dgm:pt>
    <dgm:pt modelId="{A77C93FF-7809-49E2-98F3-76D431244319}" type="pres">
      <dgm:prSet presAssocID="{D6A8ED5F-B419-4413-AFBF-9CE23A4D7C61}" presName="sibTrans" presStyleCnt="0"/>
      <dgm:spPr/>
    </dgm:pt>
    <dgm:pt modelId="{8ABB23D1-DD82-4D69-9317-2020FC549455}" type="pres">
      <dgm:prSet presAssocID="{420139F7-8D05-443D-B199-48A3939FB437}" presName="node" presStyleLbl="node1" presStyleIdx="3" presStyleCnt="9">
        <dgm:presLayoutVars>
          <dgm:bulletEnabled val="1"/>
        </dgm:presLayoutVars>
      </dgm:prSet>
      <dgm:spPr/>
    </dgm:pt>
    <dgm:pt modelId="{4FCA1901-4EE3-4145-8969-797B73D6F68E}" type="pres">
      <dgm:prSet presAssocID="{A3DA3436-F2D2-470A-86FB-CD71E2A58813}" presName="sibTrans" presStyleCnt="0"/>
      <dgm:spPr/>
    </dgm:pt>
    <dgm:pt modelId="{BB6D3EF6-0368-46F9-AA5D-4FA03E706FE3}" type="pres">
      <dgm:prSet presAssocID="{8E5D3AA1-5D50-4A55-B932-AAB6AFAE720A}" presName="node" presStyleLbl="node1" presStyleIdx="4" presStyleCnt="9">
        <dgm:presLayoutVars>
          <dgm:bulletEnabled val="1"/>
        </dgm:presLayoutVars>
      </dgm:prSet>
      <dgm:spPr/>
    </dgm:pt>
    <dgm:pt modelId="{7BB0AC13-9971-462C-BB66-427A33241ADF}" type="pres">
      <dgm:prSet presAssocID="{6CC12B74-8152-430E-9D6B-D7A333072688}" presName="sibTrans" presStyleCnt="0"/>
      <dgm:spPr/>
    </dgm:pt>
    <dgm:pt modelId="{43259231-D64C-4638-805F-6C6500528760}" type="pres">
      <dgm:prSet presAssocID="{E1C4939E-DE52-4756-AFE5-EDE66C86255C}" presName="node" presStyleLbl="node1" presStyleIdx="5" presStyleCnt="9">
        <dgm:presLayoutVars>
          <dgm:bulletEnabled val="1"/>
        </dgm:presLayoutVars>
      </dgm:prSet>
      <dgm:spPr/>
    </dgm:pt>
    <dgm:pt modelId="{044B2052-AD43-4305-9E2B-3810A3B73E18}" type="pres">
      <dgm:prSet presAssocID="{5B1883D5-17C9-4656-85F2-3526BB13AC88}" presName="sibTrans" presStyleCnt="0"/>
      <dgm:spPr/>
    </dgm:pt>
    <dgm:pt modelId="{FCEC8082-F890-4A64-96CE-C41C573ED7E6}" type="pres">
      <dgm:prSet presAssocID="{64607B43-E8F2-47D7-8D27-625FCB6EA5EE}" presName="node" presStyleLbl="node1" presStyleIdx="6" presStyleCnt="9">
        <dgm:presLayoutVars>
          <dgm:bulletEnabled val="1"/>
        </dgm:presLayoutVars>
      </dgm:prSet>
      <dgm:spPr/>
    </dgm:pt>
    <dgm:pt modelId="{BF167B31-EE60-430A-84B7-BA8B1E9F9198}" type="pres">
      <dgm:prSet presAssocID="{FBD0EBD3-398C-43DB-ABFE-7738A17F1ED9}" presName="sibTrans" presStyleCnt="0"/>
      <dgm:spPr/>
    </dgm:pt>
    <dgm:pt modelId="{AD27F72C-172A-48DA-B9EF-A7F253282EE9}" type="pres">
      <dgm:prSet presAssocID="{B3BB9AF9-0735-4E6D-9857-B4E2372E7CAA}" presName="node" presStyleLbl="node1" presStyleIdx="7" presStyleCnt="9">
        <dgm:presLayoutVars>
          <dgm:bulletEnabled val="1"/>
        </dgm:presLayoutVars>
      </dgm:prSet>
      <dgm:spPr/>
    </dgm:pt>
    <dgm:pt modelId="{027E77BE-6E4C-478F-9E2E-2A18D8982ED3}" type="pres">
      <dgm:prSet presAssocID="{8694CC80-1DD7-4100-9E2F-6DA4E0453C98}" presName="sibTrans" presStyleCnt="0"/>
      <dgm:spPr/>
    </dgm:pt>
    <dgm:pt modelId="{103F23B4-5AFB-4B79-8E18-9FE28121B95C}" type="pres">
      <dgm:prSet presAssocID="{EE384755-11A6-4820-A738-D2B03C0EA861}" presName="node" presStyleLbl="node1" presStyleIdx="8" presStyleCnt="9">
        <dgm:presLayoutVars>
          <dgm:bulletEnabled val="1"/>
        </dgm:presLayoutVars>
      </dgm:prSet>
      <dgm:spPr/>
    </dgm:pt>
  </dgm:ptLst>
  <dgm:cxnLst>
    <dgm:cxn modelId="{5CED1112-919D-4AB0-861B-A68D073ED28F}" srcId="{123249E5-D579-4E56-89E5-322E4B74EB63}" destId="{E1C4939E-DE52-4756-AFE5-EDE66C86255C}" srcOrd="5" destOrd="0" parTransId="{110508F3-E827-4858-AFE7-5EA0F2AA21FF}" sibTransId="{5B1883D5-17C9-4656-85F2-3526BB13AC88}"/>
    <dgm:cxn modelId="{5A21BA13-C749-43CE-A9CE-735C770A3AB4}" srcId="{123249E5-D579-4E56-89E5-322E4B74EB63}" destId="{8E5D3AA1-5D50-4A55-B932-AAB6AFAE720A}" srcOrd="4" destOrd="0" parTransId="{2DDBAB65-DE4D-4C4E-BEFD-41D4D79B2EFB}" sibTransId="{6CC12B74-8152-430E-9D6B-D7A333072688}"/>
    <dgm:cxn modelId="{669BF414-1D5A-4C6B-8B8F-F7523926BA1F}" type="presOf" srcId="{64607B43-E8F2-47D7-8D27-625FCB6EA5EE}" destId="{FCEC8082-F890-4A64-96CE-C41C573ED7E6}" srcOrd="0" destOrd="0" presId="urn:microsoft.com/office/officeart/2005/8/layout/default"/>
    <dgm:cxn modelId="{A35E1C1F-6671-450D-96D6-7AC73D3806B9}" type="presOf" srcId="{9C400EA9-6DE9-40F1-B78B-6E631FB8577B}" destId="{944E6FFC-53F0-413A-81B5-16AF7224E894}" srcOrd="0" destOrd="0" presId="urn:microsoft.com/office/officeart/2005/8/layout/default"/>
    <dgm:cxn modelId="{0AD69736-D619-4B87-94C1-E91475BBBC40}" type="presOf" srcId="{00066CB4-6D23-4490-AD89-A68E95CEA9B3}" destId="{C45DEA28-BC88-43A5-AAC7-DC75D29DD65B}" srcOrd="0" destOrd="0" presId="urn:microsoft.com/office/officeart/2005/8/layout/default"/>
    <dgm:cxn modelId="{CDEEC137-187D-4EA7-B210-C169DA6FA125}" type="presOf" srcId="{EE384755-11A6-4820-A738-D2B03C0EA861}" destId="{103F23B4-5AFB-4B79-8E18-9FE28121B95C}" srcOrd="0" destOrd="0" presId="urn:microsoft.com/office/officeart/2005/8/layout/default"/>
    <dgm:cxn modelId="{AE03923B-11E4-430A-9645-352D7036969A}" srcId="{123249E5-D579-4E56-89E5-322E4B74EB63}" destId="{00066CB4-6D23-4490-AD89-A68E95CEA9B3}" srcOrd="1" destOrd="0" parTransId="{82BEA52A-ED4E-4623-A4FD-4154934C0BF8}" sibTransId="{0383D141-37FE-4168-BC71-3647DF51D48C}"/>
    <dgm:cxn modelId="{340B7268-81CE-4161-ADD0-8A92DA2BCB37}" srcId="{123249E5-D579-4E56-89E5-322E4B74EB63}" destId="{420139F7-8D05-443D-B199-48A3939FB437}" srcOrd="3" destOrd="0" parTransId="{A8A9F940-498E-4EDE-86E3-3D3CAEFCCF2F}" sibTransId="{A3DA3436-F2D2-470A-86FB-CD71E2A58813}"/>
    <dgm:cxn modelId="{A285776A-596B-465D-84A4-DF4114629228}" type="presOf" srcId="{8B22FE21-3D9C-4EA0-9CEB-9FFED095397D}" destId="{4560526E-38D4-4837-9498-ED510F457C40}" srcOrd="0" destOrd="0" presId="urn:microsoft.com/office/officeart/2005/8/layout/default"/>
    <dgm:cxn modelId="{30B8276B-F3B9-446A-BF34-B238CBCFD1CB}" srcId="{123249E5-D579-4E56-89E5-322E4B74EB63}" destId="{B3BB9AF9-0735-4E6D-9857-B4E2372E7CAA}" srcOrd="7" destOrd="0" parTransId="{1F6C82E3-452F-4248-9E42-A237CBD0928D}" sibTransId="{8694CC80-1DD7-4100-9E2F-6DA4E0453C98}"/>
    <dgm:cxn modelId="{6ED4359D-6EE9-47BB-A33B-D20229C30F3C}" srcId="{123249E5-D579-4E56-89E5-322E4B74EB63}" destId="{8B22FE21-3D9C-4EA0-9CEB-9FFED095397D}" srcOrd="2" destOrd="0" parTransId="{E3F1B21D-A795-4CE6-B2A2-FAF07CE74367}" sibTransId="{D6A8ED5F-B419-4413-AFBF-9CE23A4D7C61}"/>
    <dgm:cxn modelId="{541CB9AF-7F9F-4C8B-8CC4-7DF3068A3AAB}" srcId="{123249E5-D579-4E56-89E5-322E4B74EB63}" destId="{9C400EA9-6DE9-40F1-B78B-6E631FB8577B}" srcOrd="0" destOrd="0" parTransId="{7262DC8D-4903-4EF6-86B2-BF98416C77F1}" sibTransId="{A00FBE78-0BB3-47EF-9433-3DF521A68ED7}"/>
    <dgm:cxn modelId="{3560B9C1-FD59-4310-B8D3-C8FC3E1F15F6}" srcId="{123249E5-D579-4E56-89E5-322E4B74EB63}" destId="{EE384755-11A6-4820-A738-D2B03C0EA861}" srcOrd="8" destOrd="0" parTransId="{6E24F918-0495-4BED-9FEA-BAC4EDA14B5F}" sibTransId="{1CF04C41-F6D8-4BF3-A485-B6470046879F}"/>
    <dgm:cxn modelId="{252E7ACD-3CAB-40A7-A27E-FAA178D1A263}" type="presOf" srcId="{8E5D3AA1-5D50-4A55-B932-AAB6AFAE720A}" destId="{BB6D3EF6-0368-46F9-AA5D-4FA03E706FE3}" srcOrd="0" destOrd="0" presId="urn:microsoft.com/office/officeart/2005/8/layout/default"/>
    <dgm:cxn modelId="{73331DD4-8424-4A6F-BBDA-AAF327AB5618}" srcId="{123249E5-D579-4E56-89E5-322E4B74EB63}" destId="{64607B43-E8F2-47D7-8D27-625FCB6EA5EE}" srcOrd="6" destOrd="0" parTransId="{C663E568-A8DA-4FA8-BD93-033CBAD0D0BC}" sibTransId="{FBD0EBD3-398C-43DB-ABFE-7738A17F1ED9}"/>
    <dgm:cxn modelId="{38681FD5-6283-45B5-8DFB-9CB423619856}" type="presOf" srcId="{123249E5-D579-4E56-89E5-322E4B74EB63}" destId="{625FA648-A29E-4AE0-BE2E-4F52BAA5FC05}" srcOrd="0" destOrd="0" presId="urn:microsoft.com/office/officeart/2005/8/layout/default"/>
    <dgm:cxn modelId="{0C46B6D9-3B75-47AC-9BD1-F0FDE95E64ED}" type="presOf" srcId="{B3BB9AF9-0735-4E6D-9857-B4E2372E7CAA}" destId="{AD27F72C-172A-48DA-B9EF-A7F253282EE9}" srcOrd="0" destOrd="0" presId="urn:microsoft.com/office/officeart/2005/8/layout/default"/>
    <dgm:cxn modelId="{9410DEEB-F9D3-4478-9841-7700E29DE0F6}" type="presOf" srcId="{420139F7-8D05-443D-B199-48A3939FB437}" destId="{8ABB23D1-DD82-4D69-9317-2020FC549455}" srcOrd="0" destOrd="0" presId="urn:microsoft.com/office/officeart/2005/8/layout/default"/>
    <dgm:cxn modelId="{533B3DFE-1C8F-4C06-A333-7AD71A7C0FDC}" type="presOf" srcId="{E1C4939E-DE52-4756-AFE5-EDE66C86255C}" destId="{43259231-D64C-4638-805F-6C6500528760}" srcOrd="0" destOrd="0" presId="urn:microsoft.com/office/officeart/2005/8/layout/default"/>
    <dgm:cxn modelId="{63080AEB-E1B5-410D-A3B3-8E9DCF27AD28}" type="presParOf" srcId="{625FA648-A29E-4AE0-BE2E-4F52BAA5FC05}" destId="{944E6FFC-53F0-413A-81B5-16AF7224E894}" srcOrd="0" destOrd="0" presId="urn:microsoft.com/office/officeart/2005/8/layout/default"/>
    <dgm:cxn modelId="{9F268002-758F-44CF-9AF3-889528FB9C88}" type="presParOf" srcId="{625FA648-A29E-4AE0-BE2E-4F52BAA5FC05}" destId="{01222A29-BF61-49ED-8530-76385124AD8A}" srcOrd="1" destOrd="0" presId="urn:microsoft.com/office/officeart/2005/8/layout/default"/>
    <dgm:cxn modelId="{69876313-3CBB-4159-93D8-4ED94C2C400D}" type="presParOf" srcId="{625FA648-A29E-4AE0-BE2E-4F52BAA5FC05}" destId="{C45DEA28-BC88-43A5-AAC7-DC75D29DD65B}" srcOrd="2" destOrd="0" presId="urn:microsoft.com/office/officeart/2005/8/layout/default"/>
    <dgm:cxn modelId="{E3877AC6-D5E0-49AB-ACB6-DCCCB22F55B6}" type="presParOf" srcId="{625FA648-A29E-4AE0-BE2E-4F52BAA5FC05}" destId="{8D25EDB7-EB0B-4315-84BD-4FA3163889AE}" srcOrd="3" destOrd="0" presId="urn:microsoft.com/office/officeart/2005/8/layout/default"/>
    <dgm:cxn modelId="{A093F3C4-535C-4EA1-BFAA-01E3700E2EBB}" type="presParOf" srcId="{625FA648-A29E-4AE0-BE2E-4F52BAA5FC05}" destId="{4560526E-38D4-4837-9498-ED510F457C40}" srcOrd="4" destOrd="0" presId="urn:microsoft.com/office/officeart/2005/8/layout/default"/>
    <dgm:cxn modelId="{1BD8E4A4-ECE2-43DD-8662-AF5F9F98BA46}" type="presParOf" srcId="{625FA648-A29E-4AE0-BE2E-4F52BAA5FC05}" destId="{A77C93FF-7809-49E2-98F3-76D431244319}" srcOrd="5" destOrd="0" presId="urn:microsoft.com/office/officeart/2005/8/layout/default"/>
    <dgm:cxn modelId="{1C2FD2F7-5387-435A-B0A2-5FB94A3E3CF0}" type="presParOf" srcId="{625FA648-A29E-4AE0-BE2E-4F52BAA5FC05}" destId="{8ABB23D1-DD82-4D69-9317-2020FC549455}" srcOrd="6" destOrd="0" presId="urn:microsoft.com/office/officeart/2005/8/layout/default"/>
    <dgm:cxn modelId="{BBD7019F-2BB3-4DF7-9347-584B8F785F41}" type="presParOf" srcId="{625FA648-A29E-4AE0-BE2E-4F52BAA5FC05}" destId="{4FCA1901-4EE3-4145-8969-797B73D6F68E}" srcOrd="7" destOrd="0" presId="urn:microsoft.com/office/officeart/2005/8/layout/default"/>
    <dgm:cxn modelId="{75A7553D-0957-472D-B0CC-01C1C72B88A8}" type="presParOf" srcId="{625FA648-A29E-4AE0-BE2E-4F52BAA5FC05}" destId="{BB6D3EF6-0368-46F9-AA5D-4FA03E706FE3}" srcOrd="8" destOrd="0" presId="urn:microsoft.com/office/officeart/2005/8/layout/default"/>
    <dgm:cxn modelId="{74DAD1E4-E8F8-4DE6-B6C8-3581CBDFE2F7}" type="presParOf" srcId="{625FA648-A29E-4AE0-BE2E-4F52BAA5FC05}" destId="{7BB0AC13-9971-462C-BB66-427A33241ADF}" srcOrd="9" destOrd="0" presId="urn:microsoft.com/office/officeart/2005/8/layout/default"/>
    <dgm:cxn modelId="{39FA4FBD-A628-4CD2-B9A4-C4F91289D65F}" type="presParOf" srcId="{625FA648-A29E-4AE0-BE2E-4F52BAA5FC05}" destId="{43259231-D64C-4638-805F-6C6500528760}" srcOrd="10" destOrd="0" presId="urn:microsoft.com/office/officeart/2005/8/layout/default"/>
    <dgm:cxn modelId="{3144DC5B-1E55-4828-B436-D886DF585538}" type="presParOf" srcId="{625FA648-A29E-4AE0-BE2E-4F52BAA5FC05}" destId="{044B2052-AD43-4305-9E2B-3810A3B73E18}" srcOrd="11" destOrd="0" presId="urn:microsoft.com/office/officeart/2005/8/layout/default"/>
    <dgm:cxn modelId="{EDACA44C-771A-456E-B92E-BA32DA2F672F}" type="presParOf" srcId="{625FA648-A29E-4AE0-BE2E-4F52BAA5FC05}" destId="{FCEC8082-F890-4A64-96CE-C41C573ED7E6}" srcOrd="12" destOrd="0" presId="urn:microsoft.com/office/officeart/2005/8/layout/default"/>
    <dgm:cxn modelId="{070E9FA2-C0EF-4BD9-A31C-3A296FB0C621}" type="presParOf" srcId="{625FA648-A29E-4AE0-BE2E-4F52BAA5FC05}" destId="{BF167B31-EE60-430A-84B7-BA8B1E9F9198}" srcOrd="13" destOrd="0" presId="urn:microsoft.com/office/officeart/2005/8/layout/default"/>
    <dgm:cxn modelId="{3EF71AC8-3060-4904-BFEB-AB2C916F4A08}" type="presParOf" srcId="{625FA648-A29E-4AE0-BE2E-4F52BAA5FC05}" destId="{AD27F72C-172A-48DA-B9EF-A7F253282EE9}" srcOrd="14" destOrd="0" presId="urn:microsoft.com/office/officeart/2005/8/layout/default"/>
    <dgm:cxn modelId="{9707F033-5490-4DE9-9866-713B7F432937}" type="presParOf" srcId="{625FA648-A29E-4AE0-BE2E-4F52BAA5FC05}" destId="{027E77BE-6E4C-478F-9E2E-2A18D8982ED3}" srcOrd="15" destOrd="0" presId="urn:microsoft.com/office/officeart/2005/8/layout/default"/>
    <dgm:cxn modelId="{5CC6608F-8A93-4AD4-B6D6-CB1EAF22ED65}" type="presParOf" srcId="{625FA648-A29E-4AE0-BE2E-4F52BAA5FC05}" destId="{103F23B4-5AFB-4B79-8E18-9FE28121B95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891010-7CCD-4A23-9835-78ED6FDA903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465E2CB-004F-4F00-8BCA-FE15B72F395C}">
      <dgm:prSet phldrT="[Text]"/>
      <dgm:spPr/>
      <dgm:t>
        <a:bodyPr/>
        <a:lstStyle/>
        <a:p>
          <a:r>
            <a:rPr lang="en-GB" dirty="0"/>
            <a:t>Mobile toddler</a:t>
          </a:r>
        </a:p>
      </dgm:t>
    </dgm:pt>
    <dgm:pt modelId="{71949CDB-22DE-4BA5-A167-109F2DFD8361}" type="parTrans" cxnId="{F7369C8F-19E5-4235-A3DC-85CA29B5591E}">
      <dgm:prSet/>
      <dgm:spPr/>
      <dgm:t>
        <a:bodyPr/>
        <a:lstStyle/>
        <a:p>
          <a:endParaRPr lang="en-GB"/>
        </a:p>
      </dgm:t>
    </dgm:pt>
    <dgm:pt modelId="{78B4A9F1-A82E-4062-8B93-220A4A324B08}" type="sibTrans" cxnId="{F7369C8F-19E5-4235-A3DC-85CA29B5591E}">
      <dgm:prSet/>
      <dgm:spPr/>
      <dgm:t>
        <a:bodyPr/>
        <a:lstStyle/>
        <a:p>
          <a:endParaRPr lang="en-GB"/>
        </a:p>
      </dgm:t>
    </dgm:pt>
    <dgm:pt modelId="{EE1603F1-D806-433F-9A12-A1CC27940A9B}">
      <dgm:prSet phldrT="[Text]"/>
      <dgm:spPr/>
      <dgm:t>
        <a:bodyPr/>
        <a:lstStyle/>
        <a:p>
          <a:r>
            <a:rPr lang="en-GB" dirty="0"/>
            <a:t>Trampolining 8 year old</a:t>
          </a:r>
        </a:p>
      </dgm:t>
    </dgm:pt>
    <dgm:pt modelId="{5F49F7CA-102B-4B13-AA95-848F722F6548}" type="parTrans" cxnId="{F0688314-B7D1-49D3-9C19-25658C88EBAE}">
      <dgm:prSet/>
      <dgm:spPr/>
      <dgm:t>
        <a:bodyPr/>
        <a:lstStyle/>
        <a:p>
          <a:endParaRPr lang="en-GB"/>
        </a:p>
      </dgm:t>
    </dgm:pt>
    <dgm:pt modelId="{939F3AB3-3F85-433D-ABAE-E91D0CE09024}" type="sibTrans" cxnId="{F0688314-B7D1-49D3-9C19-25658C88EBAE}">
      <dgm:prSet/>
      <dgm:spPr/>
      <dgm:t>
        <a:bodyPr/>
        <a:lstStyle/>
        <a:p>
          <a:endParaRPr lang="en-GB"/>
        </a:p>
      </dgm:t>
    </dgm:pt>
    <dgm:pt modelId="{FC223D16-596F-49E4-A81C-671086BCB3D9}">
      <dgm:prSet phldrT="[Text]"/>
      <dgm:spPr/>
      <dgm:t>
        <a:bodyPr/>
        <a:lstStyle/>
        <a:p>
          <a:r>
            <a:rPr lang="en-GB" dirty="0"/>
            <a:t>Skateboarding teen</a:t>
          </a:r>
        </a:p>
      </dgm:t>
    </dgm:pt>
    <dgm:pt modelId="{69CF7DE4-FA8F-4FF3-A1D7-05D815AF4C6F}" type="parTrans" cxnId="{0956A75F-C01D-40E4-8831-1B3BABF463D9}">
      <dgm:prSet/>
      <dgm:spPr/>
      <dgm:t>
        <a:bodyPr/>
        <a:lstStyle/>
        <a:p>
          <a:endParaRPr lang="en-GB"/>
        </a:p>
      </dgm:t>
    </dgm:pt>
    <dgm:pt modelId="{6562C5BD-B86B-41C1-B5BF-6FB58BF2A4F4}" type="sibTrans" cxnId="{0956A75F-C01D-40E4-8831-1B3BABF463D9}">
      <dgm:prSet/>
      <dgm:spPr/>
      <dgm:t>
        <a:bodyPr/>
        <a:lstStyle/>
        <a:p>
          <a:endParaRPr lang="en-GB"/>
        </a:p>
      </dgm:t>
    </dgm:pt>
    <dgm:pt modelId="{C277BDAA-5FD0-436B-AE42-3EFFD0E7EF37}" type="pres">
      <dgm:prSet presAssocID="{23891010-7CCD-4A23-9835-78ED6FDA903A}" presName="arrowDiagram" presStyleCnt="0">
        <dgm:presLayoutVars>
          <dgm:chMax val="5"/>
          <dgm:dir/>
          <dgm:resizeHandles val="exact"/>
        </dgm:presLayoutVars>
      </dgm:prSet>
      <dgm:spPr/>
    </dgm:pt>
    <dgm:pt modelId="{C951B03E-7C94-47F2-99AA-9385FCA1AA69}" type="pres">
      <dgm:prSet presAssocID="{23891010-7CCD-4A23-9835-78ED6FDA903A}" presName="arrow" presStyleLbl="bgShp" presStyleIdx="0" presStyleCnt="1"/>
      <dgm:spPr/>
    </dgm:pt>
    <dgm:pt modelId="{6A03AF1F-9A12-43CC-95E6-D01820B57BD8}" type="pres">
      <dgm:prSet presAssocID="{23891010-7CCD-4A23-9835-78ED6FDA903A}" presName="arrowDiagram3" presStyleCnt="0"/>
      <dgm:spPr/>
    </dgm:pt>
    <dgm:pt modelId="{52D3A793-78B3-464D-ABB1-A690C8D301CE}" type="pres">
      <dgm:prSet presAssocID="{E465E2CB-004F-4F00-8BCA-FE15B72F395C}" presName="bullet3a" presStyleLbl="node1" presStyleIdx="0" presStyleCnt="3"/>
      <dgm:spPr/>
    </dgm:pt>
    <dgm:pt modelId="{A280C996-76F2-425B-84F0-F01CAFD9A66E}" type="pres">
      <dgm:prSet presAssocID="{E465E2CB-004F-4F00-8BCA-FE15B72F395C}" presName="textBox3a" presStyleLbl="revTx" presStyleIdx="0" presStyleCnt="3">
        <dgm:presLayoutVars>
          <dgm:bulletEnabled val="1"/>
        </dgm:presLayoutVars>
      </dgm:prSet>
      <dgm:spPr/>
    </dgm:pt>
    <dgm:pt modelId="{82E6C92E-5F3B-4C39-A5D3-B7400D0EC930}" type="pres">
      <dgm:prSet presAssocID="{EE1603F1-D806-433F-9A12-A1CC27940A9B}" presName="bullet3b" presStyleLbl="node1" presStyleIdx="1" presStyleCnt="3"/>
      <dgm:spPr/>
    </dgm:pt>
    <dgm:pt modelId="{03ECE500-E42B-45F2-997C-4E6C47BF4A69}" type="pres">
      <dgm:prSet presAssocID="{EE1603F1-D806-433F-9A12-A1CC27940A9B}" presName="textBox3b" presStyleLbl="revTx" presStyleIdx="1" presStyleCnt="3">
        <dgm:presLayoutVars>
          <dgm:bulletEnabled val="1"/>
        </dgm:presLayoutVars>
      </dgm:prSet>
      <dgm:spPr/>
    </dgm:pt>
    <dgm:pt modelId="{4670BEE5-5205-49A8-9045-1206EC0B136F}" type="pres">
      <dgm:prSet presAssocID="{FC223D16-596F-49E4-A81C-671086BCB3D9}" presName="bullet3c" presStyleLbl="node1" presStyleIdx="2" presStyleCnt="3"/>
      <dgm:spPr/>
    </dgm:pt>
    <dgm:pt modelId="{8F04C63B-66AE-4BB1-A006-4C4640077E9E}" type="pres">
      <dgm:prSet presAssocID="{FC223D16-596F-49E4-A81C-671086BCB3D9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F0688314-B7D1-49D3-9C19-25658C88EBAE}" srcId="{23891010-7CCD-4A23-9835-78ED6FDA903A}" destId="{EE1603F1-D806-433F-9A12-A1CC27940A9B}" srcOrd="1" destOrd="0" parTransId="{5F49F7CA-102B-4B13-AA95-848F722F6548}" sibTransId="{939F3AB3-3F85-433D-ABAE-E91D0CE09024}"/>
    <dgm:cxn modelId="{D8F74A25-B679-41BE-81B0-4250D42A326A}" type="presOf" srcId="{E465E2CB-004F-4F00-8BCA-FE15B72F395C}" destId="{A280C996-76F2-425B-84F0-F01CAFD9A66E}" srcOrd="0" destOrd="0" presId="urn:microsoft.com/office/officeart/2005/8/layout/arrow2"/>
    <dgm:cxn modelId="{0956A75F-C01D-40E4-8831-1B3BABF463D9}" srcId="{23891010-7CCD-4A23-9835-78ED6FDA903A}" destId="{FC223D16-596F-49E4-A81C-671086BCB3D9}" srcOrd="2" destOrd="0" parTransId="{69CF7DE4-FA8F-4FF3-A1D7-05D815AF4C6F}" sibTransId="{6562C5BD-B86B-41C1-B5BF-6FB58BF2A4F4}"/>
    <dgm:cxn modelId="{BBA8CE47-5777-4772-BEF0-3AFC88D4EF4C}" type="presOf" srcId="{FC223D16-596F-49E4-A81C-671086BCB3D9}" destId="{8F04C63B-66AE-4BB1-A006-4C4640077E9E}" srcOrd="0" destOrd="0" presId="urn:microsoft.com/office/officeart/2005/8/layout/arrow2"/>
    <dgm:cxn modelId="{F7369C8F-19E5-4235-A3DC-85CA29B5591E}" srcId="{23891010-7CCD-4A23-9835-78ED6FDA903A}" destId="{E465E2CB-004F-4F00-8BCA-FE15B72F395C}" srcOrd="0" destOrd="0" parTransId="{71949CDB-22DE-4BA5-A167-109F2DFD8361}" sibTransId="{78B4A9F1-A82E-4062-8B93-220A4A324B08}"/>
    <dgm:cxn modelId="{383148C0-FC38-4954-A2C8-C85401F4F6DF}" type="presOf" srcId="{EE1603F1-D806-433F-9A12-A1CC27940A9B}" destId="{03ECE500-E42B-45F2-997C-4E6C47BF4A69}" srcOrd="0" destOrd="0" presId="urn:microsoft.com/office/officeart/2005/8/layout/arrow2"/>
    <dgm:cxn modelId="{B5B566F8-6C2A-4DDD-B989-7E50A02ABE2E}" type="presOf" srcId="{23891010-7CCD-4A23-9835-78ED6FDA903A}" destId="{C277BDAA-5FD0-436B-AE42-3EFFD0E7EF37}" srcOrd="0" destOrd="0" presId="urn:microsoft.com/office/officeart/2005/8/layout/arrow2"/>
    <dgm:cxn modelId="{0F1F6F98-6358-48EA-AE5C-E31B01CE34E2}" type="presParOf" srcId="{C277BDAA-5FD0-436B-AE42-3EFFD0E7EF37}" destId="{C951B03E-7C94-47F2-99AA-9385FCA1AA69}" srcOrd="0" destOrd="0" presId="urn:microsoft.com/office/officeart/2005/8/layout/arrow2"/>
    <dgm:cxn modelId="{B196753B-DAF2-4532-BB45-CACF665A1DAB}" type="presParOf" srcId="{C277BDAA-5FD0-436B-AE42-3EFFD0E7EF37}" destId="{6A03AF1F-9A12-43CC-95E6-D01820B57BD8}" srcOrd="1" destOrd="0" presId="urn:microsoft.com/office/officeart/2005/8/layout/arrow2"/>
    <dgm:cxn modelId="{15032F60-B208-47F2-98D6-729901A31F5A}" type="presParOf" srcId="{6A03AF1F-9A12-43CC-95E6-D01820B57BD8}" destId="{52D3A793-78B3-464D-ABB1-A690C8D301CE}" srcOrd="0" destOrd="0" presId="urn:microsoft.com/office/officeart/2005/8/layout/arrow2"/>
    <dgm:cxn modelId="{CA4BF827-7261-48C9-B66A-CA4E72D41551}" type="presParOf" srcId="{6A03AF1F-9A12-43CC-95E6-D01820B57BD8}" destId="{A280C996-76F2-425B-84F0-F01CAFD9A66E}" srcOrd="1" destOrd="0" presId="urn:microsoft.com/office/officeart/2005/8/layout/arrow2"/>
    <dgm:cxn modelId="{FA16C698-8646-49B3-82F5-72BC96B8698B}" type="presParOf" srcId="{6A03AF1F-9A12-43CC-95E6-D01820B57BD8}" destId="{82E6C92E-5F3B-4C39-A5D3-B7400D0EC930}" srcOrd="2" destOrd="0" presId="urn:microsoft.com/office/officeart/2005/8/layout/arrow2"/>
    <dgm:cxn modelId="{CA1B43C7-3943-4FD1-8036-8399D49BC10A}" type="presParOf" srcId="{6A03AF1F-9A12-43CC-95E6-D01820B57BD8}" destId="{03ECE500-E42B-45F2-997C-4E6C47BF4A69}" srcOrd="3" destOrd="0" presId="urn:microsoft.com/office/officeart/2005/8/layout/arrow2"/>
    <dgm:cxn modelId="{1FD9B226-C1CB-4D80-B03D-0F0218246BC2}" type="presParOf" srcId="{6A03AF1F-9A12-43CC-95E6-D01820B57BD8}" destId="{4670BEE5-5205-49A8-9045-1206EC0B136F}" srcOrd="4" destOrd="0" presId="urn:microsoft.com/office/officeart/2005/8/layout/arrow2"/>
    <dgm:cxn modelId="{62591134-1095-46F0-8CE4-0810DCBB3258}" type="presParOf" srcId="{6A03AF1F-9A12-43CC-95E6-D01820B57BD8}" destId="{8F04C63B-66AE-4BB1-A006-4C4640077E9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67958B-ECE6-41F0-92CC-E66D9387F5F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398663-EF21-4966-8DCA-8F1E3D70C7D0}">
      <dgm:prSet phldrT="[Text]" custT="1"/>
      <dgm:spPr/>
      <dgm:t>
        <a:bodyPr/>
        <a:lstStyle/>
        <a:p>
          <a:r>
            <a:rPr lang="en-GB" sz="1600" dirty="0"/>
            <a:t>“Characteristic” of inflicted injuries</a:t>
          </a:r>
        </a:p>
      </dgm:t>
    </dgm:pt>
    <dgm:pt modelId="{402A7C6F-E9E8-4880-9F72-6017D3780FA6}" type="parTrans" cxnId="{205DC01E-5A69-447B-8C37-8A2559E824F0}">
      <dgm:prSet/>
      <dgm:spPr/>
      <dgm:t>
        <a:bodyPr/>
        <a:lstStyle/>
        <a:p>
          <a:endParaRPr lang="en-GB"/>
        </a:p>
      </dgm:t>
    </dgm:pt>
    <dgm:pt modelId="{83414FF5-9C8E-4CFE-8A91-6C297592B97E}" type="sibTrans" cxnId="{205DC01E-5A69-447B-8C37-8A2559E824F0}">
      <dgm:prSet/>
      <dgm:spPr/>
      <dgm:t>
        <a:bodyPr/>
        <a:lstStyle/>
        <a:p>
          <a:endParaRPr lang="en-GB"/>
        </a:p>
      </dgm:t>
    </dgm:pt>
    <dgm:pt modelId="{4AD40477-91BB-4E0E-8921-6507F063A71F}">
      <dgm:prSet phldrT="[Text]" custT="1"/>
      <dgm:spPr/>
      <dgm:t>
        <a:bodyPr/>
        <a:lstStyle/>
        <a:p>
          <a:r>
            <a:rPr lang="en-GB" sz="1800" dirty="0"/>
            <a:t>“Suggestive” - suspicious features about the injury</a:t>
          </a:r>
        </a:p>
      </dgm:t>
    </dgm:pt>
    <dgm:pt modelId="{DEA02338-5CEA-42CB-B2C1-48A298FC1285}" type="parTrans" cxnId="{5DDCAE5E-B6BC-4341-AC69-DC8FC9A2657E}">
      <dgm:prSet/>
      <dgm:spPr/>
      <dgm:t>
        <a:bodyPr/>
        <a:lstStyle/>
        <a:p>
          <a:endParaRPr lang="en-GB"/>
        </a:p>
      </dgm:t>
    </dgm:pt>
    <dgm:pt modelId="{4064D29E-0AB9-4D46-B5A6-4387F3EBE1B5}" type="sibTrans" cxnId="{5DDCAE5E-B6BC-4341-AC69-DC8FC9A2657E}">
      <dgm:prSet/>
      <dgm:spPr/>
      <dgm:t>
        <a:bodyPr/>
        <a:lstStyle/>
        <a:p>
          <a:endParaRPr lang="en-GB"/>
        </a:p>
      </dgm:t>
    </dgm:pt>
    <dgm:pt modelId="{378DD0E7-121F-469A-A8E3-6A027BEC7FEF}">
      <dgm:prSet phldrT="[Text]" custT="1"/>
      <dgm:spPr/>
      <dgm:t>
        <a:bodyPr/>
        <a:lstStyle/>
        <a:p>
          <a:r>
            <a:rPr lang="en-GB" sz="1600" dirty="0"/>
            <a:t>“Non-specific” injury but no/suspicious explanations </a:t>
          </a:r>
        </a:p>
      </dgm:t>
    </dgm:pt>
    <dgm:pt modelId="{8704CDBB-3E93-40D3-8C7F-F3109DA1E089}" type="parTrans" cxnId="{87CA5712-C957-4DBC-97C9-AA0F0EDEDA5B}">
      <dgm:prSet/>
      <dgm:spPr/>
      <dgm:t>
        <a:bodyPr/>
        <a:lstStyle/>
        <a:p>
          <a:endParaRPr lang="en-GB"/>
        </a:p>
      </dgm:t>
    </dgm:pt>
    <dgm:pt modelId="{7C3BB7FE-2B99-4F4A-879A-EC93FE619CEC}" type="sibTrans" cxnId="{87CA5712-C957-4DBC-97C9-AA0F0EDEDA5B}">
      <dgm:prSet/>
      <dgm:spPr/>
      <dgm:t>
        <a:bodyPr/>
        <a:lstStyle/>
        <a:p>
          <a:endParaRPr lang="en-GB"/>
        </a:p>
      </dgm:t>
    </dgm:pt>
    <dgm:pt modelId="{14E16F6D-97F7-4052-9181-0C451EB66AA8}">
      <dgm:prSet/>
      <dgm:spPr/>
      <dgm:t>
        <a:bodyPr/>
        <a:lstStyle/>
        <a:p>
          <a:r>
            <a:rPr lang="en-GB" dirty="0"/>
            <a:t>Injuries that are probably accidental but neglect is a factor</a:t>
          </a:r>
        </a:p>
      </dgm:t>
    </dgm:pt>
    <dgm:pt modelId="{05377CE5-B058-45AD-88B7-EE5AB952333B}" type="parTrans" cxnId="{0E717720-3E9F-4274-8239-805BF793E7FD}">
      <dgm:prSet/>
      <dgm:spPr/>
      <dgm:t>
        <a:bodyPr/>
        <a:lstStyle/>
        <a:p>
          <a:endParaRPr lang="en-GB"/>
        </a:p>
      </dgm:t>
    </dgm:pt>
    <dgm:pt modelId="{A1211E63-03D3-4045-894B-E8191D7EDA45}" type="sibTrans" cxnId="{0E717720-3E9F-4274-8239-805BF793E7FD}">
      <dgm:prSet/>
      <dgm:spPr/>
      <dgm:t>
        <a:bodyPr/>
        <a:lstStyle/>
        <a:p>
          <a:endParaRPr lang="en-GB"/>
        </a:p>
      </dgm:t>
    </dgm:pt>
    <dgm:pt modelId="{D4F03082-E08D-466D-AFFA-273C97BC361D}" type="pres">
      <dgm:prSet presAssocID="{9867958B-ECE6-41F0-92CC-E66D9387F5F6}" presName="compositeShape" presStyleCnt="0">
        <dgm:presLayoutVars>
          <dgm:dir/>
          <dgm:resizeHandles/>
        </dgm:presLayoutVars>
      </dgm:prSet>
      <dgm:spPr/>
    </dgm:pt>
    <dgm:pt modelId="{3921D020-A369-40C3-95DD-CFCB4FB3A59C}" type="pres">
      <dgm:prSet presAssocID="{9867958B-ECE6-41F0-92CC-E66D9387F5F6}" presName="pyramid" presStyleLbl="node1" presStyleIdx="0" presStyleCnt="1"/>
      <dgm:spPr/>
    </dgm:pt>
    <dgm:pt modelId="{B8C7A811-FC8F-43FC-8AAB-6A8D24CAD0E3}" type="pres">
      <dgm:prSet presAssocID="{9867958B-ECE6-41F0-92CC-E66D9387F5F6}" presName="theList" presStyleCnt="0"/>
      <dgm:spPr/>
    </dgm:pt>
    <dgm:pt modelId="{5877DDF7-AC76-4E41-A572-7B4F20BB4DB9}" type="pres">
      <dgm:prSet presAssocID="{EC398663-EF21-4966-8DCA-8F1E3D70C7D0}" presName="aNode" presStyleLbl="fgAcc1" presStyleIdx="0" presStyleCnt="4">
        <dgm:presLayoutVars>
          <dgm:bulletEnabled val="1"/>
        </dgm:presLayoutVars>
      </dgm:prSet>
      <dgm:spPr/>
    </dgm:pt>
    <dgm:pt modelId="{D8B06627-4732-4503-B404-C07483C1056A}" type="pres">
      <dgm:prSet presAssocID="{EC398663-EF21-4966-8DCA-8F1E3D70C7D0}" presName="aSpace" presStyleCnt="0"/>
      <dgm:spPr/>
    </dgm:pt>
    <dgm:pt modelId="{46A45562-2DDD-4762-BB74-72E84C7D1C61}" type="pres">
      <dgm:prSet presAssocID="{4AD40477-91BB-4E0E-8921-6507F063A71F}" presName="aNode" presStyleLbl="fgAcc1" presStyleIdx="1" presStyleCnt="4" custLinFactNeighborX="284" custLinFactNeighborY="99302">
        <dgm:presLayoutVars>
          <dgm:bulletEnabled val="1"/>
        </dgm:presLayoutVars>
      </dgm:prSet>
      <dgm:spPr/>
    </dgm:pt>
    <dgm:pt modelId="{B2732DF2-AF80-45D9-B4AC-A5960B784039}" type="pres">
      <dgm:prSet presAssocID="{4AD40477-91BB-4E0E-8921-6507F063A71F}" presName="aSpace" presStyleCnt="0"/>
      <dgm:spPr/>
    </dgm:pt>
    <dgm:pt modelId="{7F172561-6D76-44FB-8F3F-FC13D5CF90E8}" type="pres">
      <dgm:prSet presAssocID="{378DD0E7-121F-469A-A8E3-6A027BEC7FEF}" presName="aNode" presStyleLbl="fgAcc1" presStyleIdx="2" presStyleCnt="4" custLinFactY="11849" custLinFactNeighborX="284" custLinFactNeighborY="100000">
        <dgm:presLayoutVars>
          <dgm:bulletEnabled val="1"/>
        </dgm:presLayoutVars>
      </dgm:prSet>
      <dgm:spPr/>
    </dgm:pt>
    <dgm:pt modelId="{8D8F7B51-D809-43A3-99B9-D004D5518FDA}" type="pres">
      <dgm:prSet presAssocID="{378DD0E7-121F-469A-A8E3-6A027BEC7FEF}" presName="aSpace" presStyleCnt="0"/>
      <dgm:spPr/>
    </dgm:pt>
    <dgm:pt modelId="{FB764F5E-E5CB-4CA8-B2B4-CB83A2E148E9}" type="pres">
      <dgm:prSet presAssocID="{14E16F6D-97F7-4052-9181-0C451EB66AA8}" presName="aNode" presStyleLbl="fgAcc1" presStyleIdx="3" presStyleCnt="4" custLinFactY="9347" custLinFactNeighborX="284" custLinFactNeighborY="100000">
        <dgm:presLayoutVars>
          <dgm:bulletEnabled val="1"/>
        </dgm:presLayoutVars>
      </dgm:prSet>
      <dgm:spPr/>
    </dgm:pt>
    <dgm:pt modelId="{798D1E85-BD22-495F-A19A-C3E34AD95ADE}" type="pres">
      <dgm:prSet presAssocID="{14E16F6D-97F7-4052-9181-0C451EB66AA8}" presName="aSpace" presStyleCnt="0"/>
      <dgm:spPr/>
    </dgm:pt>
  </dgm:ptLst>
  <dgm:cxnLst>
    <dgm:cxn modelId="{87CA5712-C957-4DBC-97C9-AA0F0EDEDA5B}" srcId="{9867958B-ECE6-41F0-92CC-E66D9387F5F6}" destId="{378DD0E7-121F-469A-A8E3-6A027BEC7FEF}" srcOrd="2" destOrd="0" parTransId="{8704CDBB-3E93-40D3-8C7F-F3109DA1E089}" sibTransId="{7C3BB7FE-2B99-4F4A-879A-EC93FE619CEC}"/>
    <dgm:cxn modelId="{AF9B5D19-5E8C-437F-B934-B38EC39D9D3C}" type="presOf" srcId="{378DD0E7-121F-469A-A8E3-6A027BEC7FEF}" destId="{7F172561-6D76-44FB-8F3F-FC13D5CF90E8}" srcOrd="0" destOrd="0" presId="urn:microsoft.com/office/officeart/2005/8/layout/pyramid2"/>
    <dgm:cxn modelId="{205DC01E-5A69-447B-8C37-8A2559E824F0}" srcId="{9867958B-ECE6-41F0-92CC-E66D9387F5F6}" destId="{EC398663-EF21-4966-8DCA-8F1E3D70C7D0}" srcOrd="0" destOrd="0" parTransId="{402A7C6F-E9E8-4880-9F72-6017D3780FA6}" sibTransId="{83414FF5-9C8E-4CFE-8A91-6C297592B97E}"/>
    <dgm:cxn modelId="{0E717720-3E9F-4274-8239-805BF793E7FD}" srcId="{9867958B-ECE6-41F0-92CC-E66D9387F5F6}" destId="{14E16F6D-97F7-4052-9181-0C451EB66AA8}" srcOrd="3" destOrd="0" parTransId="{05377CE5-B058-45AD-88B7-EE5AB952333B}" sibTransId="{A1211E63-03D3-4045-894B-E8191D7EDA45}"/>
    <dgm:cxn modelId="{BDEC7A39-9B94-414A-A4BE-1F4A207F768F}" type="presOf" srcId="{4AD40477-91BB-4E0E-8921-6507F063A71F}" destId="{46A45562-2DDD-4762-BB74-72E84C7D1C61}" srcOrd="0" destOrd="0" presId="urn:microsoft.com/office/officeart/2005/8/layout/pyramid2"/>
    <dgm:cxn modelId="{5DDCAE5E-B6BC-4341-AC69-DC8FC9A2657E}" srcId="{9867958B-ECE6-41F0-92CC-E66D9387F5F6}" destId="{4AD40477-91BB-4E0E-8921-6507F063A71F}" srcOrd="1" destOrd="0" parTransId="{DEA02338-5CEA-42CB-B2C1-48A298FC1285}" sibTransId="{4064D29E-0AB9-4D46-B5A6-4387F3EBE1B5}"/>
    <dgm:cxn modelId="{D972B365-C805-4B7E-92BF-D13FF7EF054F}" type="presOf" srcId="{EC398663-EF21-4966-8DCA-8F1E3D70C7D0}" destId="{5877DDF7-AC76-4E41-A572-7B4F20BB4DB9}" srcOrd="0" destOrd="0" presId="urn:microsoft.com/office/officeart/2005/8/layout/pyramid2"/>
    <dgm:cxn modelId="{A715EFBB-02E9-4D37-8C16-40974470BE77}" type="presOf" srcId="{9867958B-ECE6-41F0-92CC-E66D9387F5F6}" destId="{D4F03082-E08D-466D-AFFA-273C97BC361D}" srcOrd="0" destOrd="0" presId="urn:microsoft.com/office/officeart/2005/8/layout/pyramid2"/>
    <dgm:cxn modelId="{DD0E49D0-1A21-4AF3-B2C6-C00605D60289}" type="presOf" srcId="{14E16F6D-97F7-4052-9181-0C451EB66AA8}" destId="{FB764F5E-E5CB-4CA8-B2B4-CB83A2E148E9}" srcOrd="0" destOrd="0" presId="urn:microsoft.com/office/officeart/2005/8/layout/pyramid2"/>
    <dgm:cxn modelId="{8169AD35-2294-4A46-A1D9-712D041FFE36}" type="presParOf" srcId="{D4F03082-E08D-466D-AFFA-273C97BC361D}" destId="{3921D020-A369-40C3-95DD-CFCB4FB3A59C}" srcOrd="0" destOrd="0" presId="urn:microsoft.com/office/officeart/2005/8/layout/pyramid2"/>
    <dgm:cxn modelId="{CEF9C4D7-FF2C-43C2-91F4-4F15C78B6988}" type="presParOf" srcId="{D4F03082-E08D-466D-AFFA-273C97BC361D}" destId="{B8C7A811-FC8F-43FC-8AAB-6A8D24CAD0E3}" srcOrd="1" destOrd="0" presId="urn:microsoft.com/office/officeart/2005/8/layout/pyramid2"/>
    <dgm:cxn modelId="{F721C72F-5FA2-4E34-85BD-9F8983F5A41F}" type="presParOf" srcId="{B8C7A811-FC8F-43FC-8AAB-6A8D24CAD0E3}" destId="{5877DDF7-AC76-4E41-A572-7B4F20BB4DB9}" srcOrd="0" destOrd="0" presId="urn:microsoft.com/office/officeart/2005/8/layout/pyramid2"/>
    <dgm:cxn modelId="{005884C2-5198-4B82-89DB-1734ED9B1CC9}" type="presParOf" srcId="{B8C7A811-FC8F-43FC-8AAB-6A8D24CAD0E3}" destId="{D8B06627-4732-4503-B404-C07483C1056A}" srcOrd="1" destOrd="0" presId="urn:microsoft.com/office/officeart/2005/8/layout/pyramid2"/>
    <dgm:cxn modelId="{AC4A2AF7-3F6E-4C8F-96E0-AD8EB14ADA9D}" type="presParOf" srcId="{B8C7A811-FC8F-43FC-8AAB-6A8D24CAD0E3}" destId="{46A45562-2DDD-4762-BB74-72E84C7D1C61}" srcOrd="2" destOrd="0" presId="urn:microsoft.com/office/officeart/2005/8/layout/pyramid2"/>
    <dgm:cxn modelId="{2D7E772B-E34C-4640-98D5-378B6B459AEA}" type="presParOf" srcId="{B8C7A811-FC8F-43FC-8AAB-6A8D24CAD0E3}" destId="{B2732DF2-AF80-45D9-B4AC-A5960B784039}" srcOrd="3" destOrd="0" presId="urn:microsoft.com/office/officeart/2005/8/layout/pyramid2"/>
    <dgm:cxn modelId="{EDD0F5EA-CF94-4C7B-8E34-D71B6CB6318A}" type="presParOf" srcId="{B8C7A811-FC8F-43FC-8AAB-6A8D24CAD0E3}" destId="{7F172561-6D76-44FB-8F3F-FC13D5CF90E8}" srcOrd="4" destOrd="0" presId="urn:microsoft.com/office/officeart/2005/8/layout/pyramid2"/>
    <dgm:cxn modelId="{0E150917-80D9-42DD-B594-C3E1BB14186F}" type="presParOf" srcId="{B8C7A811-FC8F-43FC-8AAB-6A8D24CAD0E3}" destId="{8D8F7B51-D809-43A3-99B9-D004D5518FDA}" srcOrd="5" destOrd="0" presId="urn:microsoft.com/office/officeart/2005/8/layout/pyramid2"/>
    <dgm:cxn modelId="{BB236B9A-FF9C-47CD-867F-17A78ED21FAE}" type="presParOf" srcId="{B8C7A811-FC8F-43FC-8AAB-6A8D24CAD0E3}" destId="{FB764F5E-E5CB-4CA8-B2B4-CB83A2E148E9}" srcOrd="6" destOrd="0" presId="urn:microsoft.com/office/officeart/2005/8/layout/pyramid2"/>
    <dgm:cxn modelId="{6E3E020A-FDD8-4D10-9818-7D333C3E8E43}" type="presParOf" srcId="{B8C7A811-FC8F-43FC-8AAB-6A8D24CAD0E3}" destId="{798D1E85-BD22-495F-A19A-C3E34AD95AD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3DD6C4-5251-47C8-B61D-EF6E2DB0E41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F616DA-13B2-40AA-BB30-C450765D3AEE}">
      <dgm:prSet phldrT="[Text]"/>
      <dgm:spPr/>
      <dgm:t>
        <a:bodyPr/>
        <a:lstStyle/>
        <a:p>
          <a:r>
            <a:rPr lang="en-GB" dirty="0"/>
            <a:t>Safeguarding action</a:t>
          </a:r>
        </a:p>
      </dgm:t>
    </dgm:pt>
    <dgm:pt modelId="{F42581F8-B514-48EA-85CA-6FD38C932020}" type="parTrans" cxnId="{1EDF9B3E-285A-4C40-B99D-5E7F6AB29AE0}">
      <dgm:prSet/>
      <dgm:spPr/>
      <dgm:t>
        <a:bodyPr/>
        <a:lstStyle/>
        <a:p>
          <a:endParaRPr lang="en-GB"/>
        </a:p>
      </dgm:t>
    </dgm:pt>
    <dgm:pt modelId="{05A22B22-0358-4D5A-982E-96FE074AB683}" type="sibTrans" cxnId="{1EDF9B3E-285A-4C40-B99D-5E7F6AB29AE0}">
      <dgm:prSet/>
      <dgm:spPr/>
      <dgm:t>
        <a:bodyPr/>
        <a:lstStyle/>
        <a:p>
          <a:endParaRPr lang="en-GB"/>
        </a:p>
      </dgm:t>
    </dgm:pt>
    <dgm:pt modelId="{AA1EF478-F98F-4E45-A7FA-FF714640E762}">
      <dgm:prSet phldrT="[Text]" custT="1"/>
      <dgm:spPr/>
      <dgm:t>
        <a:bodyPr/>
        <a:lstStyle/>
        <a:p>
          <a:r>
            <a:rPr lang="en-GB" sz="2400" dirty="0"/>
            <a:t>Suggestive/</a:t>
          </a:r>
        </a:p>
        <a:p>
          <a:r>
            <a:rPr lang="en-GB" sz="2400" dirty="0"/>
            <a:t>indicative of abuse</a:t>
          </a:r>
        </a:p>
      </dgm:t>
    </dgm:pt>
    <dgm:pt modelId="{1DEAEA13-DDA8-4BD6-8B05-52F49F0B96C7}" type="parTrans" cxnId="{588EF5F1-A26D-477B-B0A1-B44D0EB66D7F}">
      <dgm:prSet/>
      <dgm:spPr/>
      <dgm:t>
        <a:bodyPr/>
        <a:lstStyle/>
        <a:p>
          <a:endParaRPr lang="en-GB"/>
        </a:p>
      </dgm:t>
    </dgm:pt>
    <dgm:pt modelId="{248A5CF0-92B5-476D-A5D8-A5419D613246}" type="sibTrans" cxnId="{588EF5F1-A26D-477B-B0A1-B44D0EB66D7F}">
      <dgm:prSet/>
      <dgm:spPr/>
      <dgm:t>
        <a:bodyPr/>
        <a:lstStyle/>
        <a:p>
          <a:endParaRPr lang="en-GB"/>
        </a:p>
      </dgm:t>
    </dgm:pt>
    <dgm:pt modelId="{50C4A09C-5034-4E52-880F-62C6A34395D8}">
      <dgm:prSet phldrT="[Text]"/>
      <dgm:spPr/>
      <dgm:t>
        <a:bodyPr/>
        <a:lstStyle/>
        <a:p>
          <a:r>
            <a:rPr lang="en-GB" dirty="0"/>
            <a:t>Neutral</a:t>
          </a:r>
        </a:p>
      </dgm:t>
    </dgm:pt>
    <dgm:pt modelId="{17C6E0A7-C90D-4218-AD0B-ED2DC43D51E6}" type="parTrans" cxnId="{4D418AAC-1E71-4C5D-9E59-D570032EF160}">
      <dgm:prSet/>
      <dgm:spPr/>
      <dgm:t>
        <a:bodyPr/>
        <a:lstStyle/>
        <a:p>
          <a:endParaRPr lang="en-GB"/>
        </a:p>
      </dgm:t>
    </dgm:pt>
    <dgm:pt modelId="{83C197BD-EFCA-4C58-97CD-975363C2D6A5}" type="sibTrans" cxnId="{4D418AAC-1E71-4C5D-9E59-D570032EF160}">
      <dgm:prSet/>
      <dgm:spPr/>
      <dgm:t>
        <a:bodyPr/>
        <a:lstStyle/>
        <a:p>
          <a:endParaRPr lang="en-GB"/>
        </a:p>
      </dgm:t>
    </dgm:pt>
    <dgm:pt modelId="{CB6349EE-EA3E-4C60-83D0-A75EEAAF334B}">
      <dgm:prSet phldrT="[Text]" custT="1"/>
      <dgm:spPr/>
      <dgm:t>
        <a:bodyPr/>
        <a:lstStyle/>
        <a:p>
          <a:r>
            <a:rPr lang="en-GB" sz="2800" dirty="0"/>
            <a:t>Neutral (includes normal</a:t>
          </a:r>
          <a:r>
            <a:rPr lang="en-GB" sz="2400" dirty="0"/>
            <a:t>)</a:t>
          </a:r>
          <a:endParaRPr lang="en-GB" sz="1600" dirty="0"/>
        </a:p>
      </dgm:t>
    </dgm:pt>
    <dgm:pt modelId="{03275B4F-A53E-4782-96AC-C6F0C77D8E74}" type="parTrans" cxnId="{73929B54-31FB-48B7-BA83-EE832C5DFC72}">
      <dgm:prSet/>
      <dgm:spPr/>
      <dgm:t>
        <a:bodyPr/>
        <a:lstStyle/>
        <a:p>
          <a:endParaRPr lang="en-GB"/>
        </a:p>
      </dgm:t>
    </dgm:pt>
    <dgm:pt modelId="{0F298BBF-EEF0-49F3-BA17-B4CA764B734C}" type="sibTrans" cxnId="{73929B54-31FB-48B7-BA83-EE832C5DFC72}">
      <dgm:prSet/>
      <dgm:spPr/>
      <dgm:t>
        <a:bodyPr/>
        <a:lstStyle/>
        <a:p>
          <a:endParaRPr lang="en-GB"/>
        </a:p>
      </dgm:t>
    </dgm:pt>
    <dgm:pt modelId="{3AB79828-3B82-47E2-B350-091488503768}">
      <dgm:prSet phldrT="[Text]" custT="1"/>
      <dgm:spPr/>
      <dgm:t>
        <a:bodyPr/>
        <a:lstStyle/>
        <a:p>
          <a:r>
            <a:rPr lang="en-GB" sz="2400" dirty="0"/>
            <a:t>Suggestive/</a:t>
          </a:r>
        </a:p>
        <a:p>
          <a:r>
            <a:rPr lang="en-GB" sz="2400" dirty="0"/>
            <a:t>indicative of organic process</a:t>
          </a:r>
        </a:p>
      </dgm:t>
    </dgm:pt>
    <dgm:pt modelId="{FAAB1C19-0A31-4DC1-A0F9-329168D88CB3}" type="parTrans" cxnId="{F940F2EA-53C8-455D-AE29-034EDD028362}">
      <dgm:prSet/>
      <dgm:spPr/>
      <dgm:t>
        <a:bodyPr/>
        <a:lstStyle/>
        <a:p>
          <a:endParaRPr lang="en-GB"/>
        </a:p>
      </dgm:t>
    </dgm:pt>
    <dgm:pt modelId="{1738B4AD-BCA1-4E4A-9770-12FD505461E9}" type="sibTrans" cxnId="{F940F2EA-53C8-455D-AE29-034EDD028362}">
      <dgm:prSet/>
      <dgm:spPr/>
      <dgm:t>
        <a:bodyPr/>
        <a:lstStyle/>
        <a:p>
          <a:endParaRPr lang="en-GB"/>
        </a:p>
      </dgm:t>
    </dgm:pt>
    <dgm:pt modelId="{012DB7F3-FE1A-407D-97A5-A73357C95D6C}">
      <dgm:prSet phldrT="[Text]"/>
      <dgm:spPr/>
      <dgm:t>
        <a:bodyPr/>
        <a:lstStyle/>
        <a:p>
          <a:r>
            <a:rPr lang="en-GB" dirty="0"/>
            <a:t>No safeguarding action</a:t>
          </a:r>
        </a:p>
      </dgm:t>
    </dgm:pt>
    <dgm:pt modelId="{EACFCD64-76D4-45E3-8B0A-FEFEA297B657}" type="sibTrans" cxnId="{8324C348-B0AF-4927-9AB5-C72B6026A06F}">
      <dgm:prSet/>
      <dgm:spPr/>
      <dgm:t>
        <a:bodyPr/>
        <a:lstStyle/>
        <a:p>
          <a:endParaRPr lang="en-GB"/>
        </a:p>
      </dgm:t>
    </dgm:pt>
    <dgm:pt modelId="{DC900A23-D1BA-43D9-A328-DE91F447F7C5}" type="parTrans" cxnId="{8324C348-B0AF-4927-9AB5-C72B6026A06F}">
      <dgm:prSet/>
      <dgm:spPr/>
      <dgm:t>
        <a:bodyPr/>
        <a:lstStyle/>
        <a:p>
          <a:endParaRPr lang="en-GB"/>
        </a:p>
      </dgm:t>
    </dgm:pt>
    <dgm:pt modelId="{291623BA-99CC-4267-B433-010B0243C287}" type="pres">
      <dgm:prSet presAssocID="{EB3DD6C4-5251-47C8-B61D-EF6E2DB0E419}" presName="Name0" presStyleCnt="0">
        <dgm:presLayoutVars>
          <dgm:dir/>
          <dgm:animLvl val="lvl"/>
          <dgm:resizeHandles val="exact"/>
        </dgm:presLayoutVars>
      </dgm:prSet>
      <dgm:spPr/>
    </dgm:pt>
    <dgm:pt modelId="{0E5C6063-E4EC-440E-9A30-E5DFB55CEC6B}" type="pres">
      <dgm:prSet presAssocID="{E2F616DA-13B2-40AA-BB30-C450765D3AEE}" presName="compositeNode" presStyleCnt="0">
        <dgm:presLayoutVars>
          <dgm:bulletEnabled val="1"/>
        </dgm:presLayoutVars>
      </dgm:prSet>
      <dgm:spPr/>
    </dgm:pt>
    <dgm:pt modelId="{5D558EBB-8998-45C9-BF42-8A493141246D}" type="pres">
      <dgm:prSet presAssocID="{E2F616DA-13B2-40AA-BB30-C450765D3AEE}" presName="bgRect" presStyleLbl="node1" presStyleIdx="0" presStyleCnt="3" custScaleY="97449"/>
      <dgm:spPr/>
    </dgm:pt>
    <dgm:pt modelId="{C06A4FD8-0570-4693-8AC0-EF276273343F}" type="pres">
      <dgm:prSet presAssocID="{E2F616DA-13B2-40AA-BB30-C450765D3AE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C477D1DA-2DC0-4890-81AB-FDAF471441E0}" type="pres">
      <dgm:prSet presAssocID="{E2F616DA-13B2-40AA-BB30-C450765D3AEE}" presName="childNode" presStyleLbl="node1" presStyleIdx="0" presStyleCnt="3">
        <dgm:presLayoutVars>
          <dgm:bulletEnabled val="1"/>
        </dgm:presLayoutVars>
      </dgm:prSet>
      <dgm:spPr/>
    </dgm:pt>
    <dgm:pt modelId="{30115FD4-8BAF-4FA3-9C5C-E3D9D2733883}" type="pres">
      <dgm:prSet presAssocID="{05A22B22-0358-4D5A-982E-96FE074AB683}" presName="hSp" presStyleCnt="0"/>
      <dgm:spPr/>
    </dgm:pt>
    <dgm:pt modelId="{600EDA4D-EF4B-4754-AED4-64F8CA670156}" type="pres">
      <dgm:prSet presAssocID="{05A22B22-0358-4D5A-982E-96FE074AB683}" presName="vProcSp" presStyleCnt="0"/>
      <dgm:spPr/>
    </dgm:pt>
    <dgm:pt modelId="{4E36BDE6-8D0E-4E08-9860-601DEF9AB952}" type="pres">
      <dgm:prSet presAssocID="{05A22B22-0358-4D5A-982E-96FE074AB683}" presName="vSp1" presStyleCnt="0"/>
      <dgm:spPr/>
    </dgm:pt>
    <dgm:pt modelId="{68CD7DF2-1837-4E29-8182-3136407B3A3C}" type="pres">
      <dgm:prSet presAssocID="{05A22B22-0358-4D5A-982E-96FE074AB683}" presName="simulatedConn" presStyleLbl="solidFgAcc1" presStyleIdx="0" presStyleCnt="2" custFlipVert="1" custFlipHor="1" custScaleX="114605" custScaleY="85051" custLinFactNeighborY="1"/>
      <dgm:spPr>
        <a:solidFill>
          <a:srgbClr val="FFFF00"/>
        </a:solidFill>
      </dgm:spPr>
    </dgm:pt>
    <dgm:pt modelId="{CD69199C-AA6B-4787-AC5E-F9046693C028}" type="pres">
      <dgm:prSet presAssocID="{05A22B22-0358-4D5A-982E-96FE074AB683}" presName="vSp2" presStyleCnt="0"/>
      <dgm:spPr/>
    </dgm:pt>
    <dgm:pt modelId="{67B9CB22-4C01-489A-871D-B1D6C9176399}" type="pres">
      <dgm:prSet presAssocID="{05A22B22-0358-4D5A-982E-96FE074AB683}" presName="sibTrans" presStyleCnt="0"/>
      <dgm:spPr/>
    </dgm:pt>
    <dgm:pt modelId="{E9285EFE-836B-4BAC-9E4B-872676339258}" type="pres">
      <dgm:prSet presAssocID="{50C4A09C-5034-4E52-880F-62C6A34395D8}" presName="compositeNode" presStyleCnt="0">
        <dgm:presLayoutVars>
          <dgm:bulletEnabled val="1"/>
        </dgm:presLayoutVars>
      </dgm:prSet>
      <dgm:spPr/>
    </dgm:pt>
    <dgm:pt modelId="{2991F1FC-4213-4C24-905E-72BE5A28501F}" type="pres">
      <dgm:prSet presAssocID="{50C4A09C-5034-4E52-880F-62C6A34395D8}" presName="bgRect" presStyleLbl="node1" presStyleIdx="1" presStyleCnt="3"/>
      <dgm:spPr/>
    </dgm:pt>
    <dgm:pt modelId="{CF461F19-A4B0-47DC-AD7A-9DDED068433B}" type="pres">
      <dgm:prSet presAssocID="{50C4A09C-5034-4E52-880F-62C6A34395D8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2B60D22A-B33D-4E42-BE14-D42159F6D688}" type="pres">
      <dgm:prSet presAssocID="{50C4A09C-5034-4E52-880F-62C6A34395D8}" presName="childNode" presStyleLbl="node1" presStyleIdx="1" presStyleCnt="3">
        <dgm:presLayoutVars>
          <dgm:bulletEnabled val="1"/>
        </dgm:presLayoutVars>
      </dgm:prSet>
      <dgm:spPr/>
    </dgm:pt>
    <dgm:pt modelId="{F30D7599-0878-46BF-A311-E6E785A59939}" type="pres">
      <dgm:prSet presAssocID="{83C197BD-EFCA-4C58-97CD-975363C2D6A5}" presName="hSp" presStyleCnt="0"/>
      <dgm:spPr/>
    </dgm:pt>
    <dgm:pt modelId="{02E49053-2A4F-46A1-A7FB-5DDDD642C9BB}" type="pres">
      <dgm:prSet presAssocID="{83C197BD-EFCA-4C58-97CD-975363C2D6A5}" presName="vProcSp" presStyleCnt="0"/>
      <dgm:spPr/>
    </dgm:pt>
    <dgm:pt modelId="{4FB8237F-3311-47DC-9FC7-0F19EE9CFB2E}" type="pres">
      <dgm:prSet presAssocID="{83C197BD-EFCA-4C58-97CD-975363C2D6A5}" presName="vSp1" presStyleCnt="0"/>
      <dgm:spPr/>
    </dgm:pt>
    <dgm:pt modelId="{66B258D5-9091-43A7-A8F5-BCF157093C0F}" type="pres">
      <dgm:prSet presAssocID="{83C197BD-EFCA-4C58-97CD-975363C2D6A5}" presName="simulatedConn" presStyleLbl="solidFgAcc1" presStyleIdx="1" presStyleCnt="2"/>
      <dgm:spPr>
        <a:solidFill>
          <a:srgbClr val="FFFF00"/>
        </a:solidFill>
      </dgm:spPr>
    </dgm:pt>
    <dgm:pt modelId="{B4D08D44-5B88-41CA-BB44-363F198A1D1F}" type="pres">
      <dgm:prSet presAssocID="{83C197BD-EFCA-4C58-97CD-975363C2D6A5}" presName="vSp2" presStyleCnt="0"/>
      <dgm:spPr/>
    </dgm:pt>
    <dgm:pt modelId="{F6F41635-0C5C-4354-AC71-7296A0E280CA}" type="pres">
      <dgm:prSet presAssocID="{83C197BD-EFCA-4C58-97CD-975363C2D6A5}" presName="sibTrans" presStyleCnt="0"/>
      <dgm:spPr/>
    </dgm:pt>
    <dgm:pt modelId="{3974C19E-B0ED-4951-9283-598941AAF3E9}" type="pres">
      <dgm:prSet presAssocID="{012DB7F3-FE1A-407D-97A5-A73357C95D6C}" presName="compositeNode" presStyleCnt="0">
        <dgm:presLayoutVars>
          <dgm:bulletEnabled val="1"/>
        </dgm:presLayoutVars>
      </dgm:prSet>
      <dgm:spPr/>
    </dgm:pt>
    <dgm:pt modelId="{5B532A1A-9D57-4F66-AE2F-F011A45DFD80}" type="pres">
      <dgm:prSet presAssocID="{012DB7F3-FE1A-407D-97A5-A73357C95D6C}" presName="bgRect" presStyleLbl="node1" presStyleIdx="2" presStyleCnt="3" custLinFactNeighborX="220"/>
      <dgm:spPr/>
    </dgm:pt>
    <dgm:pt modelId="{5D3AB885-2AE8-4262-8DE8-1EBC44F680A2}" type="pres">
      <dgm:prSet presAssocID="{012DB7F3-FE1A-407D-97A5-A73357C95D6C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7EF7C8DB-728E-4B32-AD67-2C027C2E9824}" type="pres">
      <dgm:prSet presAssocID="{012DB7F3-FE1A-407D-97A5-A73357C95D6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FD25412-90A2-4289-A265-ED4C64939867}" type="presOf" srcId="{012DB7F3-FE1A-407D-97A5-A73357C95D6C}" destId="{5D3AB885-2AE8-4262-8DE8-1EBC44F680A2}" srcOrd="1" destOrd="0" presId="urn:microsoft.com/office/officeart/2005/8/layout/hProcess7"/>
    <dgm:cxn modelId="{C9ABFC2F-46CE-459F-A52A-7943B8D1C1F5}" type="presOf" srcId="{EB3DD6C4-5251-47C8-B61D-EF6E2DB0E419}" destId="{291623BA-99CC-4267-B433-010B0243C287}" srcOrd="0" destOrd="0" presId="urn:microsoft.com/office/officeart/2005/8/layout/hProcess7"/>
    <dgm:cxn modelId="{1EDF9B3E-285A-4C40-B99D-5E7F6AB29AE0}" srcId="{EB3DD6C4-5251-47C8-B61D-EF6E2DB0E419}" destId="{E2F616DA-13B2-40AA-BB30-C450765D3AEE}" srcOrd="0" destOrd="0" parTransId="{F42581F8-B514-48EA-85CA-6FD38C932020}" sibTransId="{05A22B22-0358-4D5A-982E-96FE074AB683}"/>
    <dgm:cxn modelId="{8875BA61-2B3C-416D-A914-73724B43BA74}" type="presOf" srcId="{E2F616DA-13B2-40AA-BB30-C450765D3AEE}" destId="{C06A4FD8-0570-4693-8AC0-EF276273343F}" srcOrd="1" destOrd="0" presId="urn:microsoft.com/office/officeart/2005/8/layout/hProcess7"/>
    <dgm:cxn modelId="{8324C348-B0AF-4927-9AB5-C72B6026A06F}" srcId="{EB3DD6C4-5251-47C8-B61D-EF6E2DB0E419}" destId="{012DB7F3-FE1A-407D-97A5-A73357C95D6C}" srcOrd="2" destOrd="0" parTransId="{DC900A23-D1BA-43D9-A328-DE91F447F7C5}" sibTransId="{EACFCD64-76D4-45E3-8B0A-FEFEA297B657}"/>
    <dgm:cxn modelId="{9E8E744B-E99A-4FC2-9D7A-8D18F5A90AF7}" type="presOf" srcId="{CB6349EE-EA3E-4C60-83D0-A75EEAAF334B}" destId="{2B60D22A-B33D-4E42-BE14-D42159F6D688}" srcOrd="0" destOrd="0" presId="urn:microsoft.com/office/officeart/2005/8/layout/hProcess7"/>
    <dgm:cxn modelId="{73929B54-31FB-48B7-BA83-EE832C5DFC72}" srcId="{50C4A09C-5034-4E52-880F-62C6A34395D8}" destId="{CB6349EE-EA3E-4C60-83D0-A75EEAAF334B}" srcOrd="0" destOrd="0" parTransId="{03275B4F-A53E-4782-96AC-C6F0C77D8E74}" sibTransId="{0F298BBF-EEF0-49F3-BA17-B4CA764B734C}"/>
    <dgm:cxn modelId="{F72B7780-7456-40D3-BE2C-35A250ACF022}" type="presOf" srcId="{3AB79828-3B82-47E2-B350-091488503768}" destId="{7EF7C8DB-728E-4B32-AD67-2C027C2E9824}" srcOrd="0" destOrd="0" presId="urn:microsoft.com/office/officeart/2005/8/layout/hProcess7"/>
    <dgm:cxn modelId="{5092D38F-ADEF-479E-BB34-4679E8DD9FAD}" type="presOf" srcId="{50C4A09C-5034-4E52-880F-62C6A34395D8}" destId="{CF461F19-A4B0-47DC-AD7A-9DDED068433B}" srcOrd="1" destOrd="0" presId="urn:microsoft.com/office/officeart/2005/8/layout/hProcess7"/>
    <dgm:cxn modelId="{F36AAF9C-D032-48D3-B9E2-5F9766F56455}" type="presOf" srcId="{012DB7F3-FE1A-407D-97A5-A73357C95D6C}" destId="{5B532A1A-9D57-4F66-AE2F-F011A45DFD80}" srcOrd="0" destOrd="0" presId="urn:microsoft.com/office/officeart/2005/8/layout/hProcess7"/>
    <dgm:cxn modelId="{4D418AAC-1E71-4C5D-9E59-D570032EF160}" srcId="{EB3DD6C4-5251-47C8-B61D-EF6E2DB0E419}" destId="{50C4A09C-5034-4E52-880F-62C6A34395D8}" srcOrd="1" destOrd="0" parTransId="{17C6E0A7-C90D-4218-AD0B-ED2DC43D51E6}" sibTransId="{83C197BD-EFCA-4C58-97CD-975363C2D6A5}"/>
    <dgm:cxn modelId="{C4E143BC-6B4E-474A-B277-C7FF1B3B7021}" type="presOf" srcId="{50C4A09C-5034-4E52-880F-62C6A34395D8}" destId="{2991F1FC-4213-4C24-905E-72BE5A28501F}" srcOrd="0" destOrd="0" presId="urn:microsoft.com/office/officeart/2005/8/layout/hProcess7"/>
    <dgm:cxn modelId="{4ED39DCE-E90E-4092-993A-1377E9CE3513}" type="presOf" srcId="{E2F616DA-13B2-40AA-BB30-C450765D3AEE}" destId="{5D558EBB-8998-45C9-BF42-8A493141246D}" srcOrd="0" destOrd="0" presId="urn:microsoft.com/office/officeart/2005/8/layout/hProcess7"/>
    <dgm:cxn modelId="{F940F2EA-53C8-455D-AE29-034EDD028362}" srcId="{012DB7F3-FE1A-407D-97A5-A73357C95D6C}" destId="{3AB79828-3B82-47E2-B350-091488503768}" srcOrd="0" destOrd="0" parTransId="{FAAB1C19-0A31-4DC1-A0F9-329168D88CB3}" sibTransId="{1738B4AD-BCA1-4E4A-9770-12FD505461E9}"/>
    <dgm:cxn modelId="{588EF5F1-A26D-477B-B0A1-B44D0EB66D7F}" srcId="{E2F616DA-13B2-40AA-BB30-C450765D3AEE}" destId="{AA1EF478-F98F-4E45-A7FA-FF714640E762}" srcOrd="0" destOrd="0" parTransId="{1DEAEA13-DDA8-4BD6-8B05-52F49F0B96C7}" sibTransId="{248A5CF0-92B5-476D-A5D8-A5419D613246}"/>
    <dgm:cxn modelId="{9ED6AEF8-74DC-47A0-B30F-98FE573046D8}" type="presOf" srcId="{AA1EF478-F98F-4E45-A7FA-FF714640E762}" destId="{C477D1DA-2DC0-4890-81AB-FDAF471441E0}" srcOrd="0" destOrd="0" presId="urn:microsoft.com/office/officeart/2005/8/layout/hProcess7"/>
    <dgm:cxn modelId="{3AA6C96A-2F19-4399-94A7-669EB0FB4B8F}" type="presParOf" srcId="{291623BA-99CC-4267-B433-010B0243C287}" destId="{0E5C6063-E4EC-440E-9A30-E5DFB55CEC6B}" srcOrd="0" destOrd="0" presId="urn:microsoft.com/office/officeart/2005/8/layout/hProcess7"/>
    <dgm:cxn modelId="{AD46415D-8F3E-42AB-85DE-481BFA720B62}" type="presParOf" srcId="{0E5C6063-E4EC-440E-9A30-E5DFB55CEC6B}" destId="{5D558EBB-8998-45C9-BF42-8A493141246D}" srcOrd="0" destOrd="0" presId="urn:microsoft.com/office/officeart/2005/8/layout/hProcess7"/>
    <dgm:cxn modelId="{3F4074C5-31BB-4BE7-9DC8-FCC52690A672}" type="presParOf" srcId="{0E5C6063-E4EC-440E-9A30-E5DFB55CEC6B}" destId="{C06A4FD8-0570-4693-8AC0-EF276273343F}" srcOrd="1" destOrd="0" presId="urn:microsoft.com/office/officeart/2005/8/layout/hProcess7"/>
    <dgm:cxn modelId="{C1EF7BAF-9340-477F-AA30-CA1A0C4AABD8}" type="presParOf" srcId="{0E5C6063-E4EC-440E-9A30-E5DFB55CEC6B}" destId="{C477D1DA-2DC0-4890-81AB-FDAF471441E0}" srcOrd="2" destOrd="0" presId="urn:microsoft.com/office/officeart/2005/8/layout/hProcess7"/>
    <dgm:cxn modelId="{53AA2609-2EE4-421C-96B0-370484C1B8BE}" type="presParOf" srcId="{291623BA-99CC-4267-B433-010B0243C287}" destId="{30115FD4-8BAF-4FA3-9C5C-E3D9D2733883}" srcOrd="1" destOrd="0" presId="urn:microsoft.com/office/officeart/2005/8/layout/hProcess7"/>
    <dgm:cxn modelId="{2E2B7DD3-02DC-41D4-AB2D-BB862D7AFC61}" type="presParOf" srcId="{291623BA-99CC-4267-B433-010B0243C287}" destId="{600EDA4D-EF4B-4754-AED4-64F8CA670156}" srcOrd="2" destOrd="0" presId="urn:microsoft.com/office/officeart/2005/8/layout/hProcess7"/>
    <dgm:cxn modelId="{8094852C-79DF-4BD3-801C-0433C10236E5}" type="presParOf" srcId="{600EDA4D-EF4B-4754-AED4-64F8CA670156}" destId="{4E36BDE6-8D0E-4E08-9860-601DEF9AB952}" srcOrd="0" destOrd="0" presId="urn:microsoft.com/office/officeart/2005/8/layout/hProcess7"/>
    <dgm:cxn modelId="{65095D3B-C08F-44DC-BEDB-01CCAD7BD2E8}" type="presParOf" srcId="{600EDA4D-EF4B-4754-AED4-64F8CA670156}" destId="{68CD7DF2-1837-4E29-8182-3136407B3A3C}" srcOrd="1" destOrd="0" presId="urn:microsoft.com/office/officeart/2005/8/layout/hProcess7"/>
    <dgm:cxn modelId="{1B9307D8-D745-4194-965A-BD32EF45543D}" type="presParOf" srcId="{600EDA4D-EF4B-4754-AED4-64F8CA670156}" destId="{CD69199C-AA6B-4787-AC5E-F9046693C028}" srcOrd="2" destOrd="0" presId="urn:microsoft.com/office/officeart/2005/8/layout/hProcess7"/>
    <dgm:cxn modelId="{0801BB0C-0C66-4A4E-B0E5-878353ADA6EC}" type="presParOf" srcId="{291623BA-99CC-4267-B433-010B0243C287}" destId="{67B9CB22-4C01-489A-871D-B1D6C9176399}" srcOrd="3" destOrd="0" presId="urn:microsoft.com/office/officeart/2005/8/layout/hProcess7"/>
    <dgm:cxn modelId="{F189070F-807A-4B00-BE1B-8AEA3255DC9C}" type="presParOf" srcId="{291623BA-99CC-4267-B433-010B0243C287}" destId="{E9285EFE-836B-4BAC-9E4B-872676339258}" srcOrd="4" destOrd="0" presId="urn:microsoft.com/office/officeart/2005/8/layout/hProcess7"/>
    <dgm:cxn modelId="{F31550C2-5550-422B-8276-263E4E014E45}" type="presParOf" srcId="{E9285EFE-836B-4BAC-9E4B-872676339258}" destId="{2991F1FC-4213-4C24-905E-72BE5A28501F}" srcOrd="0" destOrd="0" presId="urn:microsoft.com/office/officeart/2005/8/layout/hProcess7"/>
    <dgm:cxn modelId="{E4E75CF3-09AC-4B1F-9DAE-38C4C09402D7}" type="presParOf" srcId="{E9285EFE-836B-4BAC-9E4B-872676339258}" destId="{CF461F19-A4B0-47DC-AD7A-9DDED068433B}" srcOrd="1" destOrd="0" presId="urn:microsoft.com/office/officeart/2005/8/layout/hProcess7"/>
    <dgm:cxn modelId="{2BEF2E9C-A957-418B-A42F-9B6BFDC49818}" type="presParOf" srcId="{E9285EFE-836B-4BAC-9E4B-872676339258}" destId="{2B60D22A-B33D-4E42-BE14-D42159F6D688}" srcOrd="2" destOrd="0" presId="urn:microsoft.com/office/officeart/2005/8/layout/hProcess7"/>
    <dgm:cxn modelId="{16FFE4A0-29CB-4D01-8766-83F01F16BF8D}" type="presParOf" srcId="{291623BA-99CC-4267-B433-010B0243C287}" destId="{F30D7599-0878-46BF-A311-E6E785A59939}" srcOrd="5" destOrd="0" presId="urn:microsoft.com/office/officeart/2005/8/layout/hProcess7"/>
    <dgm:cxn modelId="{CDBE241C-5B3A-4D10-B938-4E709919D014}" type="presParOf" srcId="{291623BA-99CC-4267-B433-010B0243C287}" destId="{02E49053-2A4F-46A1-A7FB-5DDDD642C9BB}" srcOrd="6" destOrd="0" presId="urn:microsoft.com/office/officeart/2005/8/layout/hProcess7"/>
    <dgm:cxn modelId="{605035F0-0B26-43CB-9CC1-6CA07C6525DB}" type="presParOf" srcId="{02E49053-2A4F-46A1-A7FB-5DDDD642C9BB}" destId="{4FB8237F-3311-47DC-9FC7-0F19EE9CFB2E}" srcOrd="0" destOrd="0" presId="urn:microsoft.com/office/officeart/2005/8/layout/hProcess7"/>
    <dgm:cxn modelId="{95A71BD2-603E-4A64-A1AE-E8B8EDBDBDB4}" type="presParOf" srcId="{02E49053-2A4F-46A1-A7FB-5DDDD642C9BB}" destId="{66B258D5-9091-43A7-A8F5-BCF157093C0F}" srcOrd="1" destOrd="0" presId="urn:microsoft.com/office/officeart/2005/8/layout/hProcess7"/>
    <dgm:cxn modelId="{8C5CE1E9-6B82-48FF-BB88-DA91983E0271}" type="presParOf" srcId="{02E49053-2A4F-46A1-A7FB-5DDDD642C9BB}" destId="{B4D08D44-5B88-41CA-BB44-363F198A1D1F}" srcOrd="2" destOrd="0" presId="urn:microsoft.com/office/officeart/2005/8/layout/hProcess7"/>
    <dgm:cxn modelId="{0F026DD3-F63B-45E0-B862-5DC3129E2F3B}" type="presParOf" srcId="{291623BA-99CC-4267-B433-010B0243C287}" destId="{F6F41635-0C5C-4354-AC71-7296A0E280CA}" srcOrd="7" destOrd="0" presId="urn:microsoft.com/office/officeart/2005/8/layout/hProcess7"/>
    <dgm:cxn modelId="{22DBC032-1EF5-4D9C-AB2D-3C5E63D42FAF}" type="presParOf" srcId="{291623BA-99CC-4267-B433-010B0243C287}" destId="{3974C19E-B0ED-4951-9283-598941AAF3E9}" srcOrd="8" destOrd="0" presId="urn:microsoft.com/office/officeart/2005/8/layout/hProcess7"/>
    <dgm:cxn modelId="{54C89935-BA2C-4488-AE07-A0465B0C764B}" type="presParOf" srcId="{3974C19E-B0ED-4951-9283-598941AAF3E9}" destId="{5B532A1A-9D57-4F66-AE2F-F011A45DFD80}" srcOrd="0" destOrd="0" presId="urn:microsoft.com/office/officeart/2005/8/layout/hProcess7"/>
    <dgm:cxn modelId="{00B02D61-5491-4834-A023-007EDCEF42F1}" type="presParOf" srcId="{3974C19E-B0ED-4951-9283-598941AAF3E9}" destId="{5D3AB885-2AE8-4262-8DE8-1EBC44F680A2}" srcOrd="1" destOrd="0" presId="urn:microsoft.com/office/officeart/2005/8/layout/hProcess7"/>
    <dgm:cxn modelId="{3E491358-DE6F-46AF-9126-268BA4A486A5}" type="presParOf" srcId="{3974C19E-B0ED-4951-9283-598941AAF3E9}" destId="{7EF7C8DB-728E-4B32-AD67-2C027C2E982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3DD6C4-5251-47C8-B61D-EF6E2DB0E419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F616DA-13B2-40AA-BB30-C450765D3AEE}">
      <dgm:prSet phldrT="[Text]"/>
      <dgm:spPr/>
      <dgm:t>
        <a:bodyPr/>
        <a:lstStyle/>
        <a:p>
          <a:r>
            <a:rPr lang="en-GB" dirty="0"/>
            <a:t>Actively adds weight</a:t>
          </a:r>
        </a:p>
      </dgm:t>
    </dgm:pt>
    <dgm:pt modelId="{F42581F8-B514-48EA-85CA-6FD38C932020}" type="parTrans" cxnId="{1EDF9B3E-285A-4C40-B99D-5E7F6AB29AE0}">
      <dgm:prSet/>
      <dgm:spPr/>
      <dgm:t>
        <a:bodyPr/>
        <a:lstStyle/>
        <a:p>
          <a:endParaRPr lang="en-GB"/>
        </a:p>
      </dgm:t>
    </dgm:pt>
    <dgm:pt modelId="{05A22B22-0358-4D5A-982E-96FE074AB683}" type="sibTrans" cxnId="{1EDF9B3E-285A-4C40-B99D-5E7F6AB29AE0}">
      <dgm:prSet/>
      <dgm:spPr/>
      <dgm:t>
        <a:bodyPr/>
        <a:lstStyle/>
        <a:p>
          <a:endParaRPr lang="en-GB"/>
        </a:p>
      </dgm:t>
    </dgm:pt>
    <dgm:pt modelId="{AA1EF478-F98F-4E45-A7FA-FF714640E762}">
      <dgm:prSet phldrT="[Text]" custT="1"/>
      <dgm:spPr/>
      <dgm:t>
        <a:bodyPr/>
        <a:lstStyle/>
        <a:p>
          <a:pPr>
            <a:buNone/>
          </a:pPr>
          <a:endParaRPr lang="en-GB" sz="2400" dirty="0"/>
        </a:p>
        <a:p>
          <a:pPr>
            <a:buNone/>
          </a:pPr>
          <a:r>
            <a:rPr lang="en-GB" sz="2400" dirty="0"/>
            <a:t>Supportive</a:t>
          </a:r>
        </a:p>
        <a:p>
          <a:pPr>
            <a:buFont typeface="Arial" panose="020B0604020202020204" pitchFamily="34" charset="0"/>
            <a:buNone/>
          </a:pPr>
          <a:r>
            <a:rPr lang="en-GB" sz="1600" dirty="0"/>
            <a:t>Suggestive or non-specific finding +</a:t>
          </a:r>
        </a:p>
        <a:p>
          <a:pPr>
            <a:buFont typeface="Arial" panose="020B0604020202020204" pitchFamily="34" charset="0"/>
            <a:buNone/>
          </a:pPr>
          <a:r>
            <a:rPr lang="en-GB" sz="1600" dirty="0"/>
            <a:t>Compatible allegation</a:t>
          </a:r>
        </a:p>
      </dgm:t>
    </dgm:pt>
    <dgm:pt modelId="{1DEAEA13-DDA8-4BD6-8B05-52F49F0B96C7}" type="parTrans" cxnId="{588EF5F1-A26D-477B-B0A1-B44D0EB66D7F}">
      <dgm:prSet/>
      <dgm:spPr/>
      <dgm:t>
        <a:bodyPr/>
        <a:lstStyle/>
        <a:p>
          <a:endParaRPr lang="en-GB"/>
        </a:p>
      </dgm:t>
    </dgm:pt>
    <dgm:pt modelId="{248A5CF0-92B5-476D-A5D8-A5419D613246}" type="sibTrans" cxnId="{588EF5F1-A26D-477B-B0A1-B44D0EB66D7F}">
      <dgm:prSet/>
      <dgm:spPr/>
      <dgm:t>
        <a:bodyPr/>
        <a:lstStyle/>
        <a:p>
          <a:endParaRPr lang="en-GB"/>
        </a:p>
      </dgm:t>
    </dgm:pt>
    <dgm:pt modelId="{50C4A09C-5034-4E52-880F-62C6A34395D8}">
      <dgm:prSet phldrT="[Text]"/>
      <dgm:spPr/>
      <dgm:t>
        <a:bodyPr/>
        <a:lstStyle/>
        <a:p>
          <a:r>
            <a:rPr lang="en-GB" dirty="0"/>
            <a:t>Consistent with</a:t>
          </a:r>
        </a:p>
      </dgm:t>
    </dgm:pt>
    <dgm:pt modelId="{17C6E0A7-C90D-4218-AD0B-ED2DC43D51E6}" type="parTrans" cxnId="{4D418AAC-1E71-4C5D-9E59-D570032EF160}">
      <dgm:prSet/>
      <dgm:spPr/>
      <dgm:t>
        <a:bodyPr/>
        <a:lstStyle/>
        <a:p>
          <a:endParaRPr lang="en-GB"/>
        </a:p>
      </dgm:t>
    </dgm:pt>
    <dgm:pt modelId="{83C197BD-EFCA-4C58-97CD-975363C2D6A5}" type="sibTrans" cxnId="{4D418AAC-1E71-4C5D-9E59-D570032EF160}">
      <dgm:prSet/>
      <dgm:spPr/>
      <dgm:t>
        <a:bodyPr/>
        <a:lstStyle/>
        <a:p>
          <a:endParaRPr lang="en-GB"/>
        </a:p>
      </dgm:t>
    </dgm:pt>
    <dgm:pt modelId="{CB6349EE-EA3E-4C60-83D0-A75EEAAF334B}">
      <dgm:prSet phldrT="[Text]" custT="1"/>
      <dgm:spPr/>
      <dgm:t>
        <a:bodyPr/>
        <a:lstStyle/>
        <a:p>
          <a:endParaRPr lang="en-GB" sz="2800" dirty="0"/>
        </a:p>
        <a:p>
          <a:r>
            <a:rPr lang="en-GB" sz="2800" dirty="0"/>
            <a:t>Neutral – </a:t>
          </a:r>
          <a:r>
            <a:rPr lang="en-GB" sz="1800" dirty="0"/>
            <a:t>does not assist either way</a:t>
          </a:r>
        </a:p>
        <a:p>
          <a:endParaRPr lang="en-GB" sz="1600" dirty="0"/>
        </a:p>
      </dgm:t>
    </dgm:pt>
    <dgm:pt modelId="{03275B4F-A53E-4782-96AC-C6F0C77D8E74}" type="parTrans" cxnId="{73929B54-31FB-48B7-BA83-EE832C5DFC72}">
      <dgm:prSet/>
      <dgm:spPr/>
      <dgm:t>
        <a:bodyPr/>
        <a:lstStyle/>
        <a:p>
          <a:endParaRPr lang="en-GB"/>
        </a:p>
      </dgm:t>
    </dgm:pt>
    <dgm:pt modelId="{0F298BBF-EEF0-49F3-BA17-B4CA764B734C}" type="sibTrans" cxnId="{73929B54-31FB-48B7-BA83-EE832C5DFC72}">
      <dgm:prSet/>
      <dgm:spPr/>
      <dgm:t>
        <a:bodyPr/>
        <a:lstStyle/>
        <a:p>
          <a:endParaRPr lang="en-GB"/>
        </a:p>
      </dgm:t>
    </dgm:pt>
    <dgm:pt modelId="{3AB79828-3B82-47E2-B350-091488503768}">
      <dgm:prSet phldrT="[Text]" custT="1"/>
      <dgm:spPr/>
      <dgm:t>
        <a:bodyPr/>
        <a:lstStyle/>
        <a:p>
          <a:endParaRPr lang="en-GB" sz="2400" dirty="0"/>
        </a:p>
        <a:p>
          <a:endParaRPr lang="en-GB" sz="2400" dirty="0"/>
        </a:p>
        <a:p>
          <a:r>
            <a:rPr lang="en-GB" sz="2400" dirty="0"/>
            <a:t>Inconsistent</a:t>
          </a:r>
        </a:p>
      </dgm:t>
    </dgm:pt>
    <dgm:pt modelId="{FAAB1C19-0A31-4DC1-A0F9-329168D88CB3}" type="parTrans" cxnId="{F940F2EA-53C8-455D-AE29-034EDD028362}">
      <dgm:prSet/>
      <dgm:spPr/>
      <dgm:t>
        <a:bodyPr/>
        <a:lstStyle/>
        <a:p>
          <a:endParaRPr lang="en-GB"/>
        </a:p>
      </dgm:t>
    </dgm:pt>
    <dgm:pt modelId="{1738B4AD-BCA1-4E4A-9770-12FD505461E9}" type="sibTrans" cxnId="{F940F2EA-53C8-455D-AE29-034EDD028362}">
      <dgm:prSet/>
      <dgm:spPr/>
      <dgm:t>
        <a:bodyPr/>
        <a:lstStyle/>
        <a:p>
          <a:endParaRPr lang="en-GB"/>
        </a:p>
      </dgm:t>
    </dgm:pt>
    <dgm:pt modelId="{012DB7F3-FE1A-407D-97A5-A73357C95D6C}">
      <dgm:prSet phldrT="[Text]"/>
      <dgm:spPr/>
      <dgm:t>
        <a:bodyPr/>
        <a:lstStyle/>
        <a:p>
          <a:r>
            <a:rPr lang="en-GB" dirty="0"/>
            <a:t>Makes explanation unlikely</a:t>
          </a:r>
        </a:p>
      </dgm:t>
    </dgm:pt>
    <dgm:pt modelId="{EACFCD64-76D4-45E3-8B0A-FEFEA297B657}" type="sibTrans" cxnId="{8324C348-B0AF-4927-9AB5-C72B6026A06F}">
      <dgm:prSet/>
      <dgm:spPr/>
      <dgm:t>
        <a:bodyPr/>
        <a:lstStyle/>
        <a:p>
          <a:endParaRPr lang="en-GB"/>
        </a:p>
      </dgm:t>
    </dgm:pt>
    <dgm:pt modelId="{DC900A23-D1BA-43D9-A328-DE91F447F7C5}" type="parTrans" cxnId="{8324C348-B0AF-4927-9AB5-C72B6026A06F}">
      <dgm:prSet/>
      <dgm:spPr/>
      <dgm:t>
        <a:bodyPr/>
        <a:lstStyle/>
        <a:p>
          <a:endParaRPr lang="en-GB"/>
        </a:p>
      </dgm:t>
    </dgm:pt>
    <dgm:pt modelId="{291623BA-99CC-4267-B433-010B0243C287}" type="pres">
      <dgm:prSet presAssocID="{EB3DD6C4-5251-47C8-B61D-EF6E2DB0E419}" presName="Name0" presStyleCnt="0">
        <dgm:presLayoutVars>
          <dgm:dir/>
          <dgm:animLvl val="lvl"/>
          <dgm:resizeHandles val="exact"/>
        </dgm:presLayoutVars>
      </dgm:prSet>
      <dgm:spPr/>
    </dgm:pt>
    <dgm:pt modelId="{0E5C6063-E4EC-440E-9A30-E5DFB55CEC6B}" type="pres">
      <dgm:prSet presAssocID="{E2F616DA-13B2-40AA-BB30-C450765D3AEE}" presName="compositeNode" presStyleCnt="0">
        <dgm:presLayoutVars>
          <dgm:bulletEnabled val="1"/>
        </dgm:presLayoutVars>
      </dgm:prSet>
      <dgm:spPr/>
    </dgm:pt>
    <dgm:pt modelId="{5D558EBB-8998-45C9-BF42-8A493141246D}" type="pres">
      <dgm:prSet presAssocID="{E2F616DA-13B2-40AA-BB30-C450765D3AEE}" presName="bgRect" presStyleLbl="node1" presStyleIdx="0" presStyleCnt="3" custScaleY="97449" custLinFactNeighborX="-61" custLinFactNeighborY="249"/>
      <dgm:spPr/>
    </dgm:pt>
    <dgm:pt modelId="{C06A4FD8-0570-4693-8AC0-EF276273343F}" type="pres">
      <dgm:prSet presAssocID="{E2F616DA-13B2-40AA-BB30-C450765D3AE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C477D1DA-2DC0-4890-81AB-FDAF471441E0}" type="pres">
      <dgm:prSet presAssocID="{E2F616DA-13B2-40AA-BB30-C450765D3AEE}" presName="childNode" presStyleLbl="node1" presStyleIdx="0" presStyleCnt="3">
        <dgm:presLayoutVars>
          <dgm:bulletEnabled val="1"/>
        </dgm:presLayoutVars>
      </dgm:prSet>
      <dgm:spPr/>
    </dgm:pt>
    <dgm:pt modelId="{30115FD4-8BAF-4FA3-9C5C-E3D9D2733883}" type="pres">
      <dgm:prSet presAssocID="{05A22B22-0358-4D5A-982E-96FE074AB683}" presName="hSp" presStyleCnt="0"/>
      <dgm:spPr/>
    </dgm:pt>
    <dgm:pt modelId="{600EDA4D-EF4B-4754-AED4-64F8CA670156}" type="pres">
      <dgm:prSet presAssocID="{05A22B22-0358-4D5A-982E-96FE074AB683}" presName="vProcSp" presStyleCnt="0"/>
      <dgm:spPr/>
    </dgm:pt>
    <dgm:pt modelId="{4E36BDE6-8D0E-4E08-9860-601DEF9AB952}" type="pres">
      <dgm:prSet presAssocID="{05A22B22-0358-4D5A-982E-96FE074AB683}" presName="vSp1" presStyleCnt="0"/>
      <dgm:spPr/>
    </dgm:pt>
    <dgm:pt modelId="{68CD7DF2-1837-4E29-8182-3136407B3A3C}" type="pres">
      <dgm:prSet presAssocID="{05A22B22-0358-4D5A-982E-96FE074AB683}" presName="simulatedConn" presStyleLbl="solidFgAcc1" presStyleIdx="0" presStyleCnt="2" custFlipVert="1" custFlipHor="1" custScaleX="114605" custScaleY="85051" custLinFactNeighborY="1"/>
      <dgm:spPr>
        <a:solidFill>
          <a:srgbClr val="FFFF00"/>
        </a:solidFill>
      </dgm:spPr>
    </dgm:pt>
    <dgm:pt modelId="{CD69199C-AA6B-4787-AC5E-F9046693C028}" type="pres">
      <dgm:prSet presAssocID="{05A22B22-0358-4D5A-982E-96FE074AB683}" presName="vSp2" presStyleCnt="0"/>
      <dgm:spPr/>
    </dgm:pt>
    <dgm:pt modelId="{67B9CB22-4C01-489A-871D-B1D6C9176399}" type="pres">
      <dgm:prSet presAssocID="{05A22B22-0358-4D5A-982E-96FE074AB683}" presName="sibTrans" presStyleCnt="0"/>
      <dgm:spPr/>
    </dgm:pt>
    <dgm:pt modelId="{E9285EFE-836B-4BAC-9E4B-872676339258}" type="pres">
      <dgm:prSet presAssocID="{50C4A09C-5034-4E52-880F-62C6A34395D8}" presName="compositeNode" presStyleCnt="0">
        <dgm:presLayoutVars>
          <dgm:bulletEnabled val="1"/>
        </dgm:presLayoutVars>
      </dgm:prSet>
      <dgm:spPr/>
    </dgm:pt>
    <dgm:pt modelId="{2991F1FC-4213-4C24-905E-72BE5A28501F}" type="pres">
      <dgm:prSet presAssocID="{50C4A09C-5034-4E52-880F-62C6A34395D8}" presName="bgRect" presStyleLbl="node1" presStyleIdx="1" presStyleCnt="3" custScaleY="97808"/>
      <dgm:spPr/>
    </dgm:pt>
    <dgm:pt modelId="{CF461F19-A4B0-47DC-AD7A-9DDED068433B}" type="pres">
      <dgm:prSet presAssocID="{50C4A09C-5034-4E52-880F-62C6A34395D8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2B60D22A-B33D-4E42-BE14-D42159F6D688}" type="pres">
      <dgm:prSet presAssocID="{50C4A09C-5034-4E52-880F-62C6A34395D8}" presName="childNode" presStyleLbl="node1" presStyleIdx="1" presStyleCnt="3">
        <dgm:presLayoutVars>
          <dgm:bulletEnabled val="1"/>
        </dgm:presLayoutVars>
      </dgm:prSet>
      <dgm:spPr/>
    </dgm:pt>
    <dgm:pt modelId="{F30D7599-0878-46BF-A311-E6E785A59939}" type="pres">
      <dgm:prSet presAssocID="{83C197BD-EFCA-4C58-97CD-975363C2D6A5}" presName="hSp" presStyleCnt="0"/>
      <dgm:spPr/>
    </dgm:pt>
    <dgm:pt modelId="{02E49053-2A4F-46A1-A7FB-5DDDD642C9BB}" type="pres">
      <dgm:prSet presAssocID="{83C197BD-EFCA-4C58-97CD-975363C2D6A5}" presName="vProcSp" presStyleCnt="0"/>
      <dgm:spPr/>
    </dgm:pt>
    <dgm:pt modelId="{4FB8237F-3311-47DC-9FC7-0F19EE9CFB2E}" type="pres">
      <dgm:prSet presAssocID="{83C197BD-EFCA-4C58-97CD-975363C2D6A5}" presName="vSp1" presStyleCnt="0"/>
      <dgm:spPr/>
    </dgm:pt>
    <dgm:pt modelId="{66B258D5-9091-43A7-A8F5-BCF157093C0F}" type="pres">
      <dgm:prSet presAssocID="{83C197BD-EFCA-4C58-97CD-975363C2D6A5}" presName="simulatedConn" presStyleLbl="solidFgAcc1" presStyleIdx="1" presStyleCnt="2"/>
      <dgm:spPr>
        <a:solidFill>
          <a:srgbClr val="FFFF00"/>
        </a:solidFill>
      </dgm:spPr>
    </dgm:pt>
    <dgm:pt modelId="{B4D08D44-5B88-41CA-BB44-363F198A1D1F}" type="pres">
      <dgm:prSet presAssocID="{83C197BD-EFCA-4C58-97CD-975363C2D6A5}" presName="vSp2" presStyleCnt="0"/>
      <dgm:spPr/>
    </dgm:pt>
    <dgm:pt modelId="{F6F41635-0C5C-4354-AC71-7296A0E280CA}" type="pres">
      <dgm:prSet presAssocID="{83C197BD-EFCA-4C58-97CD-975363C2D6A5}" presName="sibTrans" presStyleCnt="0"/>
      <dgm:spPr/>
    </dgm:pt>
    <dgm:pt modelId="{3974C19E-B0ED-4951-9283-598941AAF3E9}" type="pres">
      <dgm:prSet presAssocID="{012DB7F3-FE1A-407D-97A5-A73357C95D6C}" presName="compositeNode" presStyleCnt="0">
        <dgm:presLayoutVars>
          <dgm:bulletEnabled val="1"/>
        </dgm:presLayoutVars>
      </dgm:prSet>
      <dgm:spPr/>
    </dgm:pt>
    <dgm:pt modelId="{5B532A1A-9D57-4F66-AE2F-F011A45DFD80}" type="pres">
      <dgm:prSet presAssocID="{012DB7F3-FE1A-407D-97A5-A73357C95D6C}" presName="bgRect" presStyleLbl="node1" presStyleIdx="2" presStyleCnt="3" custScaleX="102882" custLinFactNeighborX="220"/>
      <dgm:spPr/>
    </dgm:pt>
    <dgm:pt modelId="{5D3AB885-2AE8-4262-8DE8-1EBC44F680A2}" type="pres">
      <dgm:prSet presAssocID="{012DB7F3-FE1A-407D-97A5-A73357C95D6C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7EF7C8DB-728E-4B32-AD67-2C027C2E9824}" type="pres">
      <dgm:prSet presAssocID="{012DB7F3-FE1A-407D-97A5-A73357C95D6C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FD25412-90A2-4289-A265-ED4C64939867}" type="presOf" srcId="{012DB7F3-FE1A-407D-97A5-A73357C95D6C}" destId="{5D3AB885-2AE8-4262-8DE8-1EBC44F680A2}" srcOrd="1" destOrd="0" presId="urn:microsoft.com/office/officeart/2005/8/layout/hProcess7"/>
    <dgm:cxn modelId="{C9ABFC2F-46CE-459F-A52A-7943B8D1C1F5}" type="presOf" srcId="{EB3DD6C4-5251-47C8-B61D-EF6E2DB0E419}" destId="{291623BA-99CC-4267-B433-010B0243C287}" srcOrd="0" destOrd="0" presId="urn:microsoft.com/office/officeart/2005/8/layout/hProcess7"/>
    <dgm:cxn modelId="{1EDF9B3E-285A-4C40-B99D-5E7F6AB29AE0}" srcId="{EB3DD6C4-5251-47C8-B61D-EF6E2DB0E419}" destId="{E2F616DA-13B2-40AA-BB30-C450765D3AEE}" srcOrd="0" destOrd="0" parTransId="{F42581F8-B514-48EA-85CA-6FD38C932020}" sibTransId="{05A22B22-0358-4D5A-982E-96FE074AB683}"/>
    <dgm:cxn modelId="{8875BA61-2B3C-416D-A914-73724B43BA74}" type="presOf" srcId="{E2F616DA-13B2-40AA-BB30-C450765D3AEE}" destId="{C06A4FD8-0570-4693-8AC0-EF276273343F}" srcOrd="1" destOrd="0" presId="urn:microsoft.com/office/officeart/2005/8/layout/hProcess7"/>
    <dgm:cxn modelId="{8324C348-B0AF-4927-9AB5-C72B6026A06F}" srcId="{EB3DD6C4-5251-47C8-B61D-EF6E2DB0E419}" destId="{012DB7F3-FE1A-407D-97A5-A73357C95D6C}" srcOrd="2" destOrd="0" parTransId="{DC900A23-D1BA-43D9-A328-DE91F447F7C5}" sibTransId="{EACFCD64-76D4-45E3-8B0A-FEFEA297B657}"/>
    <dgm:cxn modelId="{9E8E744B-E99A-4FC2-9D7A-8D18F5A90AF7}" type="presOf" srcId="{CB6349EE-EA3E-4C60-83D0-A75EEAAF334B}" destId="{2B60D22A-B33D-4E42-BE14-D42159F6D688}" srcOrd="0" destOrd="0" presId="urn:microsoft.com/office/officeart/2005/8/layout/hProcess7"/>
    <dgm:cxn modelId="{73929B54-31FB-48B7-BA83-EE832C5DFC72}" srcId="{50C4A09C-5034-4E52-880F-62C6A34395D8}" destId="{CB6349EE-EA3E-4C60-83D0-A75EEAAF334B}" srcOrd="0" destOrd="0" parTransId="{03275B4F-A53E-4782-96AC-C6F0C77D8E74}" sibTransId="{0F298BBF-EEF0-49F3-BA17-B4CA764B734C}"/>
    <dgm:cxn modelId="{F72B7780-7456-40D3-BE2C-35A250ACF022}" type="presOf" srcId="{3AB79828-3B82-47E2-B350-091488503768}" destId="{7EF7C8DB-728E-4B32-AD67-2C027C2E9824}" srcOrd="0" destOrd="0" presId="urn:microsoft.com/office/officeart/2005/8/layout/hProcess7"/>
    <dgm:cxn modelId="{5092D38F-ADEF-479E-BB34-4679E8DD9FAD}" type="presOf" srcId="{50C4A09C-5034-4E52-880F-62C6A34395D8}" destId="{CF461F19-A4B0-47DC-AD7A-9DDED068433B}" srcOrd="1" destOrd="0" presId="urn:microsoft.com/office/officeart/2005/8/layout/hProcess7"/>
    <dgm:cxn modelId="{F36AAF9C-D032-48D3-B9E2-5F9766F56455}" type="presOf" srcId="{012DB7F3-FE1A-407D-97A5-A73357C95D6C}" destId="{5B532A1A-9D57-4F66-AE2F-F011A45DFD80}" srcOrd="0" destOrd="0" presId="urn:microsoft.com/office/officeart/2005/8/layout/hProcess7"/>
    <dgm:cxn modelId="{4D418AAC-1E71-4C5D-9E59-D570032EF160}" srcId="{EB3DD6C4-5251-47C8-B61D-EF6E2DB0E419}" destId="{50C4A09C-5034-4E52-880F-62C6A34395D8}" srcOrd="1" destOrd="0" parTransId="{17C6E0A7-C90D-4218-AD0B-ED2DC43D51E6}" sibTransId="{83C197BD-EFCA-4C58-97CD-975363C2D6A5}"/>
    <dgm:cxn modelId="{C4E143BC-6B4E-474A-B277-C7FF1B3B7021}" type="presOf" srcId="{50C4A09C-5034-4E52-880F-62C6A34395D8}" destId="{2991F1FC-4213-4C24-905E-72BE5A28501F}" srcOrd="0" destOrd="0" presId="urn:microsoft.com/office/officeart/2005/8/layout/hProcess7"/>
    <dgm:cxn modelId="{4ED39DCE-E90E-4092-993A-1377E9CE3513}" type="presOf" srcId="{E2F616DA-13B2-40AA-BB30-C450765D3AEE}" destId="{5D558EBB-8998-45C9-BF42-8A493141246D}" srcOrd="0" destOrd="0" presId="urn:microsoft.com/office/officeart/2005/8/layout/hProcess7"/>
    <dgm:cxn modelId="{F940F2EA-53C8-455D-AE29-034EDD028362}" srcId="{012DB7F3-FE1A-407D-97A5-A73357C95D6C}" destId="{3AB79828-3B82-47E2-B350-091488503768}" srcOrd="0" destOrd="0" parTransId="{FAAB1C19-0A31-4DC1-A0F9-329168D88CB3}" sibTransId="{1738B4AD-BCA1-4E4A-9770-12FD505461E9}"/>
    <dgm:cxn modelId="{588EF5F1-A26D-477B-B0A1-B44D0EB66D7F}" srcId="{E2F616DA-13B2-40AA-BB30-C450765D3AEE}" destId="{AA1EF478-F98F-4E45-A7FA-FF714640E762}" srcOrd="0" destOrd="0" parTransId="{1DEAEA13-DDA8-4BD6-8B05-52F49F0B96C7}" sibTransId="{248A5CF0-92B5-476D-A5D8-A5419D613246}"/>
    <dgm:cxn modelId="{9ED6AEF8-74DC-47A0-B30F-98FE573046D8}" type="presOf" srcId="{AA1EF478-F98F-4E45-A7FA-FF714640E762}" destId="{C477D1DA-2DC0-4890-81AB-FDAF471441E0}" srcOrd="0" destOrd="0" presId="urn:microsoft.com/office/officeart/2005/8/layout/hProcess7"/>
    <dgm:cxn modelId="{3AA6C96A-2F19-4399-94A7-669EB0FB4B8F}" type="presParOf" srcId="{291623BA-99CC-4267-B433-010B0243C287}" destId="{0E5C6063-E4EC-440E-9A30-E5DFB55CEC6B}" srcOrd="0" destOrd="0" presId="urn:microsoft.com/office/officeart/2005/8/layout/hProcess7"/>
    <dgm:cxn modelId="{AD46415D-8F3E-42AB-85DE-481BFA720B62}" type="presParOf" srcId="{0E5C6063-E4EC-440E-9A30-E5DFB55CEC6B}" destId="{5D558EBB-8998-45C9-BF42-8A493141246D}" srcOrd="0" destOrd="0" presId="urn:microsoft.com/office/officeart/2005/8/layout/hProcess7"/>
    <dgm:cxn modelId="{3F4074C5-31BB-4BE7-9DC8-FCC52690A672}" type="presParOf" srcId="{0E5C6063-E4EC-440E-9A30-E5DFB55CEC6B}" destId="{C06A4FD8-0570-4693-8AC0-EF276273343F}" srcOrd="1" destOrd="0" presId="urn:microsoft.com/office/officeart/2005/8/layout/hProcess7"/>
    <dgm:cxn modelId="{C1EF7BAF-9340-477F-AA30-CA1A0C4AABD8}" type="presParOf" srcId="{0E5C6063-E4EC-440E-9A30-E5DFB55CEC6B}" destId="{C477D1DA-2DC0-4890-81AB-FDAF471441E0}" srcOrd="2" destOrd="0" presId="urn:microsoft.com/office/officeart/2005/8/layout/hProcess7"/>
    <dgm:cxn modelId="{53AA2609-2EE4-421C-96B0-370484C1B8BE}" type="presParOf" srcId="{291623BA-99CC-4267-B433-010B0243C287}" destId="{30115FD4-8BAF-4FA3-9C5C-E3D9D2733883}" srcOrd="1" destOrd="0" presId="urn:microsoft.com/office/officeart/2005/8/layout/hProcess7"/>
    <dgm:cxn modelId="{2E2B7DD3-02DC-41D4-AB2D-BB862D7AFC61}" type="presParOf" srcId="{291623BA-99CC-4267-B433-010B0243C287}" destId="{600EDA4D-EF4B-4754-AED4-64F8CA670156}" srcOrd="2" destOrd="0" presId="urn:microsoft.com/office/officeart/2005/8/layout/hProcess7"/>
    <dgm:cxn modelId="{8094852C-79DF-4BD3-801C-0433C10236E5}" type="presParOf" srcId="{600EDA4D-EF4B-4754-AED4-64F8CA670156}" destId="{4E36BDE6-8D0E-4E08-9860-601DEF9AB952}" srcOrd="0" destOrd="0" presId="urn:microsoft.com/office/officeart/2005/8/layout/hProcess7"/>
    <dgm:cxn modelId="{65095D3B-C08F-44DC-BEDB-01CCAD7BD2E8}" type="presParOf" srcId="{600EDA4D-EF4B-4754-AED4-64F8CA670156}" destId="{68CD7DF2-1837-4E29-8182-3136407B3A3C}" srcOrd="1" destOrd="0" presId="urn:microsoft.com/office/officeart/2005/8/layout/hProcess7"/>
    <dgm:cxn modelId="{1B9307D8-D745-4194-965A-BD32EF45543D}" type="presParOf" srcId="{600EDA4D-EF4B-4754-AED4-64F8CA670156}" destId="{CD69199C-AA6B-4787-AC5E-F9046693C028}" srcOrd="2" destOrd="0" presId="urn:microsoft.com/office/officeart/2005/8/layout/hProcess7"/>
    <dgm:cxn modelId="{0801BB0C-0C66-4A4E-B0E5-878353ADA6EC}" type="presParOf" srcId="{291623BA-99CC-4267-B433-010B0243C287}" destId="{67B9CB22-4C01-489A-871D-B1D6C9176399}" srcOrd="3" destOrd="0" presId="urn:microsoft.com/office/officeart/2005/8/layout/hProcess7"/>
    <dgm:cxn modelId="{F189070F-807A-4B00-BE1B-8AEA3255DC9C}" type="presParOf" srcId="{291623BA-99CC-4267-B433-010B0243C287}" destId="{E9285EFE-836B-4BAC-9E4B-872676339258}" srcOrd="4" destOrd="0" presId="urn:microsoft.com/office/officeart/2005/8/layout/hProcess7"/>
    <dgm:cxn modelId="{F31550C2-5550-422B-8276-263E4E014E45}" type="presParOf" srcId="{E9285EFE-836B-4BAC-9E4B-872676339258}" destId="{2991F1FC-4213-4C24-905E-72BE5A28501F}" srcOrd="0" destOrd="0" presId="urn:microsoft.com/office/officeart/2005/8/layout/hProcess7"/>
    <dgm:cxn modelId="{E4E75CF3-09AC-4B1F-9DAE-38C4C09402D7}" type="presParOf" srcId="{E9285EFE-836B-4BAC-9E4B-872676339258}" destId="{CF461F19-A4B0-47DC-AD7A-9DDED068433B}" srcOrd="1" destOrd="0" presId="urn:microsoft.com/office/officeart/2005/8/layout/hProcess7"/>
    <dgm:cxn modelId="{2BEF2E9C-A957-418B-A42F-9B6BFDC49818}" type="presParOf" srcId="{E9285EFE-836B-4BAC-9E4B-872676339258}" destId="{2B60D22A-B33D-4E42-BE14-D42159F6D688}" srcOrd="2" destOrd="0" presId="urn:microsoft.com/office/officeart/2005/8/layout/hProcess7"/>
    <dgm:cxn modelId="{16FFE4A0-29CB-4D01-8766-83F01F16BF8D}" type="presParOf" srcId="{291623BA-99CC-4267-B433-010B0243C287}" destId="{F30D7599-0878-46BF-A311-E6E785A59939}" srcOrd="5" destOrd="0" presId="urn:microsoft.com/office/officeart/2005/8/layout/hProcess7"/>
    <dgm:cxn modelId="{CDBE241C-5B3A-4D10-B938-4E709919D014}" type="presParOf" srcId="{291623BA-99CC-4267-B433-010B0243C287}" destId="{02E49053-2A4F-46A1-A7FB-5DDDD642C9BB}" srcOrd="6" destOrd="0" presId="urn:microsoft.com/office/officeart/2005/8/layout/hProcess7"/>
    <dgm:cxn modelId="{605035F0-0B26-43CB-9CC1-6CA07C6525DB}" type="presParOf" srcId="{02E49053-2A4F-46A1-A7FB-5DDDD642C9BB}" destId="{4FB8237F-3311-47DC-9FC7-0F19EE9CFB2E}" srcOrd="0" destOrd="0" presId="urn:microsoft.com/office/officeart/2005/8/layout/hProcess7"/>
    <dgm:cxn modelId="{95A71BD2-603E-4A64-A1AE-E8B8EDBDBDB4}" type="presParOf" srcId="{02E49053-2A4F-46A1-A7FB-5DDDD642C9BB}" destId="{66B258D5-9091-43A7-A8F5-BCF157093C0F}" srcOrd="1" destOrd="0" presId="urn:microsoft.com/office/officeart/2005/8/layout/hProcess7"/>
    <dgm:cxn modelId="{8C5CE1E9-6B82-48FF-BB88-DA91983E0271}" type="presParOf" srcId="{02E49053-2A4F-46A1-A7FB-5DDDD642C9BB}" destId="{B4D08D44-5B88-41CA-BB44-363F198A1D1F}" srcOrd="2" destOrd="0" presId="urn:microsoft.com/office/officeart/2005/8/layout/hProcess7"/>
    <dgm:cxn modelId="{0F026DD3-F63B-45E0-B862-5DC3129E2F3B}" type="presParOf" srcId="{291623BA-99CC-4267-B433-010B0243C287}" destId="{F6F41635-0C5C-4354-AC71-7296A0E280CA}" srcOrd="7" destOrd="0" presId="urn:microsoft.com/office/officeart/2005/8/layout/hProcess7"/>
    <dgm:cxn modelId="{22DBC032-1EF5-4D9C-AB2D-3C5E63D42FAF}" type="presParOf" srcId="{291623BA-99CC-4267-B433-010B0243C287}" destId="{3974C19E-B0ED-4951-9283-598941AAF3E9}" srcOrd="8" destOrd="0" presId="urn:microsoft.com/office/officeart/2005/8/layout/hProcess7"/>
    <dgm:cxn modelId="{54C89935-BA2C-4488-AE07-A0465B0C764B}" type="presParOf" srcId="{3974C19E-B0ED-4951-9283-598941AAF3E9}" destId="{5B532A1A-9D57-4F66-AE2F-F011A45DFD80}" srcOrd="0" destOrd="0" presId="urn:microsoft.com/office/officeart/2005/8/layout/hProcess7"/>
    <dgm:cxn modelId="{00B02D61-5491-4834-A023-007EDCEF42F1}" type="presParOf" srcId="{3974C19E-B0ED-4951-9283-598941AAF3E9}" destId="{5D3AB885-2AE8-4262-8DE8-1EBC44F680A2}" srcOrd="1" destOrd="0" presId="urn:microsoft.com/office/officeart/2005/8/layout/hProcess7"/>
    <dgm:cxn modelId="{3E491358-DE6F-46AF-9126-268BA4A486A5}" type="presParOf" srcId="{3974C19E-B0ED-4951-9283-598941AAF3E9}" destId="{7EF7C8DB-728E-4B32-AD67-2C027C2E982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5BE87-96E6-4358-96AB-A3DC1E58AEA6}">
      <dsp:nvSpPr>
        <dsp:cNvPr id="0" name=""/>
        <dsp:cNvSpPr/>
      </dsp:nvSpPr>
      <dsp:spPr>
        <a:xfrm>
          <a:off x="0" y="381643"/>
          <a:ext cx="7788563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479" tIns="437388" rIns="60447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Treating Doctor, NHS core role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Unscheduled Child Protection Medical Assessment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Child already known to doctor	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Planned Child Protection Assessment</a:t>
          </a:r>
          <a:endParaRPr lang="en-US" sz="2100" kern="1200"/>
        </a:p>
      </dsp:txBody>
      <dsp:txXfrm>
        <a:off x="0" y="381643"/>
        <a:ext cx="7788563" cy="2249100"/>
      </dsp:txXfrm>
    </dsp:sp>
    <dsp:sp modelId="{3E4ED69D-A065-4375-8F16-967FABA792AD}">
      <dsp:nvSpPr>
        <dsp:cNvPr id="0" name=""/>
        <dsp:cNvSpPr/>
      </dsp:nvSpPr>
      <dsp:spPr>
        <a:xfrm>
          <a:off x="389428" y="71683"/>
          <a:ext cx="545199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72" tIns="0" rIns="20607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/>
            <a:t>Professional Witness</a:t>
          </a:r>
          <a:endParaRPr lang="en-US" sz="2100" kern="1200"/>
        </a:p>
      </dsp:txBody>
      <dsp:txXfrm>
        <a:off x="419690" y="101945"/>
        <a:ext cx="5391470" cy="559396"/>
      </dsp:txXfrm>
    </dsp:sp>
    <dsp:sp modelId="{9C994D56-9024-4D95-9AD6-CBBD80192B64}">
      <dsp:nvSpPr>
        <dsp:cNvPr id="0" name=""/>
        <dsp:cNvSpPr/>
      </dsp:nvSpPr>
      <dsp:spPr>
        <a:xfrm>
          <a:off x="0" y="3054103"/>
          <a:ext cx="7067887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479" tIns="437388" rIns="60447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Notes/bundle based opinion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Extra to ‘Day Job’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/>
            <a:t>professional Experts</a:t>
          </a:r>
          <a:endParaRPr lang="en-US" sz="2100" kern="1200"/>
        </a:p>
      </dsp:txBody>
      <dsp:txXfrm>
        <a:off x="0" y="3054103"/>
        <a:ext cx="7067887" cy="1587600"/>
      </dsp:txXfrm>
    </dsp:sp>
    <dsp:sp modelId="{025EBC77-FA27-4826-8F4F-526EE92FB660}">
      <dsp:nvSpPr>
        <dsp:cNvPr id="0" name=""/>
        <dsp:cNvSpPr/>
      </dsp:nvSpPr>
      <dsp:spPr>
        <a:xfrm>
          <a:off x="389428" y="2744143"/>
          <a:ext cx="5451994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072" tIns="0" rIns="20607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/>
            <a:t>Expert Witness</a:t>
          </a:r>
          <a:endParaRPr lang="en-US" sz="2100" kern="1200"/>
        </a:p>
      </dsp:txBody>
      <dsp:txXfrm>
        <a:off x="419690" y="2774405"/>
        <a:ext cx="5391470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E43A2-D39D-4AE1-88E0-7AAA2975BA45}">
      <dsp:nvSpPr>
        <dsp:cNvPr id="0" name=""/>
        <dsp:cNvSpPr/>
      </dsp:nvSpPr>
      <dsp:spPr>
        <a:xfrm>
          <a:off x="0" y="330815"/>
          <a:ext cx="483488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240" tIns="374904" rIns="37524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Foundation F1 F2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‘House jobs’</a:t>
          </a:r>
        </a:p>
      </dsp:txBody>
      <dsp:txXfrm>
        <a:off x="0" y="330815"/>
        <a:ext cx="4834880" cy="1077300"/>
      </dsp:txXfrm>
    </dsp:sp>
    <dsp:sp modelId="{637959EF-C543-4B85-98E1-B1112F275B7E}">
      <dsp:nvSpPr>
        <dsp:cNvPr id="0" name=""/>
        <dsp:cNvSpPr/>
      </dsp:nvSpPr>
      <dsp:spPr>
        <a:xfrm>
          <a:off x="241744" y="65135"/>
          <a:ext cx="3384416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923" tIns="0" rIns="12792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Foundation years</a:t>
          </a:r>
        </a:p>
      </dsp:txBody>
      <dsp:txXfrm>
        <a:off x="267683" y="91074"/>
        <a:ext cx="3332538" cy="479482"/>
      </dsp:txXfrm>
    </dsp:sp>
    <dsp:sp modelId="{6939EC0C-2AB5-4DF8-ABDF-A5223913A461}">
      <dsp:nvSpPr>
        <dsp:cNvPr id="0" name=""/>
        <dsp:cNvSpPr/>
      </dsp:nvSpPr>
      <dsp:spPr>
        <a:xfrm>
          <a:off x="0" y="1770995"/>
          <a:ext cx="483488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240" tIns="374904" rIns="37524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Run-through training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ST 1-8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‘SHOs &amp; Registrars’</a:t>
          </a:r>
        </a:p>
      </dsp:txBody>
      <dsp:txXfrm>
        <a:off x="0" y="1770995"/>
        <a:ext cx="4834880" cy="1360800"/>
      </dsp:txXfrm>
    </dsp:sp>
    <dsp:sp modelId="{380B87AA-7CD8-44D8-BB54-44CC7D46349A}">
      <dsp:nvSpPr>
        <dsp:cNvPr id="0" name=""/>
        <dsp:cNvSpPr/>
      </dsp:nvSpPr>
      <dsp:spPr>
        <a:xfrm>
          <a:off x="241744" y="1505315"/>
          <a:ext cx="3384416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923" tIns="0" rIns="12792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Specialty training</a:t>
          </a:r>
        </a:p>
      </dsp:txBody>
      <dsp:txXfrm>
        <a:off x="267683" y="1531254"/>
        <a:ext cx="3332538" cy="479482"/>
      </dsp:txXfrm>
    </dsp:sp>
    <dsp:sp modelId="{74E72429-4E3F-4BBA-836F-BC7989917FC0}">
      <dsp:nvSpPr>
        <dsp:cNvPr id="0" name=""/>
        <dsp:cNvSpPr/>
      </dsp:nvSpPr>
      <dsp:spPr>
        <a:xfrm>
          <a:off x="0" y="3494676"/>
          <a:ext cx="483488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5240" tIns="374904" rIns="37524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Consultant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+/- subspecialty</a:t>
          </a:r>
        </a:p>
      </dsp:txBody>
      <dsp:txXfrm>
        <a:off x="0" y="3494676"/>
        <a:ext cx="4834880" cy="1077300"/>
      </dsp:txXfrm>
    </dsp:sp>
    <dsp:sp modelId="{6CBBBA24-96F8-48B6-9DC8-A7C120A65819}">
      <dsp:nvSpPr>
        <dsp:cNvPr id="0" name=""/>
        <dsp:cNvSpPr/>
      </dsp:nvSpPr>
      <dsp:spPr>
        <a:xfrm>
          <a:off x="241744" y="3228996"/>
          <a:ext cx="3384416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923" tIns="0" rIns="12792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Senior Doctor</a:t>
          </a:r>
        </a:p>
      </dsp:txBody>
      <dsp:txXfrm>
        <a:off x="267683" y="3254935"/>
        <a:ext cx="3332538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6FFC-53F0-413A-81B5-16AF7224E894}">
      <dsp:nvSpPr>
        <dsp:cNvPr id="0" name=""/>
        <dsp:cNvSpPr/>
      </dsp:nvSpPr>
      <dsp:spPr>
        <a:xfrm>
          <a:off x="0" y="19538"/>
          <a:ext cx="2481713" cy="14890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Case series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Report on a series of patients with a condition, intervention or outcome of interest.  No control group involved. </a:t>
          </a:r>
        </a:p>
      </dsp:txBody>
      <dsp:txXfrm>
        <a:off x="0" y="19538"/>
        <a:ext cx="2481713" cy="1489028"/>
      </dsp:txXfrm>
    </dsp:sp>
    <dsp:sp modelId="{C45DEA28-BC88-43A5-AAC7-DC75D29DD65B}">
      <dsp:nvSpPr>
        <dsp:cNvPr id="0" name=""/>
        <dsp:cNvSpPr/>
      </dsp:nvSpPr>
      <dsp:spPr>
        <a:xfrm>
          <a:off x="2729884" y="19538"/>
          <a:ext cx="2481713" cy="14890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Case study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Uncontrolled observational study involving an intervention and outcome for a single person.</a:t>
          </a:r>
        </a:p>
      </dsp:txBody>
      <dsp:txXfrm>
        <a:off x="2729884" y="19538"/>
        <a:ext cx="2481713" cy="1489028"/>
      </dsp:txXfrm>
    </dsp:sp>
    <dsp:sp modelId="{4560526E-38D4-4837-9498-ED510F457C40}">
      <dsp:nvSpPr>
        <dsp:cNvPr id="0" name=""/>
        <dsp:cNvSpPr/>
      </dsp:nvSpPr>
      <dsp:spPr>
        <a:xfrm>
          <a:off x="5459769" y="19538"/>
          <a:ext cx="2481713" cy="14890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Case control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Patients who have the outcome of interest (cases) and control patients who do not have that same outcome and looking back to see if they had the exposure of interest.</a:t>
          </a:r>
        </a:p>
      </dsp:txBody>
      <dsp:txXfrm>
        <a:off x="5459769" y="19538"/>
        <a:ext cx="2481713" cy="1489028"/>
      </dsp:txXfrm>
    </dsp:sp>
    <dsp:sp modelId="{8ABB23D1-DD82-4D69-9317-2020FC549455}">
      <dsp:nvSpPr>
        <dsp:cNvPr id="0" name=""/>
        <dsp:cNvSpPr/>
      </dsp:nvSpPr>
      <dsp:spPr>
        <a:xfrm>
          <a:off x="0" y="1756737"/>
          <a:ext cx="2481713" cy="14890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[Randomised controlled trial]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two groups - the intervention group,, and the comparison or control group, receiving an alternative placebo intervention or none at all. </a:t>
          </a:r>
        </a:p>
      </dsp:txBody>
      <dsp:txXfrm>
        <a:off x="0" y="1756737"/>
        <a:ext cx="2481713" cy="1489028"/>
      </dsp:txXfrm>
    </dsp:sp>
    <dsp:sp modelId="{BB6D3EF6-0368-46F9-AA5D-4FA03E706FE3}">
      <dsp:nvSpPr>
        <dsp:cNvPr id="0" name=""/>
        <dsp:cNvSpPr/>
      </dsp:nvSpPr>
      <dsp:spPr>
        <a:xfrm>
          <a:off x="2729884" y="1756737"/>
          <a:ext cx="2481713" cy="14890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</a:rPr>
            <a:t>What kind of study is this?</a:t>
          </a:r>
        </a:p>
      </dsp:txBody>
      <dsp:txXfrm>
        <a:off x="2729884" y="1756737"/>
        <a:ext cx="2481713" cy="1489028"/>
      </dsp:txXfrm>
    </dsp:sp>
    <dsp:sp modelId="{43259231-D64C-4638-805F-6C6500528760}">
      <dsp:nvSpPr>
        <dsp:cNvPr id="0" name=""/>
        <dsp:cNvSpPr/>
      </dsp:nvSpPr>
      <dsp:spPr>
        <a:xfrm>
          <a:off x="5459769" y="1756737"/>
          <a:ext cx="2481713" cy="14890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Cross-sectional uncontrolled before and after study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cohort  in specific time window - both outcome and exposure are screened for simultaneously. </a:t>
          </a:r>
        </a:p>
      </dsp:txBody>
      <dsp:txXfrm>
        <a:off x="5459769" y="1756737"/>
        <a:ext cx="2481713" cy="1489028"/>
      </dsp:txXfrm>
    </dsp:sp>
    <dsp:sp modelId="{FCEC8082-F890-4A64-96CE-C41C573ED7E6}">
      <dsp:nvSpPr>
        <dsp:cNvPr id="0" name=""/>
        <dsp:cNvSpPr/>
      </dsp:nvSpPr>
      <dsp:spPr>
        <a:xfrm>
          <a:off x="0" y="3493936"/>
          <a:ext cx="2481713" cy="14890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Prospective cohort/longitudinal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Assembles participants and follows them into the future. </a:t>
          </a:r>
        </a:p>
      </dsp:txBody>
      <dsp:txXfrm>
        <a:off x="0" y="3493936"/>
        <a:ext cx="2481713" cy="1489028"/>
      </dsp:txXfrm>
    </dsp:sp>
    <dsp:sp modelId="{AD27F72C-172A-48DA-B9EF-A7F253282EE9}">
      <dsp:nvSpPr>
        <dsp:cNvPr id="0" name=""/>
        <dsp:cNvSpPr/>
      </dsp:nvSpPr>
      <dsp:spPr>
        <a:xfrm>
          <a:off x="2729884" y="3493936"/>
          <a:ext cx="2481713" cy="14890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Retrospective cohort study</a:t>
          </a:r>
          <a:r>
            <a:rPr lang="en-US" sz="1200" kern="1200"/>
            <a:t>	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 identifies subjects from past records and follows them from the time of those records to the present.  </a:t>
          </a:r>
        </a:p>
      </dsp:txBody>
      <dsp:txXfrm>
        <a:off x="2729884" y="3493936"/>
        <a:ext cx="2481713" cy="1489028"/>
      </dsp:txXfrm>
    </dsp:sp>
    <dsp:sp modelId="{103F23B4-5AFB-4B79-8E18-9FE28121B95C}">
      <dsp:nvSpPr>
        <dsp:cNvPr id="0" name=""/>
        <dsp:cNvSpPr/>
      </dsp:nvSpPr>
      <dsp:spPr>
        <a:xfrm>
          <a:off x="5459769" y="3493936"/>
          <a:ext cx="2481713" cy="148902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Interrupted time series</a:t>
          </a:r>
          <a:r>
            <a:rPr lang="en-US" sz="1200" kern="1200"/>
            <a:t>	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Time series of a particular outcome of interest is used to establish an underlying trend, which is 'interrupted' by an intervention at a known point in time.</a:t>
          </a:r>
        </a:p>
      </dsp:txBody>
      <dsp:txXfrm>
        <a:off x="5459769" y="3493936"/>
        <a:ext cx="2481713" cy="1489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1B03E-7C94-47F2-99AA-9385FCA1AA69}">
      <dsp:nvSpPr>
        <dsp:cNvPr id="0" name=""/>
        <dsp:cNvSpPr/>
      </dsp:nvSpPr>
      <dsp:spPr>
        <a:xfrm>
          <a:off x="0" y="353313"/>
          <a:ext cx="5256583" cy="328536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3A793-78B3-464D-ABB1-A690C8D301CE}">
      <dsp:nvSpPr>
        <dsp:cNvPr id="0" name=""/>
        <dsp:cNvSpPr/>
      </dsp:nvSpPr>
      <dsp:spPr>
        <a:xfrm>
          <a:off x="667586" y="2620872"/>
          <a:ext cx="136671" cy="136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0C996-76F2-425B-84F0-F01CAFD9A66E}">
      <dsp:nvSpPr>
        <dsp:cNvPr id="0" name=""/>
        <dsp:cNvSpPr/>
      </dsp:nvSpPr>
      <dsp:spPr>
        <a:xfrm>
          <a:off x="735921" y="2689208"/>
          <a:ext cx="1224784" cy="949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19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Mobile toddler</a:t>
          </a:r>
        </a:p>
      </dsp:txBody>
      <dsp:txXfrm>
        <a:off x="735921" y="2689208"/>
        <a:ext cx="1224784" cy="949470"/>
      </dsp:txXfrm>
    </dsp:sp>
    <dsp:sp modelId="{82E6C92E-5F3B-4C39-A5D3-B7400D0EC930}">
      <dsp:nvSpPr>
        <dsp:cNvPr id="0" name=""/>
        <dsp:cNvSpPr/>
      </dsp:nvSpPr>
      <dsp:spPr>
        <a:xfrm>
          <a:off x="1873972" y="1727910"/>
          <a:ext cx="247059" cy="247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CE500-E42B-45F2-997C-4E6C47BF4A69}">
      <dsp:nvSpPr>
        <dsp:cNvPr id="0" name=""/>
        <dsp:cNvSpPr/>
      </dsp:nvSpPr>
      <dsp:spPr>
        <a:xfrm>
          <a:off x="1997501" y="1851439"/>
          <a:ext cx="1261580" cy="1787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912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Trampolining 8 year old</a:t>
          </a:r>
        </a:p>
      </dsp:txBody>
      <dsp:txXfrm>
        <a:off x="1997501" y="1851439"/>
        <a:ext cx="1261580" cy="1787238"/>
      </dsp:txXfrm>
    </dsp:sp>
    <dsp:sp modelId="{4670BEE5-5205-49A8-9045-1206EC0B136F}">
      <dsp:nvSpPr>
        <dsp:cNvPr id="0" name=""/>
        <dsp:cNvSpPr/>
      </dsp:nvSpPr>
      <dsp:spPr>
        <a:xfrm>
          <a:off x="3324789" y="1184510"/>
          <a:ext cx="341677" cy="341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4C63B-66AE-4BB1-A006-4C4640077E9E}">
      <dsp:nvSpPr>
        <dsp:cNvPr id="0" name=""/>
        <dsp:cNvSpPr/>
      </dsp:nvSpPr>
      <dsp:spPr>
        <a:xfrm>
          <a:off x="3495628" y="1355349"/>
          <a:ext cx="1261580" cy="2283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048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Skateboarding teen</a:t>
          </a:r>
        </a:p>
      </dsp:txBody>
      <dsp:txXfrm>
        <a:off x="3495628" y="1355349"/>
        <a:ext cx="1261580" cy="2283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1D020-A369-40C3-95DD-CFCB4FB3A59C}">
      <dsp:nvSpPr>
        <dsp:cNvPr id="0" name=""/>
        <dsp:cNvSpPr/>
      </dsp:nvSpPr>
      <dsp:spPr>
        <a:xfrm>
          <a:off x="1592856" y="0"/>
          <a:ext cx="4627564" cy="462756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7DDF7-AC76-4E41-A572-7B4F20BB4DB9}">
      <dsp:nvSpPr>
        <dsp:cNvPr id="0" name=""/>
        <dsp:cNvSpPr/>
      </dsp:nvSpPr>
      <dsp:spPr>
        <a:xfrm>
          <a:off x="3906638" y="463208"/>
          <a:ext cx="3007916" cy="822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“Characteristic” of inflicted injuries</a:t>
          </a:r>
        </a:p>
      </dsp:txBody>
      <dsp:txXfrm>
        <a:off x="3946788" y="503358"/>
        <a:ext cx="2927616" cy="742177"/>
      </dsp:txXfrm>
    </dsp:sp>
    <dsp:sp modelId="{46A45562-2DDD-4762-BB74-72E84C7D1C61}">
      <dsp:nvSpPr>
        <dsp:cNvPr id="0" name=""/>
        <dsp:cNvSpPr/>
      </dsp:nvSpPr>
      <dsp:spPr>
        <a:xfrm>
          <a:off x="3915181" y="1490587"/>
          <a:ext cx="3007916" cy="822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“Suggestive” - suspicious features about the injury</a:t>
          </a:r>
        </a:p>
      </dsp:txBody>
      <dsp:txXfrm>
        <a:off x="3955331" y="1530737"/>
        <a:ext cx="2927616" cy="742177"/>
      </dsp:txXfrm>
    </dsp:sp>
    <dsp:sp modelId="{7F172561-6D76-44FB-8F3F-FC13D5CF90E8}">
      <dsp:nvSpPr>
        <dsp:cNvPr id="0" name=""/>
        <dsp:cNvSpPr/>
      </dsp:nvSpPr>
      <dsp:spPr>
        <a:xfrm>
          <a:off x="3915181" y="2514046"/>
          <a:ext cx="3007916" cy="822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“Non-specific” injury but no/suspicious explanations </a:t>
          </a:r>
        </a:p>
      </dsp:txBody>
      <dsp:txXfrm>
        <a:off x="3955331" y="2554196"/>
        <a:ext cx="2927616" cy="742177"/>
      </dsp:txXfrm>
    </dsp:sp>
    <dsp:sp modelId="{FB764F5E-E5CB-4CA8-B2B4-CB83A2E148E9}">
      <dsp:nvSpPr>
        <dsp:cNvPr id="0" name=""/>
        <dsp:cNvSpPr/>
      </dsp:nvSpPr>
      <dsp:spPr>
        <a:xfrm>
          <a:off x="3915181" y="3418755"/>
          <a:ext cx="3007916" cy="822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Injuries that are probably accidental but neglect is a factor</a:t>
          </a:r>
        </a:p>
      </dsp:txBody>
      <dsp:txXfrm>
        <a:off x="3955331" y="3458905"/>
        <a:ext cx="2927616" cy="7421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58EBB-8998-45C9-BF42-8A493141246D}">
      <dsp:nvSpPr>
        <dsp:cNvPr id="0" name=""/>
        <dsp:cNvSpPr/>
      </dsp:nvSpPr>
      <dsp:spPr>
        <a:xfrm>
          <a:off x="2034" y="635438"/>
          <a:ext cx="2327602" cy="272187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Safeguarding action</a:t>
          </a:r>
        </a:p>
      </dsp:txBody>
      <dsp:txXfrm rot="16200000">
        <a:off x="-881172" y="1518645"/>
        <a:ext cx="2231933" cy="465520"/>
      </dsp:txXfrm>
    </dsp:sp>
    <dsp:sp modelId="{C477D1DA-2DC0-4890-81AB-FDAF471441E0}">
      <dsp:nvSpPr>
        <dsp:cNvPr id="0" name=""/>
        <dsp:cNvSpPr/>
      </dsp:nvSpPr>
      <dsp:spPr>
        <a:xfrm>
          <a:off x="467554" y="635438"/>
          <a:ext cx="1734063" cy="272187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Suggestive/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indicative of abuse</a:t>
          </a:r>
        </a:p>
      </dsp:txBody>
      <dsp:txXfrm>
        <a:off x="467554" y="635438"/>
        <a:ext cx="1734063" cy="2721870"/>
      </dsp:txXfrm>
    </dsp:sp>
    <dsp:sp modelId="{2991F1FC-4213-4C24-905E-72BE5A28501F}">
      <dsp:nvSpPr>
        <dsp:cNvPr id="0" name=""/>
        <dsp:cNvSpPr/>
      </dsp:nvSpPr>
      <dsp:spPr>
        <a:xfrm>
          <a:off x="2462094" y="635438"/>
          <a:ext cx="2327602" cy="279312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Neutral</a:t>
          </a:r>
        </a:p>
      </dsp:txBody>
      <dsp:txXfrm rot="16200000">
        <a:off x="1549674" y="1547858"/>
        <a:ext cx="2290360" cy="465520"/>
      </dsp:txXfrm>
    </dsp:sp>
    <dsp:sp modelId="{68CD7DF2-1837-4E29-8182-3136407B3A3C}">
      <dsp:nvSpPr>
        <dsp:cNvPr id="0" name=""/>
        <dsp:cNvSpPr/>
      </dsp:nvSpPr>
      <dsp:spPr>
        <a:xfrm rot="5400000" flipH="1" flipV="1">
          <a:off x="2269681" y="2853280"/>
          <a:ext cx="357110" cy="400132"/>
        </a:xfrm>
        <a:prstGeom prst="flowChartExtract">
          <a:avLst/>
        </a:prstGeom>
        <a:solidFill>
          <a:srgbClr val="FFFF0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0D22A-B33D-4E42-BE14-D42159F6D688}">
      <dsp:nvSpPr>
        <dsp:cNvPr id="0" name=""/>
        <dsp:cNvSpPr/>
      </dsp:nvSpPr>
      <dsp:spPr>
        <a:xfrm>
          <a:off x="2927615" y="635438"/>
          <a:ext cx="1734063" cy="279312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Neutral (includes normal</a:t>
          </a:r>
          <a:r>
            <a:rPr lang="en-GB" sz="2400" kern="1200" dirty="0"/>
            <a:t>)</a:t>
          </a:r>
          <a:endParaRPr lang="en-GB" sz="1600" kern="1200" dirty="0"/>
        </a:p>
      </dsp:txBody>
      <dsp:txXfrm>
        <a:off x="2927615" y="635438"/>
        <a:ext cx="1734063" cy="2793122"/>
      </dsp:txXfrm>
    </dsp:sp>
    <dsp:sp modelId="{5B532A1A-9D57-4F66-AE2F-F011A45DFD80}">
      <dsp:nvSpPr>
        <dsp:cNvPr id="0" name=""/>
        <dsp:cNvSpPr/>
      </dsp:nvSpPr>
      <dsp:spPr>
        <a:xfrm>
          <a:off x="4873197" y="635438"/>
          <a:ext cx="2327602" cy="279312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No safeguarding action</a:t>
          </a:r>
        </a:p>
      </dsp:txBody>
      <dsp:txXfrm rot="16200000">
        <a:off x="3960777" y="1547858"/>
        <a:ext cx="2290360" cy="465520"/>
      </dsp:txXfrm>
    </dsp:sp>
    <dsp:sp modelId="{66B258D5-9091-43A7-A8F5-BCF157093C0F}">
      <dsp:nvSpPr>
        <dsp:cNvPr id="0" name=""/>
        <dsp:cNvSpPr/>
      </dsp:nvSpPr>
      <dsp:spPr>
        <a:xfrm rot="5400000">
          <a:off x="4677575" y="2855165"/>
          <a:ext cx="410450" cy="349140"/>
        </a:xfrm>
        <a:prstGeom prst="flowChartExtract">
          <a:avLst/>
        </a:prstGeom>
        <a:solidFill>
          <a:srgbClr val="FFFF0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7C8DB-728E-4B32-AD67-2C027C2E9824}">
      <dsp:nvSpPr>
        <dsp:cNvPr id="0" name=""/>
        <dsp:cNvSpPr/>
      </dsp:nvSpPr>
      <dsp:spPr>
        <a:xfrm>
          <a:off x="5338718" y="635438"/>
          <a:ext cx="1734063" cy="279312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Suggestive/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indicative of organic process</a:t>
          </a:r>
        </a:p>
      </dsp:txBody>
      <dsp:txXfrm>
        <a:off x="5338718" y="635438"/>
        <a:ext cx="1734063" cy="27931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58EBB-8998-45C9-BF42-8A493141246D}">
      <dsp:nvSpPr>
        <dsp:cNvPr id="0" name=""/>
        <dsp:cNvSpPr/>
      </dsp:nvSpPr>
      <dsp:spPr>
        <a:xfrm>
          <a:off x="4" y="372838"/>
          <a:ext cx="2283441" cy="267022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Actively adds weight</a:t>
          </a:r>
        </a:p>
      </dsp:txBody>
      <dsp:txXfrm rot="16200000">
        <a:off x="-866445" y="1239287"/>
        <a:ext cx="2189587" cy="456688"/>
      </dsp:txXfrm>
    </dsp:sp>
    <dsp:sp modelId="{C477D1DA-2DC0-4890-81AB-FDAF471441E0}">
      <dsp:nvSpPr>
        <dsp:cNvPr id="0" name=""/>
        <dsp:cNvSpPr/>
      </dsp:nvSpPr>
      <dsp:spPr>
        <a:xfrm>
          <a:off x="456692" y="372838"/>
          <a:ext cx="1701163" cy="267022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Supportive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kern="1200" dirty="0"/>
            <a:t>Suggestive or non-specific finding +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kern="1200" dirty="0"/>
            <a:t>Compatible allegation</a:t>
          </a:r>
        </a:p>
      </dsp:txBody>
      <dsp:txXfrm>
        <a:off x="456692" y="372838"/>
        <a:ext cx="1701163" cy="2670228"/>
      </dsp:txXfrm>
    </dsp:sp>
    <dsp:sp modelId="{2991F1FC-4213-4C24-905E-72BE5A28501F}">
      <dsp:nvSpPr>
        <dsp:cNvPr id="0" name=""/>
        <dsp:cNvSpPr/>
      </dsp:nvSpPr>
      <dsp:spPr>
        <a:xfrm>
          <a:off x="2414783" y="366015"/>
          <a:ext cx="2283441" cy="268006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Consistent with</a:t>
          </a:r>
        </a:p>
      </dsp:txBody>
      <dsp:txXfrm rot="16200000">
        <a:off x="1544300" y="1236498"/>
        <a:ext cx="2197653" cy="456688"/>
      </dsp:txXfrm>
    </dsp:sp>
    <dsp:sp modelId="{68CD7DF2-1837-4E29-8182-3136407B3A3C}">
      <dsp:nvSpPr>
        <dsp:cNvPr id="0" name=""/>
        <dsp:cNvSpPr/>
      </dsp:nvSpPr>
      <dsp:spPr>
        <a:xfrm rot="5400000" flipH="1" flipV="1">
          <a:off x="2226161" y="2539866"/>
          <a:ext cx="350052" cy="392540"/>
        </a:xfrm>
        <a:prstGeom prst="flowChartExtract">
          <a:avLst/>
        </a:prstGeom>
        <a:solidFill>
          <a:srgbClr val="FFFF0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0D22A-B33D-4E42-BE14-D42159F6D688}">
      <dsp:nvSpPr>
        <dsp:cNvPr id="0" name=""/>
        <dsp:cNvSpPr/>
      </dsp:nvSpPr>
      <dsp:spPr>
        <a:xfrm>
          <a:off x="2871471" y="366015"/>
          <a:ext cx="1701163" cy="2680065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Neutral – </a:t>
          </a:r>
          <a:r>
            <a:rPr lang="en-GB" sz="1800" kern="1200" dirty="0"/>
            <a:t>does not assist either way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/>
        </a:p>
      </dsp:txBody>
      <dsp:txXfrm>
        <a:off x="2871471" y="366015"/>
        <a:ext cx="1701163" cy="2680065"/>
      </dsp:txXfrm>
    </dsp:sp>
    <dsp:sp modelId="{5B532A1A-9D57-4F66-AE2F-F011A45DFD80}">
      <dsp:nvSpPr>
        <dsp:cNvPr id="0" name=""/>
        <dsp:cNvSpPr/>
      </dsp:nvSpPr>
      <dsp:spPr>
        <a:xfrm>
          <a:off x="4779542" y="366015"/>
          <a:ext cx="2349249" cy="274012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Makes explanation unlikely</a:t>
          </a:r>
        </a:p>
      </dsp:txBody>
      <dsp:txXfrm rot="16200000">
        <a:off x="3891013" y="1254543"/>
        <a:ext cx="2246906" cy="469849"/>
      </dsp:txXfrm>
    </dsp:sp>
    <dsp:sp modelId="{66B258D5-9091-43A7-A8F5-BCF157093C0F}">
      <dsp:nvSpPr>
        <dsp:cNvPr id="0" name=""/>
        <dsp:cNvSpPr/>
      </dsp:nvSpPr>
      <dsp:spPr>
        <a:xfrm rot="5400000">
          <a:off x="4588304" y="2542767"/>
          <a:ext cx="402516" cy="342516"/>
        </a:xfrm>
        <a:prstGeom prst="flowChartExtract">
          <a:avLst/>
        </a:prstGeom>
        <a:solidFill>
          <a:srgbClr val="FFFF0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7C8DB-728E-4B32-AD67-2C027C2E9824}">
      <dsp:nvSpPr>
        <dsp:cNvPr id="0" name=""/>
        <dsp:cNvSpPr/>
      </dsp:nvSpPr>
      <dsp:spPr>
        <a:xfrm>
          <a:off x="5244620" y="366015"/>
          <a:ext cx="1750191" cy="2740129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Inconsistent</a:t>
          </a:r>
        </a:p>
      </dsp:txBody>
      <dsp:txXfrm>
        <a:off x="5244620" y="366015"/>
        <a:ext cx="1750191" cy="2740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224C4-F7DB-4150-ABE9-5CF5EEF51DB7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04A7B-9B47-49C5-BE6D-9F91A0E24A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8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04A7B-9B47-49C5-BE6D-9F91A0E24AA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7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04A7B-9B47-49C5-BE6D-9F91A0E24AA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84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93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87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6493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22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032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112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34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098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1BFE-7A9D-476F-853B-BE53F96D85CB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1FC0-C120-4E7B-A0CC-400EC9584A2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1560" y="3429000"/>
            <a:ext cx="7992888" cy="0"/>
          </a:xfrm>
          <a:prstGeom prst="line">
            <a:avLst/>
          </a:prstGeom>
          <a:ln w="19050">
            <a:solidFill>
              <a:srgbClr val="11A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0" y="164638"/>
            <a:ext cx="1728191" cy="138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95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568952" cy="576064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11A7F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1BFE-7A9D-476F-853B-BE53F96D85CB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1FC0-C120-4E7B-A0CC-400EC9584A2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3528" y="865739"/>
            <a:ext cx="8496944" cy="0"/>
          </a:xfrm>
          <a:prstGeom prst="line">
            <a:avLst/>
          </a:prstGeom>
          <a:ln w="28575">
            <a:solidFill>
              <a:srgbClr val="11A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51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568952" cy="576064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11A7F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1BFE-7A9D-476F-853B-BE53F96D85CB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1FC0-C120-4E7B-A0CC-400EC9584A2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3528" y="865739"/>
            <a:ext cx="8496944" cy="0"/>
          </a:xfrm>
          <a:prstGeom prst="line">
            <a:avLst/>
          </a:prstGeom>
          <a:ln w="28575">
            <a:solidFill>
              <a:srgbClr val="11A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4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016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568952" cy="576064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11A7F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1BFE-7A9D-476F-853B-BE53F96D85CB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1FC0-C120-4E7B-A0CC-400EC9584A2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3528" y="865739"/>
            <a:ext cx="8496944" cy="0"/>
          </a:xfrm>
          <a:prstGeom prst="line">
            <a:avLst/>
          </a:prstGeom>
          <a:ln w="28575">
            <a:solidFill>
              <a:srgbClr val="11A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779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568952" cy="576064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11A7F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1BFE-7A9D-476F-853B-BE53F96D85CB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1FC0-C120-4E7B-A0CC-400EC9584A2A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3528" y="865739"/>
            <a:ext cx="8496944" cy="0"/>
          </a:xfrm>
          <a:prstGeom prst="line">
            <a:avLst/>
          </a:prstGeom>
          <a:ln w="28575">
            <a:solidFill>
              <a:srgbClr val="11A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599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568952" cy="576064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11A7F2"/>
                </a:solidFill>
                <a:latin typeface="Montserrat" panose="02000505000000020004" pitchFamily="2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1BFE-7A9D-476F-853B-BE53F96D85CB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61FC0-C120-4E7B-A0CC-400EC9584A2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3528" y="865739"/>
            <a:ext cx="8496944" cy="0"/>
          </a:xfrm>
          <a:prstGeom prst="line">
            <a:avLst/>
          </a:prstGeom>
          <a:ln w="28575">
            <a:solidFill>
              <a:srgbClr val="11A7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25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52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25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71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98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80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50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85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9F54D-5403-4035-9648-7F31405B3591}" type="datetimeFigureOut">
              <a:rPr lang="en-GB" smtClean="0"/>
              <a:t>11/10/2022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F4C113-318E-448A-A29E-5418F819ED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16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668" r:id="rId19"/>
    <p:sldLayoutId id="2147483669" r:id="rId20"/>
    <p:sldLayoutId id="2147483671" r:id="rId21"/>
    <p:sldLayoutId id="2147483757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22589B50-D615-4630-B6F7-29E99FF2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87A83DF-4E7A-4A81-867E-10E29C4BD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58343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5209" y="967417"/>
            <a:ext cx="3960345" cy="394325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FEFFFF"/>
                </a:solidFill>
              </a:rPr>
              <a:t>Medical Evidence </a:t>
            </a:r>
            <a:br>
              <a:rPr lang="en-US" sz="2700" dirty="0">
                <a:solidFill>
                  <a:srgbClr val="FEFFFF"/>
                </a:solidFill>
              </a:rPr>
            </a:br>
            <a:r>
              <a:rPr lang="en-US" sz="2700" dirty="0">
                <a:solidFill>
                  <a:srgbClr val="FEFFFF"/>
                </a:solidFill>
              </a:rPr>
              <a:t>in Child Abuse Cases</a:t>
            </a:r>
            <a:br>
              <a:rPr lang="en-US" sz="2700" dirty="0">
                <a:solidFill>
                  <a:srgbClr val="FEFFFF"/>
                </a:solidFill>
              </a:rPr>
            </a:br>
            <a:r>
              <a:rPr lang="en-US" sz="2700" b="0" i="0" u="none" strike="noStrike" baseline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How research papers inform expert evidence: Systematic Reviews 	</a:t>
            </a:r>
            <a:br>
              <a:rPr lang="en-US" sz="2700" b="0" i="0" u="none" strike="noStrike" baseline="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en-US" sz="2700" dirty="0">
                <a:solidFill>
                  <a:srgbClr val="FEFFFF"/>
                </a:solidFill>
              </a:rPr>
            </a:br>
            <a:endParaRPr lang="en-US" sz="2700" dirty="0">
              <a:solidFill>
                <a:srgbClr val="FEFFFF"/>
              </a:solidFill>
            </a:endParaRPr>
          </a:p>
        </p:txBody>
      </p:sp>
      <p:sp>
        <p:nvSpPr>
          <p:cNvPr id="18" name="Freeform 27">
            <a:extLst>
              <a:ext uri="{FF2B5EF4-FFF2-40B4-BE49-F238E27FC236}">
                <a16:creationId xmlns:a16="http://schemas.microsoft.com/office/drawing/2014/main" id="{435515D7-4CE9-4558-BA93-E245EFB64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160904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076056" y="5112968"/>
            <a:ext cx="3960345" cy="54426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200" dirty="0">
                <a:solidFill>
                  <a:schemeClr val="tx1"/>
                </a:solidFill>
              </a:rPr>
              <a:t>RCPCH Expert Lead for Child Sexual Abuse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200" dirty="0">
                <a:solidFill>
                  <a:schemeClr val="tx1"/>
                </a:solidFill>
              </a:rPr>
              <a:t>Project co-Lead for CSA Systematic Review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200" dirty="0">
                <a:solidFill>
                  <a:schemeClr val="tx1"/>
                </a:solidFill>
              </a:rPr>
              <a:t> Expert Reviewer for Physical &amp; Neglect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200" dirty="0">
                <a:solidFill>
                  <a:schemeClr val="tx1"/>
                </a:solidFill>
              </a:rPr>
              <a:t>Designated Doctor Child Safeguarding, Coventry and Warwickshire</a:t>
            </a:r>
          </a:p>
          <a:p>
            <a:pPr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200" dirty="0">
                <a:solidFill>
                  <a:schemeClr val="tx1"/>
                </a:solidFill>
              </a:rPr>
              <a:t>Consultant Community Paediatrician, Coventry and Warwickshire Partnership Trust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2BA2C-BAE2-45C5-A058-5FC2B2C7A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533"/>
          <a:stretch/>
        </p:blipFill>
        <p:spPr>
          <a:xfrm>
            <a:off x="5306058" y="620688"/>
            <a:ext cx="3115313" cy="3296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FDD853-7ADB-44F5-BE10-12D625D9ADDA}"/>
              </a:ext>
            </a:extLst>
          </p:cNvPr>
          <p:cNvSpPr txBox="1"/>
          <p:nvPr/>
        </p:nvSpPr>
        <p:spPr>
          <a:xfrm>
            <a:off x="405209" y="5229200"/>
            <a:ext cx="3960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Dr Jo Gifford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653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E2FD-40B1-4123-A42B-14CB2671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Not all studies are created equal…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1D03F-0C8A-416C-BED9-F7E3A4F93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1" y="2133600"/>
            <a:ext cx="7562800" cy="377762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Critical appraisal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an established academic method of evaluation the strengths and weaknesses of a particular published paper. It is the process of carefully and systematically examining research to judge its trustworthiness, and its value and relevance in a particular context.</a:t>
            </a: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Peer Reviewed Journal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Study aims &amp; design</a:t>
            </a: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Study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inclusion/exclusion criteria, confounders, bias</a:t>
            </a: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Cohort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size(s)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</a:rPr>
              <a:t>Conclusion in respect of results</a:t>
            </a:r>
          </a:p>
          <a:p>
            <a:pPr lvl="1"/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38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008ED74B-06F2-4BD5-838F-1AAD0033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9F586E1-75B5-49B8-9A21-DD14CA0F6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8ECF1231-6B06-42A7-9653-F6A738AAC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DD0D424C-4930-4745-B075-4AF5691E3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8CD110D4-7970-4333-ACA2-F5A0DFCE9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94C2DE85-6DF9-48B6-AC63-963A52242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2B527314-243D-423D-9285-A30290D1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857798C9-0A62-400E-B105-429ABFC4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40E214F1-D642-41FF-8FBB-F1484108E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24EBEFE9-8F4F-41C2-9022-FF9730C4E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389BEA2F-6457-431A-941E-840A670C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D32D9258-EB54-414B-A2D5-45833956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495967EF-C4BF-4A5F-90E5-A603A665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253675EB-03CE-4B59-BEBD-4D0D9871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CAF6A1-77C7-4ABC-9E4A-E74A8DB16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6B3F65AF-943F-4D0E-B890-AA058F48B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660B5807-5995-44AD-9E16-10337DC83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E80AC2A9-A86D-45A4-B218-B52F22B3E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2DB7D344-D8A0-46BE-8BD4-70DEC451E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90B7E18B-6B64-4711-94DE-715DE0CB7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7CCF1B9C-A47F-4AC1-8164-F13CD428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3">
              <a:extLst>
                <a:ext uri="{FF2B5EF4-FFF2-40B4-BE49-F238E27FC236}">
                  <a16:creationId xmlns:a16="http://schemas.microsoft.com/office/drawing/2014/main" id="{A7694E0F-733F-4E78-A250-B7840DA0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4">
              <a:extLst>
                <a:ext uri="{FF2B5EF4-FFF2-40B4-BE49-F238E27FC236}">
                  <a16:creationId xmlns:a16="http://schemas.microsoft.com/office/drawing/2014/main" id="{7DE4B38A-BCE4-48FC-9109-41F73413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36605C57-20A9-46A2-A6DB-2EA83ADC9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23EFA4B2-9313-4409-9BAE-FC04D2AF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7">
              <a:extLst>
                <a:ext uri="{FF2B5EF4-FFF2-40B4-BE49-F238E27FC236}">
                  <a16:creationId xmlns:a16="http://schemas.microsoft.com/office/drawing/2014/main" id="{C8A794CC-8846-4A65-8227-1001468D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8">
              <a:extLst>
                <a:ext uri="{FF2B5EF4-FFF2-40B4-BE49-F238E27FC236}">
                  <a16:creationId xmlns:a16="http://schemas.microsoft.com/office/drawing/2014/main" id="{87046215-2C6C-4EFD-9689-6EBF98CA9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CC9387DA-2D8E-4E5D-BD65-274370B65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Freeform 11">
            <a:extLst>
              <a:ext uri="{FF2B5EF4-FFF2-40B4-BE49-F238E27FC236}">
                <a16:creationId xmlns:a16="http://schemas.microsoft.com/office/drawing/2014/main" id="{18BFC65B-9706-4EE1-8B75-FEEC1C530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9307A-AB8A-4B68-8DA5-151FDB8A9887}"/>
              </a:ext>
            </a:extLst>
          </p:cNvPr>
          <p:cNvSpPr txBox="1"/>
          <p:nvPr/>
        </p:nvSpPr>
        <p:spPr>
          <a:xfrm>
            <a:off x="1043608" y="6134725"/>
            <a:ext cx="77768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When ‘intervention’ = abuse…there are no randomised control trials!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181A1DE6-43C0-DBB6-3CBE-A9A1EE2AF17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42032796"/>
              </p:ext>
            </p:extLst>
          </p:nvPr>
        </p:nvGraphicFramePr>
        <p:xfrm>
          <a:off x="851595" y="908719"/>
          <a:ext cx="7941483" cy="5002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32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8229600" cy="1143000"/>
          </a:xfrm>
        </p:spPr>
        <p:txBody>
          <a:bodyPr/>
          <a:lstStyle/>
          <a:p>
            <a:r>
              <a:rPr lang="en-GB" altLang="en-US" dirty="0"/>
              <a:t>What is a </a:t>
            </a:r>
            <a:r>
              <a:rPr lang="en-GB" altLang="en-US" dirty="0">
                <a:solidFill>
                  <a:schemeClr val="accent1"/>
                </a:solidFill>
              </a:rPr>
              <a:t>systematic review</a:t>
            </a:r>
            <a:r>
              <a:rPr lang="en-GB" altLang="en-US" dirty="0"/>
              <a:t>?</a:t>
            </a: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3518405"/>
            <a:ext cx="2778780" cy="3024336"/>
          </a:xfrm>
        </p:spPr>
      </p:pic>
      <p:sp>
        <p:nvSpPr>
          <p:cNvPr id="19460" name="Content Placeholder 1"/>
          <p:cNvSpPr>
            <a:spLocks noGrp="1"/>
          </p:cNvSpPr>
          <p:nvPr>
            <p:ph sz="half" idx="2"/>
          </p:nvPr>
        </p:nvSpPr>
        <p:spPr>
          <a:xfrm>
            <a:off x="4427984" y="3429000"/>
            <a:ext cx="4038600" cy="320314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b="1" dirty="0">
                <a:solidFill>
                  <a:schemeClr val="accent1"/>
                </a:solidFill>
              </a:rPr>
              <a:t>RCPCH methodology</a:t>
            </a:r>
          </a:p>
          <a:p>
            <a:r>
              <a:rPr lang="en-GB" altLang="en-US" dirty="0"/>
              <a:t>Clinical questions set</a:t>
            </a:r>
          </a:p>
          <a:p>
            <a:r>
              <a:rPr lang="en-GB" altLang="en-US" dirty="0"/>
              <a:t>Key word search of databases</a:t>
            </a:r>
          </a:p>
          <a:p>
            <a:r>
              <a:rPr lang="en-GB" altLang="en-US" dirty="0"/>
              <a:t>2 reviewers per paper </a:t>
            </a:r>
            <a:r>
              <a:rPr lang="en-GB" altLang="en-US" dirty="0">
                <a:sym typeface="Wingdings" panose="05000000000000000000" pitchFamily="2" charset="2"/>
              </a:rPr>
              <a:t>3rd</a:t>
            </a:r>
            <a:endParaRPr lang="en-GB" altLang="en-US" dirty="0"/>
          </a:p>
          <a:p>
            <a:r>
              <a:rPr lang="en-GB" altLang="en-US" dirty="0"/>
              <a:t>Exclusion and inclusion criteria </a:t>
            </a:r>
          </a:p>
          <a:p>
            <a:r>
              <a:rPr lang="en-GB" altLang="en-US" dirty="0"/>
              <a:t>Data extraction</a:t>
            </a:r>
          </a:p>
          <a:p>
            <a:r>
              <a:rPr lang="en-GB" altLang="en-US" dirty="0"/>
              <a:t>Questions answered based on all available evidence</a:t>
            </a:r>
          </a:p>
          <a:p>
            <a:endParaRPr lang="en-GB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CD173-CC6D-4D62-A296-4D93250A8B07}"/>
              </a:ext>
            </a:extLst>
          </p:cNvPr>
          <p:cNvSpPr txBox="1"/>
          <p:nvPr/>
        </p:nvSpPr>
        <p:spPr>
          <a:xfrm>
            <a:off x="4287429" y="1155945"/>
            <a:ext cx="4319710" cy="2119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SzPts val="1200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systematic review gathers together </a:t>
            </a:r>
            <a:r>
              <a:rPr lang="en-US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available empirical research by using clearly defined, systemic methods to obtain answers to a specific question or questions.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28545-FE03-45B8-ADC9-584B874C4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360532"/>
            <a:ext cx="1718717" cy="171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uiExpand="1" build="p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328592" cy="1420114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Evidence-base </a:t>
            </a:r>
            <a:br>
              <a:rPr lang="en-GB" altLang="en-US" dirty="0"/>
            </a:br>
            <a:r>
              <a:rPr lang="en-GB" altLang="en-US" dirty="0"/>
              <a:t>in </a:t>
            </a:r>
            <a:r>
              <a:rPr lang="en-GB" altLang="en-US" b="1" dirty="0">
                <a:solidFill>
                  <a:schemeClr val="accent1"/>
                </a:solidFill>
              </a:rPr>
              <a:t>Physical Abuse &amp; Neglect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247019"/>
            <a:ext cx="7369770" cy="345638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numCol="2">
            <a:normAutofit fontScale="92500" lnSpcReduction="10000"/>
          </a:bodyPr>
          <a:lstStyle/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Bites</a:t>
            </a:r>
          </a:p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Bruising</a:t>
            </a:r>
          </a:p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Burns</a:t>
            </a:r>
          </a:p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Dental neglect</a:t>
            </a:r>
          </a:p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Ear, nose and throat</a:t>
            </a:r>
          </a:p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Early years neglect</a:t>
            </a:r>
          </a:p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Fractures</a:t>
            </a:r>
          </a:p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Neurological injuries</a:t>
            </a:r>
          </a:p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Oral injuries</a:t>
            </a:r>
          </a:p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Parent-child interaction</a:t>
            </a:r>
          </a:p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Retinal findings</a:t>
            </a:r>
          </a:p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School-aged neglect</a:t>
            </a:r>
          </a:p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Spinal injuries</a:t>
            </a:r>
          </a:p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Teenage neglect</a:t>
            </a:r>
          </a:p>
          <a:p>
            <a:pPr>
              <a:defRPr/>
            </a:pPr>
            <a:r>
              <a:rPr lang="en-GB" sz="2400" dirty="0">
                <a:solidFill>
                  <a:schemeClr val="tx2"/>
                </a:solidFill>
              </a:rPr>
              <a:t>Visceral injuries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754" y="5827764"/>
            <a:ext cx="82296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https://www.rcpch.ac.uk/key-topics/child-protection/evidence-reviews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14598" y="1877131"/>
            <a:ext cx="799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>
                <a:latin typeface="Tahoma" pitchFamily="34" charset="0"/>
              </a:rPr>
              <a:t>RCPCH Systematic Review of Child Protection Evidence: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58" y="153987"/>
            <a:ext cx="2840228" cy="142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D2F0E-106E-4A96-AE15-EAEF3492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645106"/>
            <a:ext cx="493090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800" dirty="0">
                <a:latin typeface="Tahoma" pitchFamily="34" charset="0"/>
              </a:rPr>
              <a:t>RCPCH Systematic Review of Child Protection Evidence</a:t>
            </a:r>
            <a:endParaRPr lang="en-GB" sz="2800" dirty="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8C8DC-8134-4050-B10B-812DAF577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8" y="2133600"/>
            <a:ext cx="4930901" cy="3759253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Rolling programme of updates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Publications Lead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Publications sub-committee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Expert Reviewers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Open access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Key messages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Child Protection Companion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89D59-CB97-4E73-B777-AC1548EA0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991" y="1700808"/>
            <a:ext cx="2986091" cy="1493046"/>
          </a:xfrm>
          <a:prstGeom prst="rect">
            <a:avLst/>
          </a:prstGeom>
        </p:spPr>
      </p:pic>
      <p:sp>
        <p:nvSpPr>
          <p:cNvPr id="17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61223"/>
            <a:ext cx="77852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F2957E26-5A90-4D28-8857-E1AFA517B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3151" y="3192619"/>
            <a:ext cx="3030413" cy="28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07704" y="354951"/>
            <a:ext cx="6875271" cy="1280890"/>
          </a:xfrm>
        </p:spPr>
        <p:txBody>
          <a:bodyPr/>
          <a:lstStyle/>
          <a:p>
            <a:r>
              <a:rPr lang="en-GB" altLang="en-US" dirty="0"/>
              <a:t>Evidence-base in </a:t>
            </a:r>
            <a:br>
              <a:rPr lang="en-GB" altLang="en-US" dirty="0"/>
            </a:br>
            <a:r>
              <a:rPr lang="en-GB" altLang="en-US" b="1" dirty="0">
                <a:solidFill>
                  <a:schemeClr val="accent1"/>
                </a:solidFill>
              </a:rPr>
              <a:t>Child Sexual Abuse</a:t>
            </a:r>
          </a:p>
        </p:txBody>
      </p:sp>
      <p:pic>
        <p:nvPicPr>
          <p:cNvPr id="1741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3497588" cy="472195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3009EE-F33C-4D15-9BC7-A5DE8EA42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844824"/>
            <a:ext cx="1946168" cy="975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B82910-71B4-43C8-8AF1-37C631AFA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272" y="3125714"/>
            <a:ext cx="1013831" cy="1401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607D79-3277-4CF3-9A21-F119D6644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4914307"/>
            <a:ext cx="1325474" cy="1319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1E2B87-11E6-43FE-A19A-D3C09A61EAE7}"/>
              </a:ext>
            </a:extLst>
          </p:cNvPr>
          <p:cNvSpPr txBox="1"/>
          <p:nvPr/>
        </p:nvSpPr>
        <p:spPr>
          <a:xfrm rot="19560282">
            <a:off x="1716315" y="3916643"/>
            <a:ext cx="21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3</a:t>
            </a:r>
            <a:r>
              <a:rPr lang="en-GB" b="1" baseline="30000" dirty="0">
                <a:solidFill>
                  <a:schemeClr val="bg1"/>
                </a:solidFill>
              </a:rPr>
              <a:t>rd</a:t>
            </a:r>
            <a:r>
              <a:rPr lang="en-GB" b="1" dirty="0">
                <a:solidFill>
                  <a:schemeClr val="bg1"/>
                </a:solidFill>
              </a:rPr>
              <a:t> Edition 2023</a:t>
            </a:r>
          </a:p>
        </p:txBody>
      </p:sp>
    </p:spTree>
    <p:extLst>
      <p:ext uri="{BB962C8B-B14F-4D97-AF65-F5344CB8AC3E}">
        <p14:creationId xmlns:p14="http://schemas.microsoft.com/office/powerpoint/2010/main" val="11310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19C3-CBF2-4FB0-852A-22D8F689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4110"/>
            <a:ext cx="7416824" cy="128089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Edition Purple Book Project structure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64DC7A-D99C-46C0-BA38-8373B39F1ED5}"/>
              </a:ext>
            </a:extLst>
          </p:cNvPr>
          <p:cNvSpPr/>
          <p:nvPr/>
        </p:nvSpPr>
        <p:spPr>
          <a:xfrm>
            <a:off x="3238830" y="1621916"/>
            <a:ext cx="2201138" cy="1093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11A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Board: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Clinical Co-leads: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Cutland &amp; Jo Gifford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organisation reps: </a:t>
            </a:r>
          </a:p>
          <a:p>
            <a:pPr algn="ctr"/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Sheila Paul (FFLM), Karen Rogstad (RCP), Kim Bond (NAPAC), Cindy Christian (AAP), Alice Johnson (RACP).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leads (x9)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Chair: Cath White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9497F-93F5-45FE-8B46-259478881E89}"/>
              </a:ext>
            </a:extLst>
          </p:cNvPr>
          <p:cNvSpPr txBox="1"/>
          <p:nvPr/>
        </p:nvSpPr>
        <p:spPr>
          <a:xfrm>
            <a:off x="3447589" y="2901159"/>
            <a:ext cx="1783621" cy="969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11A7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RCPCH Research Team: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Nish Talawila (Evidence synthesis manager)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Lily Pembroke (Systematic reviewer)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Onubha Hoque Syed (Administrator)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F2CE7-1B1A-43CB-A070-B7141AB98340}"/>
              </a:ext>
            </a:extLst>
          </p:cNvPr>
          <p:cNvSpPr txBox="1"/>
          <p:nvPr/>
        </p:nvSpPr>
        <p:spPr>
          <a:xfrm>
            <a:off x="6903970" y="3032864"/>
            <a:ext cx="136815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11A7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D72511-CE9D-4968-BE03-862912E45C9D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4339399" y="2715319"/>
            <a:ext cx="0" cy="1858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4E27A0-9A53-4877-8643-942A90423E62}"/>
              </a:ext>
            </a:extLst>
          </p:cNvPr>
          <p:cNvCxnSpPr>
            <a:cxnSpLocks/>
          </p:cNvCxnSpPr>
          <p:nvPr/>
        </p:nvCxnSpPr>
        <p:spPr>
          <a:xfrm flipH="1">
            <a:off x="5231209" y="3263698"/>
            <a:ext cx="1672760" cy="7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B6A70EB-D7A8-4126-9D99-938AAD9E8B97}"/>
              </a:ext>
            </a:extLst>
          </p:cNvPr>
          <p:cNvSpPr txBox="1"/>
          <p:nvPr/>
        </p:nvSpPr>
        <p:spPr>
          <a:xfrm>
            <a:off x="2487822" y="4141410"/>
            <a:ext cx="1728192" cy="507831"/>
          </a:xfrm>
          <a:prstGeom prst="rect">
            <a:avLst/>
          </a:prstGeom>
          <a:noFill/>
          <a:ln w="19050">
            <a:solidFill>
              <a:srgbClr val="11A7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Anal signs of child sexual abuse: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Wendy Gray &amp; Arlene Boroda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DAD4F3-0EAA-4527-BE13-90EB3C431B2D}"/>
              </a:ext>
            </a:extLst>
          </p:cNvPr>
          <p:cNvSpPr txBox="1"/>
          <p:nvPr/>
        </p:nvSpPr>
        <p:spPr>
          <a:xfrm>
            <a:off x="555321" y="4149776"/>
            <a:ext cx="1728192" cy="507831"/>
          </a:xfrm>
          <a:prstGeom prst="rect">
            <a:avLst/>
          </a:prstGeom>
          <a:noFill/>
          <a:ln w="19050">
            <a:solidFill>
              <a:srgbClr val="11A7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Genital signs of sexual abuse in girls: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Sheila Paul &amp; Alice Monfrinoli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FD321E-9829-4CB5-9FFB-1C44CCEB80C7}"/>
              </a:ext>
            </a:extLst>
          </p:cNvPr>
          <p:cNvSpPr txBox="1"/>
          <p:nvPr/>
        </p:nvSpPr>
        <p:spPr>
          <a:xfrm>
            <a:off x="4438162" y="4158394"/>
            <a:ext cx="1728192" cy="784830"/>
          </a:xfrm>
          <a:prstGeom prst="rect">
            <a:avLst/>
          </a:prstGeom>
          <a:noFill/>
          <a:ln w="19050">
            <a:solidFill>
              <a:srgbClr val="11A7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Sexually transmitted infections: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Dawn Wilkinson, Rebecca Thomson-Glover &amp; Rebecca Girardet</a:t>
            </a:r>
            <a:endParaRPr lang="en-GB" sz="9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0088F-F010-4402-BE8E-7BBA9DE952CE}"/>
              </a:ext>
            </a:extLst>
          </p:cNvPr>
          <p:cNvSpPr txBox="1"/>
          <p:nvPr/>
        </p:nvSpPr>
        <p:spPr>
          <a:xfrm>
            <a:off x="6338041" y="4250665"/>
            <a:ext cx="1728192" cy="646331"/>
          </a:xfrm>
          <a:prstGeom prst="rect">
            <a:avLst/>
          </a:prstGeom>
          <a:noFill/>
          <a:ln w="19050">
            <a:solidFill>
              <a:srgbClr val="11A7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Genital bleeding in pre-pubertal girls: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Briony Arrowsmith &amp; Cath White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2F6EEB-2ECA-43CC-931C-5683CD2111A3}"/>
              </a:ext>
            </a:extLst>
          </p:cNvPr>
          <p:cNvSpPr txBox="1"/>
          <p:nvPr/>
        </p:nvSpPr>
        <p:spPr>
          <a:xfrm>
            <a:off x="539837" y="4869376"/>
            <a:ext cx="1728192" cy="507831"/>
          </a:xfrm>
          <a:prstGeom prst="rect">
            <a:avLst/>
          </a:prstGeom>
          <a:noFill/>
          <a:ln w="19050">
            <a:solidFill>
              <a:srgbClr val="11A7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Genital signs of sexual abuse in boys: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Jamie Carter &amp; Sandra Ives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72D552-9297-4FAF-B78A-A71D1F0C26F8}"/>
              </a:ext>
            </a:extLst>
          </p:cNvPr>
          <p:cNvSpPr txBox="1"/>
          <p:nvPr/>
        </p:nvSpPr>
        <p:spPr>
          <a:xfrm>
            <a:off x="2480955" y="4833586"/>
            <a:ext cx="1728192" cy="646331"/>
          </a:xfrm>
          <a:prstGeom prst="rect">
            <a:avLst/>
          </a:prstGeom>
          <a:noFill/>
          <a:ln w="19050">
            <a:solidFill>
              <a:srgbClr val="11A7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Anogenital signs of accidental injuries: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Louise Newbury &amp; Ewa Wolska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66E1D6-F57C-4ECF-9482-6BF7843E1983}"/>
              </a:ext>
            </a:extLst>
          </p:cNvPr>
          <p:cNvSpPr txBox="1"/>
          <p:nvPr/>
        </p:nvSpPr>
        <p:spPr>
          <a:xfrm>
            <a:off x="4435418" y="4986537"/>
            <a:ext cx="1728192" cy="646331"/>
          </a:xfrm>
          <a:prstGeom prst="rect">
            <a:avLst/>
          </a:prstGeom>
          <a:noFill/>
          <a:ln w="19050">
            <a:solidFill>
              <a:srgbClr val="11A7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Extent of anogenital signs at examination: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Fiona Pettet &amp; Marianne Cochrane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3EB4D7-A265-4B15-A61F-7BFD4DF2D105}"/>
              </a:ext>
            </a:extLst>
          </p:cNvPr>
          <p:cNvSpPr txBox="1"/>
          <p:nvPr/>
        </p:nvSpPr>
        <p:spPr>
          <a:xfrm>
            <a:off x="6355084" y="4943225"/>
            <a:ext cx="1728192" cy="646331"/>
          </a:xfrm>
          <a:prstGeom prst="rect">
            <a:avLst/>
          </a:prstGeom>
          <a:noFill/>
          <a:ln w="19050">
            <a:solidFill>
              <a:srgbClr val="11A7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Healing of anogenital injuries: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Helena Thornton &amp; Lucy Killian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185276-73D9-46CC-BC1E-FEFAB790F0BD}"/>
              </a:ext>
            </a:extLst>
          </p:cNvPr>
          <p:cNvCxnSpPr/>
          <p:nvPr/>
        </p:nvCxnSpPr>
        <p:spPr>
          <a:xfrm flipH="1">
            <a:off x="1268962" y="4005064"/>
            <a:ext cx="30839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F3B6EE-7CE3-49B7-B30B-A2BD2F342C76}"/>
              </a:ext>
            </a:extLst>
          </p:cNvPr>
          <p:cNvCxnSpPr>
            <a:cxnSpLocks/>
          </p:cNvCxnSpPr>
          <p:nvPr/>
        </p:nvCxnSpPr>
        <p:spPr>
          <a:xfrm flipH="1">
            <a:off x="4339399" y="4005064"/>
            <a:ext cx="29785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6B0C0B-E73B-4F59-B6CB-FAA041515058}"/>
              </a:ext>
            </a:extLst>
          </p:cNvPr>
          <p:cNvCxnSpPr/>
          <p:nvPr/>
        </p:nvCxnSpPr>
        <p:spPr>
          <a:xfrm>
            <a:off x="1273016" y="3997395"/>
            <a:ext cx="0" cy="144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76CC09-6EC4-45B9-BB3D-A037BF6B6718}"/>
              </a:ext>
            </a:extLst>
          </p:cNvPr>
          <p:cNvCxnSpPr/>
          <p:nvPr/>
        </p:nvCxnSpPr>
        <p:spPr>
          <a:xfrm>
            <a:off x="3351918" y="4009732"/>
            <a:ext cx="0" cy="144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73E72CA-E9D5-400F-90DF-CE8123B7B148}"/>
              </a:ext>
            </a:extLst>
          </p:cNvPr>
          <p:cNvCxnSpPr>
            <a:cxnSpLocks/>
          </p:cNvCxnSpPr>
          <p:nvPr/>
        </p:nvCxnSpPr>
        <p:spPr>
          <a:xfrm>
            <a:off x="5296134" y="4014055"/>
            <a:ext cx="0" cy="144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D70FD3-22C3-45DF-8171-1CFDD963DA2E}"/>
              </a:ext>
            </a:extLst>
          </p:cNvPr>
          <p:cNvCxnSpPr>
            <a:cxnSpLocks/>
          </p:cNvCxnSpPr>
          <p:nvPr/>
        </p:nvCxnSpPr>
        <p:spPr>
          <a:xfrm>
            <a:off x="7092280" y="3997394"/>
            <a:ext cx="0" cy="2532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90D4B7D-7A24-4D17-BE80-44344DB29469}"/>
              </a:ext>
            </a:extLst>
          </p:cNvPr>
          <p:cNvCxnSpPr>
            <a:cxnSpLocks/>
          </p:cNvCxnSpPr>
          <p:nvPr/>
        </p:nvCxnSpPr>
        <p:spPr>
          <a:xfrm>
            <a:off x="2363765" y="4005309"/>
            <a:ext cx="0" cy="1088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C32799A-0BF1-4453-9A61-58C82F783CB3}"/>
              </a:ext>
            </a:extLst>
          </p:cNvPr>
          <p:cNvCxnSpPr>
            <a:cxnSpLocks/>
          </p:cNvCxnSpPr>
          <p:nvPr/>
        </p:nvCxnSpPr>
        <p:spPr>
          <a:xfrm>
            <a:off x="4332531" y="4001032"/>
            <a:ext cx="0" cy="11514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E2AB82A-A57A-499F-A816-DE725A9F5DA8}"/>
              </a:ext>
            </a:extLst>
          </p:cNvPr>
          <p:cNvCxnSpPr>
            <a:cxnSpLocks/>
          </p:cNvCxnSpPr>
          <p:nvPr/>
        </p:nvCxnSpPr>
        <p:spPr>
          <a:xfrm>
            <a:off x="6252197" y="3999046"/>
            <a:ext cx="0" cy="1153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1DA15ED-112A-4692-8A75-56346DF7D2A3}"/>
              </a:ext>
            </a:extLst>
          </p:cNvPr>
          <p:cNvCxnSpPr>
            <a:stCxn id="18" idx="3"/>
            <a:endCxn id="18" idx="3"/>
          </p:cNvCxnSpPr>
          <p:nvPr/>
        </p:nvCxnSpPr>
        <p:spPr>
          <a:xfrm>
            <a:off x="2268029" y="5123291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8D636C6-A06E-477D-BD1A-2EFD41480528}"/>
              </a:ext>
            </a:extLst>
          </p:cNvPr>
          <p:cNvCxnSpPr/>
          <p:nvPr/>
        </p:nvCxnSpPr>
        <p:spPr>
          <a:xfrm flipH="1">
            <a:off x="4229643" y="5152490"/>
            <a:ext cx="2057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D1DE422-97B9-444A-BAFF-D6232CDDB153}"/>
              </a:ext>
            </a:extLst>
          </p:cNvPr>
          <p:cNvCxnSpPr/>
          <p:nvPr/>
        </p:nvCxnSpPr>
        <p:spPr>
          <a:xfrm flipH="1">
            <a:off x="6155433" y="5156939"/>
            <a:ext cx="2057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578BE22-0F6D-4299-9C77-F0602C2C9E7C}"/>
              </a:ext>
            </a:extLst>
          </p:cNvPr>
          <p:cNvSpPr txBox="1"/>
          <p:nvPr/>
        </p:nvSpPr>
        <p:spPr>
          <a:xfrm>
            <a:off x="820879" y="3741460"/>
            <a:ext cx="2425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Montserrat" panose="02000505000000020004" pitchFamily="2" charset="0"/>
              </a:rPr>
              <a:t>Chapter working groups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B08DA9-D7B6-4C54-95AD-E5532D64FC3E}"/>
              </a:ext>
            </a:extLst>
          </p:cNvPr>
          <p:cNvCxnSpPr/>
          <p:nvPr/>
        </p:nvCxnSpPr>
        <p:spPr>
          <a:xfrm flipH="1">
            <a:off x="2260877" y="5093741"/>
            <a:ext cx="2057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9EB6330-105D-47DF-8909-A489F8FB6530}"/>
              </a:ext>
            </a:extLst>
          </p:cNvPr>
          <p:cNvSpPr txBox="1"/>
          <p:nvPr/>
        </p:nvSpPr>
        <p:spPr>
          <a:xfrm>
            <a:off x="7317977" y="3557634"/>
            <a:ext cx="1728192" cy="646331"/>
          </a:xfrm>
          <a:prstGeom prst="rect">
            <a:avLst/>
          </a:prstGeom>
          <a:noFill/>
          <a:ln w="19050">
            <a:solidFill>
              <a:srgbClr val="11A7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latin typeface="Arial" panose="020B0604020202020204" pitchFamily="34" charset="0"/>
                <a:cs typeface="Arial" panose="020B0604020202020204" pitchFamily="34" charset="0"/>
              </a:rPr>
              <a:t>Oral signs of child sexual abuse: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Muriel Volpellier &amp; Roisin Begley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55B26A-893F-4C1D-8BA1-FD57C331F423}"/>
              </a:ext>
            </a:extLst>
          </p:cNvPr>
          <p:cNvCxnSpPr>
            <a:cxnSpLocks/>
          </p:cNvCxnSpPr>
          <p:nvPr/>
        </p:nvCxnSpPr>
        <p:spPr>
          <a:xfrm>
            <a:off x="4332531" y="3870655"/>
            <a:ext cx="0" cy="1858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C543F5-66C8-4CE1-8802-D5C49C7EFBD4}"/>
              </a:ext>
            </a:extLst>
          </p:cNvPr>
          <p:cNvSpPr txBox="1"/>
          <p:nvPr/>
        </p:nvSpPr>
        <p:spPr>
          <a:xfrm>
            <a:off x="899592" y="5805264"/>
            <a:ext cx="7776864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Expert Reviewers – Blind appraisal of individual papers against agreed criteria</a:t>
            </a:r>
          </a:p>
        </p:txBody>
      </p:sp>
    </p:spTree>
    <p:extLst>
      <p:ext uri="{BB962C8B-B14F-4D97-AF65-F5344CB8AC3E}">
        <p14:creationId xmlns:p14="http://schemas.microsoft.com/office/powerpoint/2010/main" val="102558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9866CFF-E403-7021-1788-32862559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08" y="1215197"/>
            <a:ext cx="8229600" cy="857250"/>
          </a:xfrm>
        </p:spPr>
        <p:txBody>
          <a:bodyPr/>
          <a:lstStyle/>
          <a:p>
            <a:r>
              <a:rPr lang="en-US" dirty="0"/>
              <a:t>Systematic Review Challenge 1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BD64518-86D9-4571-FCEA-4895075F6A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1920" y="2057401"/>
            <a:ext cx="5040560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/>
              <a:t>Are the studies comparing like with like?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Different studies use different</a:t>
            </a:r>
          </a:p>
          <a:p>
            <a:r>
              <a:rPr lang="en-US" sz="2600" dirty="0"/>
              <a:t>Terminology for signs</a:t>
            </a:r>
          </a:p>
          <a:p>
            <a:r>
              <a:rPr lang="en-US" sz="2600" dirty="0"/>
              <a:t>age-group inclusion/ exclusion</a:t>
            </a:r>
          </a:p>
          <a:p>
            <a:r>
              <a:rPr lang="en-US" sz="2600" dirty="0"/>
              <a:t>examination positions</a:t>
            </a:r>
          </a:p>
          <a:p>
            <a:r>
              <a:rPr lang="en-US" sz="2600" dirty="0"/>
              <a:t>type/definition/timing of abuse </a:t>
            </a:r>
          </a:p>
          <a:p>
            <a:r>
              <a:rPr lang="en-US" sz="2600" dirty="0"/>
              <a:t>definition of non-abuse</a:t>
            </a:r>
          </a:p>
          <a:p>
            <a:endParaRPr lang="en-US" dirty="0"/>
          </a:p>
        </p:txBody>
      </p:sp>
      <p:pic>
        <p:nvPicPr>
          <p:cNvPr id="3" name="Picture 2" descr="A red apple and an orange&#10;&#10;Description automatically generated with low confidence">
            <a:extLst>
              <a:ext uri="{FF2B5EF4-FFF2-40B4-BE49-F238E27FC236}">
                <a16:creationId xmlns:a16="http://schemas.microsoft.com/office/drawing/2014/main" id="{F415B307-5CA1-42E3-BB62-15EF93572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" y="2790422"/>
            <a:ext cx="3097980" cy="1928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1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A1B1-204A-493C-92D0-AA4237B80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>RCPCH Solution 1: Standardise Terminology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939FA-3523-4437-B2D0-D2A6AEE28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7" y="1822363"/>
            <a:ext cx="2664297" cy="2115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33645D-00F4-4519-9512-346FFC341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818993"/>
            <a:ext cx="2520280" cy="2115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800BBB-9E3B-4896-AE95-1A330DC87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937882"/>
            <a:ext cx="2808312" cy="2106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2426E2-5B90-4F65-B104-88308D347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9940"/>
            <a:ext cx="2664296" cy="2128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26E46F-E085-4B04-A280-345465163683}"/>
              </a:ext>
            </a:extLst>
          </p:cNvPr>
          <p:cNvSpPr txBox="1"/>
          <p:nvPr/>
        </p:nvSpPr>
        <p:spPr>
          <a:xfrm>
            <a:off x="467544" y="1247143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Example: hymenal signs standardised by 2</a:t>
            </a:r>
            <a:r>
              <a:rPr lang="en-GB" b="1" baseline="30000" dirty="0"/>
              <a:t>nd</a:t>
            </a:r>
            <a:r>
              <a:rPr lang="en-GB" b="1" dirty="0"/>
              <a:t> Ed purple book</a:t>
            </a:r>
          </a:p>
        </p:txBody>
      </p:sp>
    </p:spTree>
    <p:extLst>
      <p:ext uri="{BB962C8B-B14F-4D97-AF65-F5344CB8AC3E}">
        <p14:creationId xmlns:p14="http://schemas.microsoft.com/office/powerpoint/2010/main" val="115279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54596" y="1192727"/>
            <a:ext cx="8354888" cy="1280890"/>
          </a:xfrm>
        </p:spPr>
        <p:txBody>
          <a:bodyPr>
            <a:normAutofit/>
          </a:bodyPr>
          <a:lstStyle/>
          <a:p>
            <a:pPr algn="ctr"/>
            <a:r>
              <a:rPr lang="en-GB" altLang="en-US" sz="3200" dirty="0"/>
              <a:t>Purple Book Terminology 1</a:t>
            </a:r>
            <a:r>
              <a:rPr lang="en-GB" altLang="en-US" sz="3200" baseline="30000" dirty="0"/>
              <a:t>st</a:t>
            </a:r>
            <a:r>
              <a:rPr lang="en-GB" altLang="en-US" sz="3200" dirty="0"/>
              <a:t> </a:t>
            </a:r>
            <a:r>
              <a:rPr lang="en-GB" altLang="en-US" sz="3200" dirty="0">
                <a:sym typeface="Wingdings" panose="05000000000000000000" pitchFamily="2" charset="2"/>
              </a:rPr>
              <a:t> </a:t>
            </a:r>
            <a:r>
              <a:rPr lang="en-GB" altLang="en-US" sz="3200" dirty="0"/>
              <a:t>2</a:t>
            </a:r>
            <a:r>
              <a:rPr lang="en-GB" altLang="en-US" sz="3200" baseline="30000" dirty="0"/>
              <a:t>nd</a:t>
            </a:r>
            <a:r>
              <a:rPr lang="en-GB" altLang="en-US" sz="3200" dirty="0"/>
              <a:t> Ed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1070519" y="2917077"/>
            <a:ext cx="3888432" cy="2748196"/>
          </a:xfrm>
        </p:spPr>
        <p:txBody>
          <a:bodyPr>
            <a:normAutofit fontScale="92500"/>
          </a:bodyPr>
          <a:lstStyle/>
          <a:p>
            <a:r>
              <a:rPr lang="en-GB" altLang="en-US" sz="2400" dirty="0">
                <a:solidFill>
                  <a:schemeClr val="accent2"/>
                </a:solidFill>
              </a:rPr>
              <a:t>Reflex anal dilatation</a:t>
            </a:r>
          </a:p>
          <a:p>
            <a:r>
              <a:rPr lang="en-GB" altLang="en-US" sz="2400" dirty="0">
                <a:solidFill>
                  <a:schemeClr val="accent2"/>
                </a:solidFill>
              </a:rPr>
              <a:t>Anal gaping</a:t>
            </a:r>
          </a:p>
          <a:p>
            <a:r>
              <a:rPr lang="en-GB" altLang="en-US" sz="2400" dirty="0">
                <a:solidFill>
                  <a:schemeClr val="accent2"/>
                </a:solidFill>
              </a:rPr>
              <a:t>Anal laxity</a:t>
            </a:r>
          </a:p>
          <a:p>
            <a:r>
              <a:rPr lang="en-GB" altLang="en-US" sz="2400" dirty="0">
                <a:solidFill>
                  <a:schemeClr val="accent2"/>
                </a:solidFill>
              </a:rPr>
              <a:t>Anal Fissures</a:t>
            </a:r>
          </a:p>
          <a:p>
            <a:r>
              <a:rPr lang="en-GB" altLang="en-US" sz="2400" dirty="0">
                <a:solidFill>
                  <a:schemeClr val="accent2"/>
                </a:solidFill>
              </a:rPr>
              <a:t>Attenuation of hymen</a:t>
            </a:r>
          </a:p>
          <a:p>
            <a:r>
              <a:rPr lang="en-GB" altLang="en-US" sz="2400" dirty="0">
                <a:solidFill>
                  <a:schemeClr val="accent2"/>
                </a:solidFill>
              </a:rPr>
              <a:t>Complete cleft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932040" y="2917077"/>
            <a:ext cx="3600400" cy="2748196"/>
          </a:xfrm>
        </p:spPr>
        <p:txBody>
          <a:bodyPr>
            <a:normAutofit fontScale="92500"/>
          </a:bodyPr>
          <a:lstStyle/>
          <a:p>
            <a:r>
              <a:rPr lang="en-GB" altLang="en-US" sz="2400" dirty="0">
                <a:solidFill>
                  <a:srgbClr val="00B050"/>
                </a:solidFill>
              </a:rPr>
              <a:t>Dynamic anal dilation (external/total)</a:t>
            </a:r>
          </a:p>
          <a:p>
            <a:r>
              <a:rPr lang="en-GB" altLang="en-US" sz="2400" dirty="0">
                <a:solidFill>
                  <a:srgbClr val="00B050"/>
                </a:solidFill>
              </a:rPr>
              <a:t>Static anal dilation</a:t>
            </a:r>
          </a:p>
          <a:p>
            <a:r>
              <a:rPr lang="en-GB" altLang="en-US" sz="2400" dirty="0">
                <a:solidFill>
                  <a:srgbClr val="00B050"/>
                </a:solidFill>
              </a:rPr>
              <a:t>(external/total)</a:t>
            </a:r>
          </a:p>
          <a:p>
            <a:r>
              <a:rPr lang="en-GB" altLang="en-US" sz="2400" dirty="0">
                <a:solidFill>
                  <a:srgbClr val="00B050"/>
                </a:solidFill>
              </a:rPr>
              <a:t>Anal Laceration</a:t>
            </a:r>
          </a:p>
          <a:p>
            <a:r>
              <a:rPr lang="en-GB" altLang="en-US" sz="2400" dirty="0">
                <a:solidFill>
                  <a:srgbClr val="00B050"/>
                </a:solidFill>
              </a:rPr>
              <a:t>Narrow hymen</a:t>
            </a:r>
          </a:p>
          <a:p>
            <a:endParaRPr lang="en-GB" dirty="0"/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95" y="2023369"/>
            <a:ext cx="767636" cy="77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9D641-D950-4DEE-BF30-588632F8C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5598581" y="2035043"/>
            <a:ext cx="1120959" cy="77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63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33922-92C5-4CCF-AE1D-10D4AA9FF4FA}"/>
              </a:ext>
            </a:extLst>
          </p:cNvPr>
          <p:cNvSpPr txBox="1"/>
          <p:nvPr/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This talk won’t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list of key messages from the RCPCH Child Protection systematic reviews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996952"/>
            <a:ext cx="4038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Massive topic….</a:t>
            </a:r>
          </a:p>
          <a:p>
            <a:pPr>
              <a:spcAft>
                <a:spcPts val="600"/>
              </a:spcAft>
            </a:pP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Itty bitty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time slot!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92895"/>
            <a:ext cx="4038600" cy="37444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72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6452-3E55-4834-8783-53BE1999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92696"/>
            <a:ext cx="7416824" cy="864096"/>
          </a:xfrm>
        </p:spPr>
        <p:txBody>
          <a:bodyPr/>
          <a:lstStyle/>
          <a:p>
            <a:r>
              <a:rPr lang="en-GB" dirty="0"/>
              <a:t>Systematic Review Challenge 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6C0B23-2D1E-4B2D-A9D9-F4BD547C5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771" y="2836661"/>
            <a:ext cx="4826172" cy="3394472"/>
          </a:xfrm>
        </p:spPr>
        <p:txBody>
          <a:bodyPr>
            <a:normAutofit/>
          </a:bodyPr>
          <a:lstStyle/>
          <a:p>
            <a:r>
              <a:rPr lang="en-GB" sz="2400" dirty="0"/>
              <a:t>Paucity of case-control studies</a:t>
            </a:r>
          </a:p>
          <a:p>
            <a:r>
              <a:rPr lang="en-GB" sz="2400" dirty="0"/>
              <a:t>Controls  “Non abused” </a:t>
            </a:r>
          </a:p>
          <a:p>
            <a:pPr lvl="1"/>
            <a:r>
              <a:rPr lang="en-GB" sz="2000" dirty="0"/>
              <a:t>Ethics of examining “normal” children</a:t>
            </a:r>
          </a:p>
          <a:p>
            <a:pPr lvl="1"/>
            <a:r>
              <a:rPr lang="en-GB" sz="2000" dirty="0"/>
              <a:t>Co-factors (cause/effect vs association) </a:t>
            </a:r>
            <a:r>
              <a:rPr lang="en-GB" sz="2000" dirty="0" err="1"/>
              <a:t>eg</a:t>
            </a:r>
            <a:r>
              <a:rPr lang="en-GB" sz="2000" dirty="0"/>
              <a:t> constipation in CSA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F2EE53-CD36-465E-8588-0B0D7B9D53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2200" y="2438424"/>
            <a:ext cx="2304256" cy="22451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8A3F06-1E47-4D37-99C1-566A6029BA97}"/>
              </a:ext>
            </a:extLst>
          </p:cNvPr>
          <p:cNvSpPr txBox="1"/>
          <p:nvPr/>
        </p:nvSpPr>
        <p:spPr>
          <a:xfrm>
            <a:off x="1043608" y="155679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is abuse confirmed in the “case” cohorts, and excluded in the “control” cohorts?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CAECCA-1AE4-4E25-BFF7-A0F0B0F48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932572"/>
            <a:ext cx="1877731" cy="12985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326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52BB74-6686-24F1-4EB3-AECFF4D9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962" y="620688"/>
            <a:ext cx="7291860" cy="85725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RCPCH Solution 2: </a:t>
            </a:r>
            <a:r>
              <a:rPr lang="en-US" dirty="0">
                <a:solidFill>
                  <a:srgbClr val="0070C0"/>
                </a:solidFill>
              </a:rPr>
              <a:t>Cohort security (abuse/non-abuse) Rankings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A0F5F74-2916-46FA-9A53-53F5FEB537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9562745"/>
              </p:ext>
            </p:extLst>
          </p:nvPr>
        </p:nvGraphicFramePr>
        <p:xfrm>
          <a:off x="4648200" y="2204864"/>
          <a:ext cx="4038600" cy="4032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737">
                  <a:extLst>
                    <a:ext uri="{9D8B030D-6E8A-4147-A177-3AD203B41FA5}">
                      <a16:colId xmlns:a16="http://schemas.microsoft.com/office/drawing/2014/main" val="2120764871"/>
                    </a:ext>
                  </a:extLst>
                </a:gridCol>
                <a:gridCol w="3348863">
                  <a:extLst>
                    <a:ext uri="{9D8B030D-6E8A-4147-A177-3AD203B41FA5}">
                      <a16:colId xmlns:a16="http://schemas.microsoft.com/office/drawing/2014/main" val="3027726593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r>
                        <a:rPr lang="en-GB" sz="1050" spc="-5" dirty="0">
                          <a:effectLst/>
                        </a:rPr>
                        <a:t>Level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529" marR="40529" marT="0" marB="0"/>
                </a:tc>
                <a:tc>
                  <a:txBody>
                    <a:bodyPr/>
                    <a:lstStyle/>
                    <a:p>
                      <a:r>
                        <a:rPr lang="en-GB" sz="1050" spc="-5" dirty="0">
                          <a:effectLst/>
                        </a:rPr>
                        <a:t>Criteria used to define non-abuse*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529" marR="40529" marT="0" marB="0"/>
                </a:tc>
                <a:extLst>
                  <a:ext uri="{0D108BD9-81ED-4DB2-BD59-A6C34878D82A}">
                    <a16:rowId xmlns:a16="http://schemas.microsoft.com/office/drawing/2014/main" val="3035513412"/>
                  </a:ext>
                </a:extLst>
              </a:tr>
              <a:tr h="1512165">
                <a:tc>
                  <a:txBody>
                    <a:bodyPr/>
                    <a:lstStyle/>
                    <a:p>
                      <a:r>
                        <a:rPr lang="en-GB" sz="1050" spc="-5" dirty="0">
                          <a:effectLst/>
                        </a:rPr>
                        <a:t>1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529" marR="40529" marT="0" marB="0"/>
                </a:tc>
                <a:tc>
                  <a:txBody>
                    <a:bodyPr/>
                    <a:lstStyle/>
                    <a:p>
                      <a:r>
                        <a:rPr lang="en-GB" sz="1050" spc="-5" dirty="0">
                          <a:effectLst/>
                        </a:rPr>
                        <a:t>Newborns or children screened to exclude sexual abuse with a review of past medical records to identify any previous concerns relating to CSA and a structured parent interview and/or a child interview for verbal children.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529" marR="40529" marT="0" marB="0"/>
                </a:tc>
                <a:extLst>
                  <a:ext uri="{0D108BD9-81ED-4DB2-BD59-A6C34878D82A}">
                    <a16:rowId xmlns:a16="http://schemas.microsoft.com/office/drawing/2014/main" val="2281179732"/>
                  </a:ext>
                </a:extLst>
              </a:tr>
              <a:tr h="1008110">
                <a:tc>
                  <a:txBody>
                    <a:bodyPr/>
                    <a:lstStyle/>
                    <a:p>
                      <a:r>
                        <a:rPr lang="en-GB" sz="1050" spc="-5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529" marR="40529" marT="0" marB="0"/>
                </a:tc>
                <a:tc>
                  <a:txBody>
                    <a:bodyPr/>
                    <a:lstStyle/>
                    <a:p>
                      <a:r>
                        <a:rPr lang="en-GB" sz="1050" spc="-5" dirty="0">
                          <a:effectLst/>
                        </a:rPr>
                        <a:t>Children referred into clinical services for reasons other than suspected CSA or genitourinary complaints where CSA was not actively excluded.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529" marR="40529" marT="0" marB="0"/>
                </a:tc>
                <a:extLst>
                  <a:ext uri="{0D108BD9-81ED-4DB2-BD59-A6C34878D82A}">
                    <a16:rowId xmlns:a16="http://schemas.microsoft.com/office/drawing/2014/main" val="1301954383"/>
                  </a:ext>
                </a:extLst>
              </a:tr>
              <a:tr h="504057">
                <a:tc>
                  <a:txBody>
                    <a:bodyPr/>
                    <a:lstStyle/>
                    <a:p>
                      <a:r>
                        <a:rPr lang="en-GB" sz="1050" spc="-5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529" marR="40529" marT="0" marB="0"/>
                </a:tc>
                <a:tc>
                  <a:txBody>
                    <a:bodyPr/>
                    <a:lstStyle/>
                    <a:p>
                      <a:r>
                        <a:rPr lang="en-GB" sz="1050" spc="-5" dirty="0">
                          <a:effectLst/>
                        </a:rPr>
                        <a:t>Children presenting with genitourinary complaints.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529" marR="40529" marT="0" marB="0"/>
                </a:tc>
                <a:extLst>
                  <a:ext uri="{0D108BD9-81ED-4DB2-BD59-A6C34878D82A}">
                    <a16:rowId xmlns:a16="http://schemas.microsoft.com/office/drawing/2014/main" val="4077136978"/>
                  </a:ext>
                </a:extLst>
              </a:tr>
              <a:tr h="504057">
                <a:tc>
                  <a:txBody>
                    <a:bodyPr/>
                    <a:lstStyle/>
                    <a:p>
                      <a:r>
                        <a:rPr lang="en-GB" sz="1050" spc="-5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529" marR="40529" marT="0" marB="0"/>
                </a:tc>
                <a:tc>
                  <a:txBody>
                    <a:bodyPr/>
                    <a:lstStyle/>
                    <a:p>
                      <a:r>
                        <a:rPr lang="en-GB" sz="1050" spc="-5" dirty="0">
                          <a:effectLst/>
                        </a:rPr>
                        <a:t>Non-abuse stated and no further details given.</a:t>
                      </a:r>
                      <a:endParaRPr lang="en-GB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529" marR="40529" marT="0" marB="0"/>
                </a:tc>
                <a:extLst>
                  <a:ext uri="{0D108BD9-81ED-4DB2-BD59-A6C34878D82A}">
                    <a16:rowId xmlns:a16="http://schemas.microsoft.com/office/drawing/2014/main" val="422892425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3E079F-82E5-4DA2-B85C-9559F129A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772641"/>
              </p:ext>
            </p:extLst>
          </p:nvPr>
        </p:nvGraphicFramePr>
        <p:xfrm>
          <a:off x="465909" y="2204866"/>
          <a:ext cx="4038601" cy="4032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412">
                  <a:extLst>
                    <a:ext uri="{9D8B030D-6E8A-4147-A177-3AD203B41FA5}">
                      <a16:colId xmlns:a16="http://schemas.microsoft.com/office/drawing/2014/main" val="159587468"/>
                    </a:ext>
                  </a:extLst>
                </a:gridCol>
                <a:gridCol w="3454189">
                  <a:extLst>
                    <a:ext uri="{9D8B030D-6E8A-4147-A177-3AD203B41FA5}">
                      <a16:colId xmlns:a16="http://schemas.microsoft.com/office/drawing/2014/main" val="2128758483"/>
                    </a:ext>
                  </a:extLst>
                </a:gridCol>
              </a:tblGrid>
              <a:tr h="387015"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Level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Criteria used to define abuse*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extLst>
                  <a:ext uri="{0D108BD9-81ED-4DB2-BD59-A6C34878D82A}">
                    <a16:rowId xmlns:a16="http://schemas.microsoft.com/office/drawing/2014/main" val="3973104514"/>
                  </a:ext>
                </a:extLst>
              </a:tr>
              <a:tr h="699123"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1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CSA confirmed at case conference/family/civil/ or criminal court proceedings or admitted by perpetrator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extLst>
                  <a:ext uri="{0D108BD9-81ED-4DB2-BD59-A6C34878D82A}">
                    <a16:rowId xmlns:a16="http://schemas.microsoft.com/office/drawing/2014/main" val="1183498485"/>
                  </a:ext>
                </a:extLst>
              </a:tr>
              <a:tr h="699123"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2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CSA confirmed by stated criteria including multidisciplinary assessment.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extLst>
                  <a:ext uri="{0D108BD9-81ED-4DB2-BD59-A6C34878D82A}">
                    <a16:rowId xmlns:a16="http://schemas.microsoft.com/office/drawing/2014/main" val="2564025374"/>
                  </a:ext>
                </a:extLst>
              </a:tr>
              <a:tr h="387015"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3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CSA defined by stated criteria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extLst>
                  <a:ext uri="{0D108BD9-81ED-4DB2-BD59-A6C34878D82A}">
                    <a16:rowId xmlns:a16="http://schemas.microsoft.com/office/drawing/2014/main" val="1482272413"/>
                  </a:ext>
                </a:extLst>
              </a:tr>
              <a:tr h="387015"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4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CSA stated but criteria not given.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extLst>
                  <a:ext uri="{0D108BD9-81ED-4DB2-BD59-A6C34878D82A}">
                    <a16:rowId xmlns:a16="http://schemas.microsoft.com/office/drawing/2014/main" val="3133570641"/>
                  </a:ext>
                </a:extLst>
              </a:tr>
              <a:tr h="387015"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5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CSA suspected.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extLst>
                  <a:ext uri="{0D108BD9-81ED-4DB2-BD59-A6C34878D82A}">
                    <a16:rowId xmlns:a16="http://schemas.microsoft.com/office/drawing/2014/main" val="1929821103"/>
                  </a:ext>
                </a:extLst>
              </a:tr>
              <a:tr h="387015"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6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Cannot tell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extLst>
                  <a:ext uri="{0D108BD9-81ED-4DB2-BD59-A6C34878D82A}">
                    <a16:rowId xmlns:a16="http://schemas.microsoft.com/office/drawing/2014/main" val="613501093"/>
                  </a:ext>
                </a:extLst>
              </a:tr>
              <a:tr h="699123"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7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tc>
                  <a:txBody>
                    <a:bodyPr/>
                    <a:lstStyle/>
                    <a:p>
                      <a:r>
                        <a:rPr lang="en-GB" sz="1100" spc="-5" dirty="0">
                          <a:effectLst/>
                        </a:rPr>
                        <a:t>Cannot confidently include the study but it has some merits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4782" marR="74782" marT="0" marB="0"/>
                </a:tc>
                <a:extLst>
                  <a:ext uri="{0D108BD9-81ED-4DB2-BD59-A6C34878D82A}">
                    <a16:rowId xmlns:a16="http://schemas.microsoft.com/office/drawing/2014/main" val="2423665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594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A3FA-94BD-4E88-99E7-F1BEF4E6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401774"/>
            <a:ext cx="7560840" cy="1280890"/>
          </a:xfrm>
        </p:spPr>
        <p:txBody>
          <a:bodyPr/>
          <a:lstStyle/>
          <a:p>
            <a:r>
              <a:rPr lang="en-GB" dirty="0"/>
              <a:t>EBM informing and supporting Medical Opinion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116B4-878D-4132-AA58-73E3F7CD4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446" y="4743327"/>
            <a:ext cx="2016224" cy="1381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8A19C1-B8CA-405D-B0CD-9C3D79D1B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20" y="4468897"/>
            <a:ext cx="2261535" cy="1930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1A185E-424F-4948-908F-4ADEFD939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1772816"/>
            <a:ext cx="2664183" cy="19996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9E8B36-8F6C-4529-993E-05C8213ECF0E}"/>
              </a:ext>
            </a:extLst>
          </p:cNvPr>
          <p:cNvSpPr txBox="1"/>
          <p:nvPr/>
        </p:nvSpPr>
        <p:spPr>
          <a:xfrm>
            <a:off x="3851920" y="1772816"/>
            <a:ext cx="4968552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Evidence Statement</a:t>
            </a:r>
          </a:p>
          <a:p>
            <a:r>
              <a:rPr lang="en-GB" dirty="0"/>
              <a:t> Hymenal lacerations were not seen in girls selected for non-abuse</a:t>
            </a:r>
          </a:p>
          <a:p>
            <a:r>
              <a:rPr lang="en-GB" dirty="0"/>
              <a:t>[they] were seen in 33% of prepubertal girls with a history of vaginal penetration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247F4D-48C7-4F50-8D19-87A8318BD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519" y="4743327"/>
            <a:ext cx="1720962" cy="138142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059450AE-E1DD-4357-BE4E-009DD01F4874}"/>
              </a:ext>
            </a:extLst>
          </p:cNvPr>
          <p:cNvSpPr/>
          <p:nvPr/>
        </p:nvSpPr>
        <p:spPr>
          <a:xfrm>
            <a:off x="5432481" y="5517232"/>
            <a:ext cx="21963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09FCB7F3-E69B-456C-AF22-473DF005ED8A}"/>
              </a:ext>
            </a:extLst>
          </p:cNvPr>
          <p:cNvSpPr/>
          <p:nvPr/>
        </p:nvSpPr>
        <p:spPr>
          <a:xfrm>
            <a:off x="3430923" y="5507145"/>
            <a:ext cx="269433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8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A7478-D64E-4C3B-8BEC-AAA119406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24" y="361052"/>
            <a:ext cx="8568952" cy="576064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Unhelpful medical evidence (testimony) &amp; misuse of EBM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87AC6-0EC1-4E58-B302-69A1E9A3F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91" y="1557366"/>
            <a:ext cx="2499577" cy="18716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8A3383-0710-4D68-A7C6-3080077A6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277" y="1566701"/>
            <a:ext cx="2356374" cy="1744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AE1B56-1849-4A03-8F5D-167D51E26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061" y="1591951"/>
            <a:ext cx="2356375" cy="1744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880EE-DC69-455A-A469-D07779B2E01F}"/>
              </a:ext>
            </a:extLst>
          </p:cNvPr>
          <p:cNvSpPr txBox="1"/>
          <p:nvPr/>
        </p:nvSpPr>
        <p:spPr>
          <a:xfrm>
            <a:off x="547624" y="3395696"/>
            <a:ext cx="249854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Abstains from any opinion</a:t>
            </a:r>
          </a:p>
          <a:p>
            <a:r>
              <a:rPr lang="en-GB" b="1" dirty="0"/>
              <a:t>Ignores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Sitting on the fence where evidence exists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injury seen would you take safeguarding action?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08D8C-BF16-4FB0-8830-E63EE073FA09}"/>
              </a:ext>
            </a:extLst>
          </p:cNvPr>
          <p:cNvSpPr txBox="1"/>
          <p:nvPr/>
        </p:nvSpPr>
        <p:spPr>
          <a:xfrm>
            <a:off x="3271277" y="3311196"/>
            <a:ext cx="2356375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‘psychic certainty’ and unfounded theories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Over-stretching possibilities of plausibility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Over-reaching the boundaries of EBM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Nothing is impossible…but what is </a:t>
            </a:r>
            <a:r>
              <a:rPr lang="en-GB" i="1" dirty="0"/>
              <a:t>likely</a:t>
            </a:r>
            <a:r>
              <a:rPr lang="en-GB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D6A0A-9B86-449B-9917-2E2333F171C2}"/>
              </a:ext>
            </a:extLst>
          </p:cNvPr>
          <p:cNvSpPr txBox="1"/>
          <p:nvPr/>
        </p:nvSpPr>
        <p:spPr>
          <a:xfrm>
            <a:off x="5838060" y="3336446"/>
            <a:ext cx="2356375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Based in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Selective use of single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Failure to consider other possibilities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Mis-interpreting of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1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BA80-6D8D-4F0B-99A9-E7CF77396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844854" cy="576064"/>
          </a:xfrm>
        </p:spPr>
        <p:txBody>
          <a:bodyPr/>
          <a:lstStyle/>
          <a:p>
            <a:r>
              <a:rPr lang="en-GB" dirty="0"/>
              <a:t>Study 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580B9-B8A5-4B2B-8F17-BA2A70861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377697"/>
            <a:ext cx="2706382" cy="1584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0831BE-3C5F-44D7-B8D6-8544625826BB}"/>
              </a:ext>
            </a:extLst>
          </p:cNvPr>
          <p:cNvSpPr txBox="1"/>
          <p:nvPr/>
        </p:nvSpPr>
        <p:spPr>
          <a:xfrm>
            <a:off x="54749" y="836713"/>
            <a:ext cx="7260678" cy="5479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SzPts val="1200"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Aim: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determine what the physical characteristics of Jurors. 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SzPts val="1200"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cohort: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Jury in Court Case X. 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SzPts val="1200"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Results: </a:t>
            </a:r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one Juror had green eyes (not defined in the published study methodology).</a:t>
            </a:r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Juror with red hair (not defined) was found. </a:t>
            </a:r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Only one of the 12 was wearing pink (not defined) during the study period, which included daily follow up over a 12 week period, and that they did so on 35 of the days of trial attendance.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530F-15A1-4EB1-8C94-8D3FCF84B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712968" cy="576064"/>
          </a:xfrm>
        </p:spPr>
        <p:txBody>
          <a:bodyPr/>
          <a:lstStyle/>
          <a:p>
            <a:r>
              <a:rPr lang="en-GB" dirty="0"/>
              <a:t>Study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A8B89-B24B-4F45-AA35-3937F61B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80928"/>
            <a:ext cx="2304256" cy="21118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B88F76-ABC4-444F-A9DE-ACBE082AAD2D}"/>
              </a:ext>
            </a:extLst>
          </p:cNvPr>
          <p:cNvSpPr txBox="1"/>
          <p:nvPr/>
        </p:nvSpPr>
        <p:spPr>
          <a:xfrm>
            <a:off x="107504" y="998767"/>
            <a:ext cx="8640960" cy="1544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SzPts val="1200"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Aim: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describe the physical characteristics of individuals involved in the Criminal Justice System. 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SzPts val="1200"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Cohorts: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Jurors and Legal Professionals across two trials, Y and Z.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1F882-2D8F-4E23-9409-94BF4C88BB24}"/>
              </a:ext>
            </a:extLst>
          </p:cNvPr>
          <p:cNvSpPr txBox="1"/>
          <p:nvPr/>
        </p:nvSpPr>
        <p:spPr>
          <a:xfrm>
            <a:off x="2699792" y="2549507"/>
            <a:ext cx="6048672" cy="403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SzPts val="1200"/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Results: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Legal Professionals were significantly more likely to wear black in Court than the cohort of Jurors (99% and 4% of ‘person-days’ respectively). </a:t>
            </a:r>
          </a:p>
          <a:p>
            <a:pPr lvl="1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SzPts val="1200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individuals with red hair were described in any of the cohorts in this study, but one person with “auburn-brown” hair was found in the cohort of Jurors from trial Z.  In addition, one Legal Professional in Court Z changed hair colour from “strawberry blond” to “ash gray” during the course of the study period. 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2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79F28-9175-4087-8A2A-54FB0BF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27750"/>
            <a:ext cx="6192688" cy="1280890"/>
          </a:xfrm>
        </p:spPr>
        <p:txBody>
          <a:bodyPr>
            <a:normAutofit/>
          </a:bodyPr>
          <a:lstStyle/>
          <a:p>
            <a:r>
              <a:rPr lang="en-GB" dirty="0"/>
              <a:t>What We CAN Say from </a:t>
            </a:r>
            <a:r>
              <a:rPr lang="en-GB" dirty="0">
                <a:solidFill>
                  <a:srgbClr val="0070C0"/>
                </a:solidFill>
              </a:rPr>
              <a:t>studies A&amp;B </a:t>
            </a:r>
            <a:r>
              <a:rPr lang="en-GB" dirty="0"/>
              <a:t>collectively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2905D-EB25-4758-B494-7812053E0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692" y="1383399"/>
            <a:ext cx="3808308" cy="576262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Key message</a:t>
            </a:r>
            <a:r>
              <a:rPr lang="en-GB" dirty="0"/>
              <a:t>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D299E-456C-40C3-B914-C756FCF3A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60" y="2084506"/>
            <a:ext cx="3711868" cy="3816424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 a </a:t>
            </a:r>
            <a:r>
              <a:rPr lang="en-US" sz="8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range of physical characteristics are described 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Jurors, based on two studies.</a:t>
            </a:r>
          </a:p>
          <a:p>
            <a:endParaRPr lang="en-US" sz="8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Further information on the </a:t>
            </a:r>
            <a:r>
              <a:rPr lang="en-US" sz="8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prevalence of physical characteristics in the general population </a:t>
            </a:r>
            <a:r>
              <a:rPr lang="en-US" sz="8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required to say whether or not any characteristic is more likely to occur in Jurors than in the general population or to infer any possible jury selection bias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84ECA-612A-49C2-AF84-7779960D7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83968" y="1444500"/>
            <a:ext cx="4528386" cy="576262"/>
          </a:xfrm>
        </p:spPr>
        <p:txBody>
          <a:bodyPr/>
          <a:lstStyle/>
          <a:p>
            <a:r>
              <a:rPr lang="en-GB" sz="2000" dirty="0">
                <a:solidFill>
                  <a:schemeClr val="accent1"/>
                </a:solidFill>
              </a:rPr>
              <a:t>Other reasonable interpretations: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A1352A-B27A-423D-BB94-05B4A2B39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11960" y="2077961"/>
            <a:ext cx="4461449" cy="3105703"/>
          </a:xfrm>
        </p:spPr>
        <p:txBody>
          <a:bodyPr>
            <a:normAutofit fontScale="25000" lnSpcReduction="20000"/>
          </a:bodyPr>
          <a:lstStyle/>
          <a:p>
            <a:pPr indent="-228600" algn="just"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 evidence from a single small scale [B] study suggests that </a:t>
            </a:r>
            <a:r>
              <a:rPr lang="en-US" sz="7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Legal Professionals are more likely to wear black in court than Jurors</a:t>
            </a: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 algn="just"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 “red” hair has not been documented in a Juror in either study, although the description of “auburn-brown hair” may be considered suggestive of red hair by some authors of other studies, and not define by the study B authors.</a:t>
            </a:r>
            <a:endParaRPr lang="en-GB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 algn="just"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 green eyes have been described in a cohort of jurors [A]. This suggest they can occur in Jurors, however the sign was not defined by the study authors.</a:t>
            </a:r>
            <a:endParaRPr lang="en-GB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02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2937-0721-4FF9-9C22-229284DA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</a:t>
            </a:r>
            <a:r>
              <a:rPr lang="en-GB" dirty="0">
                <a:solidFill>
                  <a:schemeClr val="accent1"/>
                </a:solidFill>
              </a:rPr>
              <a:t>CAN’T</a:t>
            </a:r>
            <a:r>
              <a:rPr lang="en-GB" dirty="0"/>
              <a:t> Say from </a:t>
            </a:r>
            <a:r>
              <a:rPr lang="en-GB" dirty="0">
                <a:solidFill>
                  <a:srgbClr val="0070C0"/>
                </a:solidFill>
              </a:rPr>
              <a:t>studies A&amp;B</a:t>
            </a:r>
            <a:r>
              <a:rPr lang="en-GB" dirty="0"/>
              <a:t> collectively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BCDCB-AB55-41AE-B0EF-76BE992D34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231" y="1905000"/>
            <a:ext cx="7056784" cy="3144490"/>
          </a:xfrm>
        </p:spPr>
        <p:txBody>
          <a:bodyPr>
            <a:normAutofit lnSpcReduction="10000"/>
          </a:bodyPr>
          <a:lstStyle/>
          <a:p>
            <a:pPr indent="-228600" algn="just">
              <a:lnSpc>
                <a:spcPct val="115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 red hair in jurors 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cannot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occur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 that red hair is 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not physically possible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 algn="just">
              <a:lnSpc>
                <a:spcPct val="115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 study B shows Jurors 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not wear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black.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 algn="just">
              <a:lnSpc>
                <a:spcPct val="115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Any statistical analysis about the wearing of pink in relation to any cohort, or wider population.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228600" algn="just">
              <a:lnSpc>
                <a:spcPct val="115000"/>
              </a:lnSpc>
              <a:spcAft>
                <a:spcPts val="800"/>
              </a:spcAft>
              <a:buSzPts val="1200"/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 green eyes can only occur in Jurors and not in Legal Professionals.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B78F1-2005-4F99-936D-FF9C1A3B2D74}"/>
              </a:ext>
            </a:extLst>
          </p:cNvPr>
          <p:cNvSpPr txBox="1"/>
          <p:nvPr/>
        </p:nvSpPr>
        <p:spPr>
          <a:xfrm>
            <a:off x="1187624" y="5589240"/>
            <a:ext cx="7632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“</a:t>
            </a:r>
            <a:r>
              <a:rPr lang="en-GB" sz="2400" dirty="0" err="1"/>
              <a:t>Heger</a:t>
            </a:r>
            <a:r>
              <a:rPr lang="en-GB" sz="2400" dirty="0"/>
              <a:t> 2003 shows the hymen cannot scar”</a:t>
            </a:r>
          </a:p>
        </p:txBody>
      </p:sp>
    </p:spTree>
    <p:extLst>
      <p:ext uri="{BB962C8B-B14F-4D97-AF65-F5344CB8AC3E}">
        <p14:creationId xmlns:p14="http://schemas.microsoft.com/office/powerpoint/2010/main" val="44582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>
            <a:extLst>
              <a:ext uri="{FF2B5EF4-FFF2-40B4-BE49-F238E27FC236}">
                <a16:creationId xmlns:a16="http://schemas.microsoft.com/office/drawing/2014/main" id="{A0F49342-0B36-4B8C-97B5-B689D623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431800"/>
            <a:ext cx="7056784" cy="83696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It’s often in the history…</a:t>
            </a:r>
          </a:p>
        </p:txBody>
      </p:sp>
      <p:pic>
        <p:nvPicPr>
          <p:cNvPr id="14339" name="Content Placeholder 6">
            <a:extLst>
              <a:ext uri="{FF2B5EF4-FFF2-40B4-BE49-F238E27FC236}">
                <a16:creationId xmlns:a16="http://schemas.microsoft.com/office/drawing/2014/main" id="{7D3FBAD2-BB7E-4F87-A825-1C681941E1E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1468233"/>
            <a:ext cx="2550289" cy="2591990"/>
          </a:xfrm>
        </p:spPr>
      </p:pic>
      <p:sp>
        <p:nvSpPr>
          <p:cNvPr id="10244" name="Content Placeholder 5">
            <a:extLst>
              <a:ext uri="{FF2B5EF4-FFF2-40B4-BE49-F238E27FC236}">
                <a16:creationId xmlns:a16="http://schemas.microsoft.com/office/drawing/2014/main" id="{F5B80B16-70BA-49D9-8ACD-879EE531D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11" y="1274154"/>
            <a:ext cx="4038600" cy="3571875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/>
              <a:t>I was in a fight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/>
              <a:t>I was hit by a cricket ball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/>
              <a:t>I fell into someone’s elbow in a rugby scrum</a:t>
            </a:r>
            <a:endParaRPr lang="en-GB" altLang="en-US" dirty="0"/>
          </a:p>
          <a:p>
            <a:pPr eaLnBrk="1" hangingPunct="1">
              <a:buFont typeface="Wingdings 2" panose="05020102010507070707" pitchFamily="18" charset="2"/>
              <a:buChar char=""/>
            </a:pPr>
            <a:r>
              <a:rPr lang="en-GB" altLang="en-US" sz="2400" dirty="0"/>
              <a:t>I fell down the stairs</a:t>
            </a:r>
          </a:p>
          <a:p>
            <a:pPr eaLnBrk="1" hangingPunct="1">
              <a:buFont typeface="Wingdings 2" panose="05020102010507070707" pitchFamily="18" charset="2"/>
              <a:buChar char=""/>
            </a:pPr>
            <a:r>
              <a:rPr lang="en-GB" altLang="en-US" sz="2400" dirty="0"/>
              <a:t>I did an emergency stop and hit the steering wheel</a:t>
            </a:r>
          </a:p>
          <a:p>
            <a:pPr eaLnBrk="1" hangingPunct="1">
              <a:buFont typeface="Wingdings 2" panose="05020102010507070707" pitchFamily="18" charset="2"/>
              <a:buChar char=""/>
            </a:pPr>
            <a:r>
              <a:rPr lang="en-GB" altLang="en-US" sz="2400" dirty="0"/>
              <a:t>I woke up like this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B7A6BE-EA61-4057-81E7-82E745B10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8966" y="5118136"/>
            <a:ext cx="7566025" cy="9239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Medical opinion will often be relative to the story/stories if offered: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“Likely”… “Suggestive of”…”Plausible”… “Consistent with”…”Possible”… “On balance”…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9A951-9D44-4634-A72E-3B86F8A481A2}"/>
              </a:ext>
            </a:extLst>
          </p:cNvPr>
          <p:cNvSpPr txBox="1"/>
          <p:nvPr/>
        </p:nvSpPr>
        <p:spPr>
          <a:xfrm>
            <a:off x="1475656" y="6241534"/>
            <a:ext cx="71287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Pattern recognition + experience of how tissues behave + </a:t>
            </a:r>
            <a:r>
              <a:rPr lang="en-GB" b="1" dirty="0"/>
              <a:t>EBM</a:t>
            </a:r>
          </a:p>
        </p:txBody>
      </p:sp>
    </p:spTree>
    <p:extLst>
      <p:ext uri="{BB962C8B-B14F-4D97-AF65-F5344CB8AC3E}">
        <p14:creationId xmlns:p14="http://schemas.microsoft.com/office/powerpoint/2010/main" val="15651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5D95B394-2A56-47D8-A33D-8A8C8B6B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428777"/>
            <a:ext cx="7128792" cy="1143000"/>
          </a:xfrm>
        </p:spPr>
        <p:txBody>
          <a:bodyPr/>
          <a:lstStyle/>
          <a:p>
            <a:r>
              <a:rPr lang="en-GB" altLang="en-US" dirty="0"/>
              <a:t>Normal childhood: injury risk</a:t>
            </a:r>
          </a:p>
        </p:txBody>
      </p:sp>
      <p:pic>
        <p:nvPicPr>
          <p:cNvPr id="7171" name="Picture 5">
            <a:extLst>
              <a:ext uri="{FF2B5EF4-FFF2-40B4-BE49-F238E27FC236}">
                <a16:creationId xmlns:a16="http://schemas.microsoft.com/office/drawing/2014/main" id="{3C443877-161B-4DD0-B95B-714948447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26098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>
            <a:extLst>
              <a:ext uri="{FF2B5EF4-FFF2-40B4-BE49-F238E27FC236}">
                <a16:creationId xmlns:a16="http://schemas.microsoft.com/office/drawing/2014/main" id="{F867A30B-9513-4E0E-9757-42395C74A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1412875"/>
            <a:ext cx="28781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>
            <a:extLst>
              <a:ext uri="{FF2B5EF4-FFF2-40B4-BE49-F238E27FC236}">
                <a16:creationId xmlns:a16="http://schemas.microsoft.com/office/drawing/2014/main" id="{A60A630A-7124-4C00-B391-B0E5B6103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992563"/>
            <a:ext cx="2503488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>
            <a:extLst>
              <a:ext uri="{FF2B5EF4-FFF2-40B4-BE49-F238E27FC236}">
                <a16:creationId xmlns:a16="http://schemas.microsoft.com/office/drawing/2014/main" id="{C74DF093-4619-4146-B77B-AC48F24A5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24313"/>
            <a:ext cx="271145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>
            <a:extLst>
              <a:ext uri="{FF2B5EF4-FFF2-40B4-BE49-F238E27FC236}">
                <a16:creationId xmlns:a16="http://schemas.microsoft.com/office/drawing/2014/main" id="{2729D9A5-304B-4FB1-B276-A5B9A1182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146300"/>
            <a:ext cx="25749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">
            <a:extLst>
              <a:ext uri="{FF2B5EF4-FFF2-40B4-BE49-F238E27FC236}">
                <a16:creationId xmlns:a16="http://schemas.microsoft.com/office/drawing/2014/main" id="{B0C55A53-4D2E-4F9D-A2E4-9BFDE70ADF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860800"/>
            <a:ext cx="212566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50" name="Group 240649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240651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0652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0653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0654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0655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0656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0657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0658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0659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0660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0661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0662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0664" name="Group 240663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40665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0666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0667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0668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0669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0670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0671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0672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0673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0674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0675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0676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40678" name="Rectangle 240677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0680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40682" name="Rectangle 240681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944919" y="3101093"/>
            <a:ext cx="1840539" cy="30293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This talk </a:t>
            </a:r>
            <a:r>
              <a:rPr lang="en-US" altLang="en-US" sz="2800" i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will</a:t>
            </a:r>
            <a:r>
              <a:rPr lang="en-US" altLang="en-US" sz="28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cover…</a:t>
            </a:r>
          </a:p>
        </p:txBody>
      </p:sp>
      <p:sp>
        <p:nvSpPr>
          <p:cNvPr id="240684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19" y="3179901"/>
            <a:ext cx="823645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40686" name="Rectangle 240685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6802" y="0"/>
            <a:ext cx="55471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3408090" y="1545723"/>
            <a:ext cx="5098525" cy="5025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your Medical Witness: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‘Expert’ is your Expert?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doctors think?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doctors mean by ‘evidence’?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Based Medicine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(EBM)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Review Process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RCPCH Systematic Reviews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Evidence-based Medicine in Court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misuse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medical evidence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Standardizing terminology around interpretation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65000"/>
              <a:buFont typeface="Wingdings 3" charset="2"/>
              <a:buChar char="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013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F832DCE-1151-4E3B-87C3-5EE094B6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94" y="1119461"/>
            <a:ext cx="8542337" cy="1143000"/>
          </a:xfrm>
        </p:spPr>
        <p:txBody>
          <a:bodyPr/>
          <a:lstStyle/>
          <a:p>
            <a:r>
              <a:rPr lang="en-GB" altLang="en-US" dirty="0"/>
              <a:t>Accidental Injury </a:t>
            </a:r>
            <a:r>
              <a:rPr lang="en-GB" altLang="en-US" sz="3200" dirty="0"/>
              <a:t>in Normal Childhood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98530-2BBD-40B9-94E3-A02FFACD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88" y="1935163"/>
            <a:ext cx="2601912" cy="2429941"/>
          </a:xfrm>
          <a:ln>
            <a:solidFill>
              <a:schemeClr val="accent4"/>
            </a:solidFill>
          </a:ln>
        </p:spPr>
        <p:txBody>
          <a:bodyPr/>
          <a:lstStyle/>
          <a:p>
            <a:pPr>
              <a:defRPr/>
            </a:pPr>
            <a:r>
              <a:rPr lang="en-GB" dirty="0"/>
              <a:t>More force (speed/height) = more injury</a:t>
            </a:r>
          </a:p>
          <a:p>
            <a:pPr>
              <a:defRPr/>
            </a:pPr>
            <a:r>
              <a:rPr lang="en-GB" dirty="0"/>
              <a:t>bad injury = memorable</a:t>
            </a:r>
          </a:p>
          <a:p>
            <a:pPr>
              <a:defRPr/>
            </a:pPr>
            <a:r>
              <a:rPr lang="en-GB" dirty="0"/>
              <a:t>younger child = more supervision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2475300-84F4-4764-A424-80D38C1E4D3F}"/>
              </a:ext>
            </a:extLst>
          </p:cNvPr>
          <p:cNvGraphicFramePr/>
          <p:nvPr/>
        </p:nvGraphicFramePr>
        <p:xfrm>
          <a:off x="467544" y="2132856"/>
          <a:ext cx="5256584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F8A449-5094-4756-9F86-810ED6891DE3}"/>
              </a:ext>
            </a:extLst>
          </p:cNvPr>
          <p:cNvSpPr txBox="1"/>
          <p:nvPr/>
        </p:nvSpPr>
        <p:spPr>
          <a:xfrm>
            <a:off x="2555776" y="4595540"/>
            <a:ext cx="6335815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2000" b="1" dirty="0"/>
              <a:t>EMB</a:t>
            </a:r>
            <a:r>
              <a:rPr lang="en-GB" sz="2000" dirty="0"/>
              <a:t>: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It is unusual to have more than 4 minor bruises at any one time in active, mobile children, without explanation.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Accidental injuries most likely on extensor surfaces</a:t>
            </a:r>
          </a:p>
        </p:txBody>
      </p:sp>
    </p:spTree>
    <p:extLst>
      <p:ext uri="{BB962C8B-B14F-4D97-AF65-F5344CB8AC3E}">
        <p14:creationId xmlns:p14="http://schemas.microsoft.com/office/powerpoint/2010/main" val="6979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D1D8BFE-215C-46A9-919E-99002353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666446"/>
            <a:ext cx="8507413" cy="1143000"/>
          </a:xfrm>
        </p:spPr>
        <p:txBody>
          <a:bodyPr/>
          <a:lstStyle/>
          <a:p>
            <a:r>
              <a:rPr lang="en-GB" altLang="en-US" dirty="0"/>
              <a:t>Injuries of safeguarding concern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42FBED-8376-4B00-B44D-A5C2B82763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97037"/>
          <a:ext cx="8507412" cy="4627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Arrow Callout 5">
            <a:extLst>
              <a:ext uri="{FF2B5EF4-FFF2-40B4-BE49-F238E27FC236}">
                <a16:creationId xmlns:a16="http://schemas.microsoft.com/office/drawing/2014/main" id="{524F4C8C-7E4A-4B52-B5DE-11A7ADF4A337}"/>
              </a:ext>
            </a:extLst>
          </p:cNvPr>
          <p:cNvSpPr/>
          <p:nvPr/>
        </p:nvSpPr>
        <p:spPr>
          <a:xfrm>
            <a:off x="468313" y="2133600"/>
            <a:ext cx="3743325" cy="1008063"/>
          </a:xfrm>
          <a:prstGeom prst="righ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ight Arrow Callout 6">
            <a:extLst>
              <a:ext uri="{FF2B5EF4-FFF2-40B4-BE49-F238E27FC236}">
                <a16:creationId xmlns:a16="http://schemas.microsoft.com/office/drawing/2014/main" id="{84D113DE-8C90-475A-910B-E1B79CD92CAF}"/>
              </a:ext>
            </a:extLst>
          </p:cNvPr>
          <p:cNvSpPr/>
          <p:nvPr/>
        </p:nvSpPr>
        <p:spPr>
          <a:xfrm>
            <a:off x="473075" y="3141663"/>
            <a:ext cx="3744913" cy="1008062"/>
          </a:xfrm>
          <a:prstGeom prst="righ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Right Arrow Callout 7">
            <a:extLst>
              <a:ext uri="{FF2B5EF4-FFF2-40B4-BE49-F238E27FC236}">
                <a16:creationId xmlns:a16="http://schemas.microsoft.com/office/drawing/2014/main" id="{07AB023D-34C1-4606-BA40-85EAEE460307}"/>
              </a:ext>
            </a:extLst>
          </p:cNvPr>
          <p:cNvSpPr/>
          <p:nvPr/>
        </p:nvSpPr>
        <p:spPr>
          <a:xfrm>
            <a:off x="473075" y="4152900"/>
            <a:ext cx="3744913" cy="1008063"/>
          </a:xfrm>
          <a:prstGeom prst="righ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5" name="TextBox 8">
            <a:extLst>
              <a:ext uri="{FF2B5EF4-FFF2-40B4-BE49-F238E27FC236}">
                <a16:creationId xmlns:a16="http://schemas.microsoft.com/office/drawing/2014/main" id="{7F60D22B-ADDE-4F1E-8263-463E8972C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2174875"/>
            <a:ext cx="2443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Slap marks, belt marks, cigarette burns, patterns</a:t>
            </a:r>
          </a:p>
        </p:txBody>
      </p:sp>
      <p:sp>
        <p:nvSpPr>
          <p:cNvPr id="7176" name="TextBox 9">
            <a:extLst>
              <a:ext uri="{FF2B5EF4-FFF2-40B4-BE49-F238E27FC236}">
                <a16:creationId xmlns:a16="http://schemas.microsoft.com/office/drawing/2014/main" id="{1573DE63-C3CD-4A68-A1A3-9880AA1B9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3182938"/>
            <a:ext cx="2441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 dirty="0">
                <a:latin typeface="Arial" panose="020B0604020202020204" pitchFamily="34" charset="0"/>
              </a:rPr>
              <a:t>Clusters, protected locations, numerous/ extensive  or frequent</a:t>
            </a:r>
          </a:p>
        </p:txBody>
      </p:sp>
      <p:sp>
        <p:nvSpPr>
          <p:cNvPr id="7177" name="TextBox 10">
            <a:extLst>
              <a:ext uri="{FF2B5EF4-FFF2-40B4-BE49-F238E27FC236}">
                <a16:creationId xmlns:a16="http://schemas.microsoft.com/office/drawing/2014/main" id="{DBF923D5-C0F7-4BCA-A277-DFAF45594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237038"/>
            <a:ext cx="2441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 dirty="0">
                <a:latin typeface="Arial" panose="020B0604020202020204" pitchFamily="34" charset="0"/>
              </a:rPr>
              <a:t>Inconstant story, unexplained finding, allegation that inflicted</a:t>
            </a:r>
          </a:p>
        </p:txBody>
      </p:sp>
      <p:sp>
        <p:nvSpPr>
          <p:cNvPr id="12" name="Right Arrow Callout 11">
            <a:extLst>
              <a:ext uri="{FF2B5EF4-FFF2-40B4-BE49-F238E27FC236}">
                <a16:creationId xmlns:a16="http://schemas.microsoft.com/office/drawing/2014/main" id="{B98CC243-CB60-4D34-878E-2871E9F929A8}"/>
              </a:ext>
            </a:extLst>
          </p:cNvPr>
          <p:cNvSpPr/>
          <p:nvPr/>
        </p:nvSpPr>
        <p:spPr>
          <a:xfrm>
            <a:off x="481013" y="5146675"/>
            <a:ext cx="3743325" cy="1008063"/>
          </a:xfrm>
          <a:prstGeom prst="righ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9" name="TextBox 12">
            <a:extLst>
              <a:ext uri="{FF2B5EF4-FFF2-40B4-BE49-F238E27FC236}">
                <a16:creationId xmlns:a16="http://schemas.microsoft.com/office/drawing/2014/main" id="{BCBDD59B-0BC6-4577-A49A-F8ED7B399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5233988"/>
            <a:ext cx="2443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 dirty="0">
                <a:latin typeface="Arial" panose="020B0604020202020204" pitchFamily="34" charset="0"/>
              </a:rPr>
              <a:t>Sibling/animal inflicted, domestic accidents.  </a:t>
            </a:r>
          </a:p>
        </p:txBody>
      </p:sp>
      <p:sp>
        <p:nvSpPr>
          <p:cNvPr id="2" name="Up-Down Arrow 1">
            <a:extLst>
              <a:ext uri="{FF2B5EF4-FFF2-40B4-BE49-F238E27FC236}">
                <a16:creationId xmlns:a16="http://schemas.microsoft.com/office/drawing/2014/main" id="{2DEEB5A5-4B25-4F29-BFB3-0DA6EE64B2C5}"/>
              </a:ext>
            </a:extLst>
          </p:cNvPr>
          <p:cNvSpPr/>
          <p:nvPr/>
        </p:nvSpPr>
        <p:spPr>
          <a:xfrm>
            <a:off x="8027988" y="2717800"/>
            <a:ext cx="215900" cy="30146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53" name="TextBox 2">
            <a:extLst>
              <a:ext uri="{FF2B5EF4-FFF2-40B4-BE49-F238E27FC236}">
                <a16:creationId xmlns:a16="http://schemas.microsoft.com/office/drawing/2014/main" id="{BB0A6A81-D492-42CE-B550-B1CA3FBBF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349500"/>
            <a:ext cx="194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Less common</a:t>
            </a:r>
          </a:p>
        </p:txBody>
      </p:sp>
      <p:sp>
        <p:nvSpPr>
          <p:cNvPr id="10254" name="TextBox 13">
            <a:extLst>
              <a:ext uri="{FF2B5EF4-FFF2-40B4-BE49-F238E27FC236}">
                <a16:creationId xmlns:a16="http://schemas.microsoft.com/office/drawing/2014/main" id="{A4B0B09C-46F9-4151-8CF5-493AA39D7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5784850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common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ADED9E-5164-415D-9650-13C00AD4AB06}"/>
              </a:ext>
            </a:extLst>
          </p:cNvPr>
          <p:cNvSpPr txBox="1"/>
          <p:nvPr/>
        </p:nvSpPr>
        <p:spPr>
          <a:xfrm>
            <a:off x="468313" y="1608693"/>
            <a:ext cx="21244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Informed by EBM</a:t>
            </a:r>
          </a:p>
        </p:txBody>
      </p:sp>
    </p:spTree>
    <p:extLst>
      <p:ext uri="{BB962C8B-B14F-4D97-AF65-F5344CB8AC3E}">
        <p14:creationId xmlns:p14="http://schemas.microsoft.com/office/powerpoint/2010/main" val="88159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7175" grpId="0"/>
      <p:bldP spid="7176" grpId="0"/>
      <p:bldP spid="7177" grpId="0"/>
      <p:bldP spid="12" grpId="0" animBg="1"/>
      <p:bldP spid="71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5A57-898A-468C-8B6C-8FD895E3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140" y="203894"/>
            <a:ext cx="6589200" cy="1280890"/>
          </a:xfrm>
        </p:spPr>
        <p:txBody>
          <a:bodyPr/>
          <a:lstStyle/>
          <a:p>
            <a:r>
              <a:rPr lang="en-GB" dirty="0"/>
              <a:t>Limits of Medical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78B52-8987-4917-AF7E-7B4A04381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7235" y="2810339"/>
            <a:ext cx="3197531" cy="3096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Doctors can usually say</a:t>
            </a:r>
          </a:p>
          <a:p>
            <a:r>
              <a:rPr lang="en-GB" b="1" dirty="0"/>
              <a:t>What the injuries are </a:t>
            </a:r>
          </a:p>
          <a:p>
            <a:r>
              <a:rPr lang="en-GB" b="1" dirty="0"/>
              <a:t>How</a:t>
            </a:r>
            <a:r>
              <a:rPr lang="en-GB" dirty="0"/>
              <a:t> a particular finding is likely or </a:t>
            </a:r>
            <a:r>
              <a:rPr lang="en-GB" i="1" dirty="0"/>
              <a:t>most likely </a:t>
            </a:r>
            <a:r>
              <a:rPr lang="en-GB" dirty="0"/>
              <a:t>to have been caused(knowledge of how tissues behave)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816A3-10E1-4E52-95A1-657A84FB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7511" y="2852961"/>
            <a:ext cx="3197531" cy="2331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b="1" dirty="0"/>
              <a:t>Doctors can’t usually say</a:t>
            </a:r>
          </a:p>
          <a:p>
            <a:r>
              <a:rPr lang="en-GB" altLang="en-US" b="1" dirty="0"/>
              <a:t>Who</a:t>
            </a:r>
            <a:r>
              <a:rPr lang="en-GB" altLang="en-US" dirty="0"/>
              <a:t> did it</a:t>
            </a:r>
          </a:p>
          <a:p>
            <a:r>
              <a:rPr lang="en-GB" altLang="en-US" dirty="0"/>
              <a:t>Exactly </a:t>
            </a:r>
            <a:r>
              <a:rPr lang="en-GB" altLang="en-US" b="1" dirty="0"/>
              <a:t>when</a:t>
            </a:r>
            <a:r>
              <a:rPr lang="en-GB" altLang="en-US" dirty="0"/>
              <a:t> it happened </a:t>
            </a:r>
          </a:p>
          <a:p>
            <a:r>
              <a:rPr lang="en-GB" altLang="en-US" b="1" dirty="0"/>
              <a:t>Why</a:t>
            </a:r>
            <a:r>
              <a:rPr lang="en-GB" altLang="en-US" dirty="0"/>
              <a:t> - If the intension was malicious (usually)</a:t>
            </a:r>
          </a:p>
          <a:p>
            <a:endParaRPr lang="en-GB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84F65D9-1303-4070-8CC3-27082459E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2290" y="1052736"/>
            <a:ext cx="3600450" cy="1800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DA6322-6BA3-4E2C-9552-41291402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733" y="1052736"/>
            <a:ext cx="3197093" cy="1800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4AA99E-4417-4B3F-BEA1-066A29B76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141543"/>
            <a:ext cx="8230313" cy="15302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992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6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5670183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6F9704-E5B6-4330-9939-2F895D2CD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9" y="1318590"/>
            <a:ext cx="4243502" cy="4220820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Systematic Reviews</a:t>
            </a:r>
            <a:r>
              <a:rPr lang="en-GB" sz="4000" dirty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br>
              <a:rPr lang="en-GB" sz="4000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en-GB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Standardising terminology on interpretation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76DA5-3358-4F26-AD40-46E35FD07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601" y="1101359"/>
            <a:ext cx="2870565" cy="4481959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DCE61553-D365-4143-8648-7592C0436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4024" y="804334"/>
            <a:ext cx="2756725" cy="5249332"/>
          </a:xfrm>
        </p:spPr>
        <p:txBody>
          <a:bodyPr anchor="ctr">
            <a:normAutofit/>
          </a:bodyPr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4A73B-D90E-401B-A2C6-7D41069C0CA1}"/>
              </a:ext>
            </a:extLst>
          </p:cNvPr>
          <p:cNvSpPr txBox="1"/>
          <p:nvPr/>
        </p:nvSpPr>
        <p:spPr>
          <a:xfrm>
            <a:off x="7092280" y="2408419"/>
            <a:ext cx="1220135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</a:t>
            </a:r>
            <a:r>
              <a:rPr lang="en-GB" baseline="30000" dirty="0">
                <a:solidFill>
                  <a:schemeClr val="bg1"/>
                </a:solidFill>
              </a:rPr>
              <a:t>rd</a:t>
            </a:r>
            <a:r>
              <a:rPr lang="en-GB" dirty="0">
                <a:solidFill>
                  <a:schemeClr val="bg1"/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2598442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4FBC4-E5B7-4D89-9153-0B8CF8FF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601" y="624110"/>
            <a:ext cx="7200799" cy="1280890"/>
          </a:xfrm>
        </p:spPr>
        <p:txBody>
          <a:bodyPr>
            <a:normAutofit/>
          </a:bodyPr>
          <a:lstStyle/>
          <a:p>
            <a:r>
              <a:rPr lang="en-GB" dirty="0"/>
              <a:t>1. Interpretation of Findings </a:t>
            </a:r>
            <a:br>
              <a:rPr lang="en-GB" dirty="0"/>
            </a:br>
            <a:r>
              <a:rPr lang="en-GB" b="1" dirty="0"/>
              <a:t>in isolation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983B51E-667C-4C39-AC3C-0C4ECF45B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839308"/>
              </p:ext>
            </p:extLst>
          </p:nvPr>
        </p:nvGraphicFramePr>
        <p:xfrm>
          <a:off x="971600" y="1264555"/>
          <a:ext cx="72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C20D61-FE62-4072-921B-0604BDADFBE4}"/>
              </a:ext>
            </a:extLst>
          </p:cNvPr>
          <p:cNvSpPr txBox="1"/>
          <p:nvPr/>
        </p:nvSpPr>
        <p:spPr>
          <a:xfrm>
            <a:off x="973561" y="4869160"/>
            <a:ext cx="756083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b="1" dirty="0"/>
              <a:t>Examples: </a:t>
            </a:r>
          </a:p>
          <a:p>
            <a:pPr eaLnBrk="1" hangingPunct="1">
              <a:defRPr/>
            </a:pPr>
            <a:r>
              <a:rPr lang="en-GB" dirty="0">
                <a:sym typeface="Wingdings" panose="05000000000000000000" pitchFamily="2" charset="2"/>
              </a:rPr>
              <a:t>Laceration to hymen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i="1" dirty="0">
                <a:sym typeface="Wingdings" panose="05000000000000000000" pitchFamily="2" charset="2"/>
              </a:rPr>
              <a:t>In isolation indicative of penetrative trauma</a:t>
            </a:r>
            <a:r>
              <a:rPr lang="en-GB" dirty="0">
                <a:sym typeface="Wingdings" panose="05000000000000000000" pitchFamily="2" charset="2"/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en-GB" dirty="0">
                <a:sym typeface="Wingdings" panose="05000000000000000000" pitchFamily="2" charset="2"/>
              </a:rPr>
              <a:t>Multiple well-defined linear bruises to back 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ym typeface="Wingdings" panose="05000000000000000000" pitchFamily="2" charset="2"/>
              </a:rPr>
              <a:t>Suggestive of inflicted injury in isolation</a:t>
            </a:r>
          </a:p>
        </p:txBody>
      </p:sp>
    </p:spTree>
    <p:extLst>
      <p:ext uri="{BB962C8B-B14F-4D97-AF65-F5344CB8AC3E}">
        <p14:creationId xmlns:p14="http://schemas.microsoft.com/office/powerpoint/2010/main" val="39554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B4FBC4-E5B7-4D89-9153-0B8CF8FF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75" y="260648"/>
            <a:ext cx="6589199" cy="1280890"/>
          </a:xfrm>
        </p:spPr>
        <p:txBody>
          <a:bodyPr>
            <a:normAutofit/>
          </a:bodyPr>
          <a:lstStyle/>
          <a:p>
            <a:r>
              <a:rPr lang="en-GB" dirty="0"/>
              <a:t>2. Interpretation of Findings </a:t>
            </a:r>
            <a:r>
              <a:rPr lang="en-GB" b="1" dirty="0"/>
              <a:t>in relation to allegation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983B51E-667C-4C39-AC3C-0C4ECF45B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912753"/>
              </p:ext>
            </p:extLst>
          </p:nvPr>
        </p:nvGraphicFramePr>
        <p:xfrm>
          <a:off x="971600" y="1124744"/>
          <a:ext cx="7128792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B16DD6-F970-442B-B5EB-1365C9F76DEA}"/>
              </a:ext>
            </a:extLst>
          </p:cNvPr>
          <p:cNvSpPr txBox="1"/>
          <p:nvPr/>
        </p:nvSpPr>
        <p:spPr>
          <a:xfrm>
            <a:off x="971600" y="4344754"/>
            <a:ext cx="7560839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b="1" dirty="0"/>
              <a:t>Examples: </a:t>
            </a:r>
          </a:p>
          <a:p>
            <a:pPr eaLnBrk="1" hangingPunct="1">
              <a:defRPr/>
            </a:pPr>
            <a:r>
              <a:rPr lang="en-GB" dirty="0"/>
              <a:t>Bruises to shins </a:t>
            </a:r>
            <a:r>
              <a:rPr lang="en-GB" dirty="0">
                <a:sym typeface="Wingdings" panose="05000000000000000000" pitchFamily="2" charset="2"/>
              </a:rPr>
              <a:t>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i="1" dirty="0">
                <a:sym typeface="Wingdings" panose="05000000000000000000" pitchFamily="2" charset="2"/>
              </a:rPr>
              <a:t>In isolation likely </a:t>
            </a:r>
            <a:r>
              <a:rPr lang="en-GB" dirty="0">
                <a:sym typeface="Wingdings" panose="05000000000000000000" pitchFamily="2" charset="2"/>
              </a:rPr>
              <a:t>to be accidental injuries.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i="1" dirty="0">
                <a:sym typeface="Wingdings" panose="05000000000000000000" pitchFamily="2" charset="2"/>
              </a:rPr>
              <a:t>Consistent with </a:t>
            </a:r>
            <a:r>
              <a:rPr lang="en-GB" dirty="0">
                <a:sym typeface="Wingdings" panose="05000000000000000000" pitchFamily="2" charset="2"/>
              </a:rPr>
              <a:t>allegation of being kicked in shins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en-GB" dirty="0">
                <a:sym typeface="Wingdings" panose="05000000000000000000" pitchFamily="2" charset="2"/>
              </a:rPr>
              <a:t>Bruise to the ear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ym typeface="Wingdings" panose="05000000000000000000" pitchFamily="2" charset="2"/>
              </a:rPr>
              <a:t>Suggestive of inflicted injury in isolation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>
                <a:sym typeface="Wingdings" panose="05000000000000000000" pitchFamily="2" charset="2"/>
              </a:rPr>
              <a:t>Consistent with history of exceptional accidental injury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6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7B5A23F-7276-435D-91DA-09104D77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16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3ECD7F-BF61-4CB1-AA15-464BB771E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6F1B29-3A08-4DB7-9F92-4C09B3BCF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172199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44A5AAD1-9616-4E1C-B3AC-E5497A6A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4797D3-4AF1-4C19-B32E-E80B6F04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787400"/>
            <a:ext cx="5359399" cy="778933"/>
          </a:xfrm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FEFFFF"/>
                </a:solidFill>
              </a:rPr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46A7E-FA7B-487F-83DB-810A9729A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2032000"/>
            <a:ext cx="5359400" cy="427732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Experts should give Evidence-Based Opinions</a:t>
            </a:r>
          </a:p>
          <a:p>
            <a:r>
              <a:rPr lang="en-GB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Review provides a much higher standard of evidence than single papers.</a:t>
            </a:r>
          </a:p>
          <a:p>
            <a:r>
              <a:rPr lang="en-GB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RCPCH has published Systematic Reviews in </a:t>
            </a:r>
          </a:p>
          <a:p>
            <a:pPr lvl="1"/>
            <a:r>
              <a:rPr lang="en-GB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Neglect</a:t>
            </a:r>
          </a:p>
          <a:p>
            <a:pPr lvl="1"/>
            <a:r>
              <a:rPr lang="en-GB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Abuse</a:t>
            </a:r>
          </a:p>
          <a:p>
            <a:pPr lvl="1"/>
            <a:r>
              <a:rPr lang="en-GB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Sexual Abuse</a:t>
            </a:r>
          </a:p>
          <a:p>
            <a:r>
              <a:rPr lang="en-GB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Expert should make clear the basis for their opinion, the limitations of the published evidence, and the range of possible interpretations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788E3-6112-4C43-B294-C117CE733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895" y="2400684"/>
            <a:ext cx="2686018" cy="178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63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John_Cleese_as_a_Barri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36068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39" name="AutoShape 3"/>
          <p:cNvSpPr>
            <a:spLocks noChangeArrowheads="1"/>
          </p:cNvSpPr>
          <p:nvPr/>
        </p:nvSpPr>
        <p:spPr bwMode="auto">
          <a:xfrm>
            <a:off x="4211638" y="765175"/>
            <a:ext cx="4105275" cy="1800225"/>
          </a:xfrm>
          <a:prstGeom prst="wedgeRoundRectCallout">
            <a:avLst>
              <a:gd name="adj1" fmla="val -74556"/>
              <a:gd name="adj2" fmla="val 9929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4572000" y="836613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4356100" y="1341438"/>
            <a:ext cx="3960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Any Questions?</a:t>
            </a:r>
          </a:p>
        </p:txBody>
      </p:sp>
      <p:sp>
        <p:nvSpPr>
          <p:cNvPr id="81926" name="TextBox 1"/>
          <p:cNvSpPr txBox="1">
            <a:spLocks noChangeArrowheads="1"/>
          </p:cNvSpPr>
          <p:nvPr/>
        </p:nvSpPr>
        <p:spPr bwMode="auto">
          <a:xfrm>
            <a:off x="5022914" y="3717032"/>
            <a:ext cx="33115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000" dirty="0">
                <a:latin typeface="Tahoma" pitchFamily="34" charset="0"/>
              </a:rPr>
              <a:t>Invitation to Cross examination</a:t>
            </a:r>
          </a:p>
        </p:txBody>
      </p:sp>
    </p:spTree>
    <p:extLst>
      <p:ext uri="{BB962C8B-B14F-4D97-AF65-F5344CB8AC3E}">
        <p14:creationId xmlns:p14="http://schemas.microsoft.com/office/powerpoint/2010/main" val="40255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animBg="1" autoUpdateAnimBg="0"/>
      <p:bldP spid="347140" grpId="0" autoUpdateAnimBg="0"/>
      <p:bldP spid="34714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507495" y="0"/>
            <a:ext cx="4632727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0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5670183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0411" y="1318590"/>
            <a:ext cx="382661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>
                <a:solidFill>
                  <a:srgbClr val="FFFFFF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09140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24110"/>
            <a:ext cx="7416823" cy="896393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Medical Evidence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546C694-7382-BAAF-4156-4105EEFAE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634374"/>
              </p:ext>
            </p:extLst>
          </p:nvPr>
        </p:nvGraphicFramePr>
        <p:xfrm>
          <a:off x="1187624" y="1546801"/>
          <a:ext cx="7788563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27" y="4365104"/>
            <a:ext cx="2408760" cy="1736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4B515-607E-4962-AB6B-482D6F49860F}"/>
              </a:ext>
            </a:extLst>
          </p:cNvPr>
          <p:cNvSpPr txBox="1"/>
          <p:nvPr/>
        </p:nvSpPr>
        <p:spPr>
          <a:xfrm>
            <a:off x="2123728" y="6260188"/>
            <a:ext cx="55446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Subject Experts should know the evidence-base</a:t>
            </a:r>
          </a:p>
        </p:txBody>
      </p:sp>
    </p:spTree>
    <p:extLst>
      <p:ext uri="{BB962C8B-B14F-4D97-AF65-F5344CB8AC3E}">
        <p14:creationId xmlns:p14="http://schemas.microsoft.com/office/powerpoint/2010/main" val="106308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23F2-A199-4005-89E7-AD4C19F30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479" y="68796"/>
            <a:ext cx="6589200" cy="12808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Who is this Doctor?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757E0-BAC7-4B2C-9630-38519B9334D0}"/>
              </a:ext>
            </a:extLst>
          </p:cNvPr>
          <p:cNvSpPr txBox="1"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endParaRPr lang="en-GB" sz="28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34A7BF4-929D-423B-A100-3EEE4788D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480776"/>
              </p:ext>
            </p:extLst>
          </p:nvPr>
        </p:nvGraphicFramePr>
        <p:xfrm>
          <a:off x="457200" y="1600200"/>
          <a:ext cx="4834880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FA390D9-9916-4E73-9968-E8611F2E8D7A}"/>
              </a:ext>
            </a:extLst>
          </p:cNvPr>
          <p:cNvSpPr txBox="1"/>
          <p:nvPr/>
        </p:nvSpPr>
        <p:spPr>
          <a:xfrm>
            <a:off x="6170214" y="3596745"/>
            <a:ext cx="2232248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en-GB" sz="2400" dirty="0">
                <a:solidFill>
                  <a:schemeClr val="bg1"/>
                </a:solidFill>
              </a:rPr>
              <a:t>General 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A283C-F9C3-4575-AABD-919A4B6F61DB}"/>
              </a:ext>
            </a:extLst>
          </p:cNvPr>
          <p:cNvSpPr txBox="1"/>
          <p:nvPr/>
        </p:nvSpPr>
        <p:spPr>
          <a:xfrm>
            <a:off x="6158939" y="2195396"/>
            <a:ext cx="223224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en-GB" dirty="0"/>
              <a:t>Forensic medical examiner (self employed)</a:t>
            </a:r>
            <a:endParaRPr lang="en-GB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8A523-7BF1-4757-9803-CC2ECB7D2E05}"/>
              </a:ext>
            </a:extLst>
          </p:cNvPr>
          <p:cNvSpPr txBox="1"/>
          <p:nvPr/>
        </p:nvSpPr>
        <p:spPr>
          <a:xfrm>
            <a:off x="6158939" y="4625805"/>
            <a:ext cx="223224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en-GB" sz="1800" dirty="0"/>
              <a:t>Specialty Doctor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5E9BB1-3D5B-4F46-B1EF-334DAE3AC9CF}"/>
              </a:ext>
            </a:extLst>
          </p:cNvPr>
          <p:cNvSpPr txBox="1"/>
          <p:nvPr/>
        </p:nvSpPr>
        <p:spPr>
          <a:xfrm>
            <a:off x="2243937" y="2934060"/>
            <a:ext cx="210865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Exams/selection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67C167-5E80-4B43-A0EC-AE90B673FDA4}"/>
              </a:ext>
            </a:extLst>
          </p:cNvPr>
          <p:cNvSpPr txBox="1"/>
          <p:nvPr/>
        </p:nvSpPr>
        <p:spPr>
          <a:xfrm>
            <a:off x="2267744" y="4549770"/>
            <a:ext cx="158417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Exams/CCT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5769BAD-0707-4B63-BC68-5B301129BEB4}"/>
              </a:ext>
            </a:extLst>
          </p:cNvPr>
          <p:cNvCxnSpPr>
            <a:cxnSpLocks/>
          </p:cNvCxnSpPr>
          <p:nvPr/>
        </p:nvCxnSpPr>
        <p:spPr>
          <a:xfrm flipV="1">
            <a:off x="5292079" y="3076589"/>
            <a:ext cx="866860" cy="3339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1E3F20-6E4F-4705-B251-97DBBF582C38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292080" y="2657061"/>
            <a:ext cx="8668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2FC9B8-EAAE-4C3F-B9F7-24A71BF25F6B}"/>
              </a:ext>
            </a:extLst>
          </p:cNvPr>
          <p:cNvCxnSpPr>
            <a:cxnSpLocks/>
          </p:cNvCxnSpPr>
          <p:nvPr/>
        </p:nvCxnSpPr>
        <p:spPr>
          <a:xfrm>
            <a:off x="5292079" y="3789872"/>
            <a:ext cx="866860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FD907A-3AB1-44DF-A97B-5198E5019928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292079" y="4386661"/>
            <a:ext cx="866860" cy="4238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56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78372" y="189210"/>
            <a:ext cx="6738044" cy="923925"/>
          </a:xfrm>
        </p:spPr>
        <p:txBody>
          <a:bodyPr/>
          <a:lstStyle/>
          <a:p>
            <a:r>
              <a:rPr lang="en-GB" altLang="en-US" dirty="0">
                <a:solidFill>
                  <a:schemeClr val="accent1"/>
                </a:solidFill>
              </a:rPr>
              <a:t>How doctors think</a:t>
            </a:r>
            <a:r>
              <a:rPr lang="en-GB" altLang="en-US" dirty="0"/>
              <a:t>…</a:t>
            </a:r>
          </a:p>
        </p:txBody>
      </p:sp>
      <p:pic>
        <p:nvPicPr>
          <p:cNvPr id="1126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533" y="1265895"/>
            <a:ext cx="1517650" cy="1339850"/>
          </a:xfrm>
        </p:spPr>
      </p:pic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>
          <a:xfrm>
            <a:off x="3419872" y="1200727"/>
            <a:ext cx="5328592" cy="4433888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Pattern recognition to identify the clinical sign</a:t>
            </a: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differential diagnosis</a:t>
            </a:r>
          </a:p>
          <a:p>
            <a:pPr lvl="1"/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Collective signs + symptoms + history +/- test results</a:t>
            </a:r>
          </a:p>
          <a:p>
            <a:pPr lvl="1"/>
            <a:r>
              <a:rPr lang="en-GB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Probability </a:t>
            </a:r>
          </a:p>
          <a:p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‘Think horses not zebras’</a:t>
            </a: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‘Never say never’</a:t>
            </a:r>
          </a:p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 for the common, the treatable, and the must-not-miss</a:t>
            </a:r>
          </a:p>
          <a:p>
            <a:pPr marL="0" indent="0">
              <a:buNone/>
            </a:pPr>
            <a:endParaRPr lang="en-GB" altLang="en-US" dirty="0"/>
          </a:p>
        </p:txBody>
      </p:sp>
      <p:sp>
        <p:nvSpPr>
          <p:cNvPr id="5" name="Down Arrow 4"/>
          <p:cNvSpPr/>
          <p:nvPr/>
        </p:nvSpPr>
        <p:spPr>
          <a:xfrm>
            <a:off x="719931" y="1700808"/>
            <a:ext cx="576263" cy="38884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7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83" y="2780928"/>
            <a:ext cx="1526667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83" y="4725144"/>
            <a:ext cx="15240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A0B3D9-26FA-44CB-BEAC-B0CA560A11E2}"/>
              </a:ext>
            </a:extLst>
          </p:cNvPr>
          <p:cNvSpPr txBox="1"/>
          <p:nvPr/>
        </p:nvSpPr>
        <p:spPr>
          <a:xfrm>
            <a:off x="3419872" y="5517232"/>
            <a:ext cx="500419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Physical findings are clinical </a:t>
            </a:r>
            <a:r>
              <a:rPr lang="en-GB" b="1" dirty="0">
                <a:solidFill>
                  <a:schemeClr val="accent1"/>
                </a:solidFill>
              </a:rPr>
              <a:t>signs </a:t>
            </a:r>
          </a:p>
          <a:p>
            <a:r>
              <a:rPr lang="en-GB" dirty="0"/>
              <a:t>signs form part of a clinical picture; the overall picture gives the order of the differential diagnosis</a:t>
            </a:r>
          </a:p>
        </p:txBody>
      </p:sp>
    </p:spTree>
    <p:extLst>
      <p:ext uri="{BB962C8B-B14F-4D97-AF65-F5344CB8AC3E}">
        <p14:creationId xmlns:p14="http://schemas.microsoft.com/office/powerpoint/2010/main" val="38164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“Evidence” </a:t>
            </a:r>
            <a:r>
              <a:rPr lang="en-GB" dirty="0"/>
              <a:t>means….</a:t>
            </a:r>
          </a:p>
        </p:txBody>
      </p:sp>
      <p:pic>
        <p:nvPicPr>
          <p:cNvPr id="3" name="Picture 4" descr="John_Cleese_as_a_Barri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48" y="2093522"/>
            <a:ext cx="3606800" cy="37117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5172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79" y="2132856"/>
            <a:ext cx="3194620" cy="359268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24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305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chemeClr val="accent1"/>
                </a:solidFill>
              </a:rPr>
              <a:t>What </a:t>
            </a:r>
            <a:r>
              <a:rPr lang="en-GB" b="1" dirty="0">
                <a:solidFill>
                  <a:schemeClr val="accent1"/>
                </a:solidFill>
              </a:rPr>
              <a:t>doctors </a:t>
            </a:r>
            <a:r>
              <a:rPr lang="en-GB" dirty="0">
                <a:solidFill>
                  <a:schemeClr val="accent1"/>
                </a:solidFill>
              </a:rPr>
              <a:t>mean by evidence…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3731348" cy="27098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95A741-0180-42A3-92D9-513F43291481}"/>
              </a:ext>
            </a:extLst>
          </p:cNvPr>
          <p:cNvSpPr txBox="1"/>
          <p:nvPr/>
        </p:nvSpPr>
        <p:spPr>
          <a:xfrm>
            <a:off x="1547664" y="5229200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But </a:t>
            </a:r>
            <a:r>
              <a:rPr lang="en-GB" sz="2000" dirty="0">
                <a:solidFill>
                  <a:schemeClr val="accent1"/>
                </a:solidFill>
              </a:rPr>
              <a:t>clinical experience </a:t>
            </a:r>
            <a:r>
              <a:rPr lang="en-GB" sz="2000" dirty="0"/>
              <a:t>and </a:t>
            </a:r>
            <a:r>
              <a:rPr lang="en-GB" sz="2000" dirty="0">
                <a:solidFill>
                  <a:schemeClr val="accent1"/>
                </a:solidFill>
              </a:rPr>
              <a:t>orthodox teaching </a:t>
            </a:r>
            <a:r>
              <a:rPr lang="en-GB" sz="2000" dirty="0"/>
              <a:t>in medicine also have a large role in pattern-recognition and formation of differential diagnosis</a:t>
            </a:r>
          </a:p>
        </p:txBody>
      </p:sp>
    </p:spTree>
    <p:extLst>
      <p:ext uri="{BB962C8B-B14F-4D97-AF65-F5344CB8AC3E}">
        <p14:creationId xmlns:p14="http://schemas.microsoft.com/office/powerpoint/2010/main" val="30312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Evidence-Based Medicine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30765-3F86-4BDE-9890-288AF40CE4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41588"/>
            <a:ext cx="3664291" cy="465886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83668-225D-450A-8119-D887BFF754B7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5436096" y="1541588"/>
            <a:ext cx="3197225" cy="4197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0" indent="0"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SzPts val="1200"/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Evidence-Based Medicine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 (EBM) refers specifically to the conscientious, explicit, judicious and reasonable use of modern best research evidence in decision-making about the care of individuals. Its principles are by extension applied to the interpretation of clinical  findings.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820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3793</TotalTime>
  <Words>2429</Words>
  <Application>Microsoft Office PowerPoint</Application>
  <PresentationFormat>On-screen Show (4:3)</PresentationFormat>
  <Paragraphs>358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Century Gothic</vt:lpstr>
      <vt:lpstr>Montserrat</vt:lpstr>
      <vt:lpstr>Symbol</vt:lpstr>
      <vt:lpstr>Tahoma</vt:lpstr>
      <vt:lpstr>Times New Roman</vt:lpstr>
      <vt:lpstr>Wingdings</vt:lpstr>
      <vt:lpstr>Wingdings 2</vt:lpstr>
      <vt:lpstr>Wingdings 3</vt:lpstr>
      <vt:lpstr>Wisp</vt:lpstr>
      <vt:lpstr>Medical Evidence  in Child Abuse Cases How research papers inform expert evidence: Systematic Reviews    </vt:lpstr>
      <vt:lpstr>PowerPoint Presentation</vt:lpstr>
      <vt:lpstr>PowerPoint Presentation</vt:lpstr>
      <vt:lpstr>Medical Evidence</vt:lpstr>
      <vt:lpstr>Who is this Doctor?</vt:lpstr>
      <vt:lpstr>How doctors think…</vt:lpstr>
      <vt:lpstr>“Evidence” means….</vt:lpstr>
      <vt:lpstr>What doctors mean by evidence…</vt:lpstr>
      <vt:lpstr>Evidence-Based Medicine</vt:lpstr>
      <vt:lpstr>Not all studies are created equal…</vt:lpstr>
      <vt:lpstr>PowerPoint Presentation</vt:lpstr>
      <vt:lpstr>What is a systematic review?</vt:lpstr>
      <vt:lpstr>Evidence-base  in Physical Abuse &amp; Neglect</vt:lpstr>
      <vt:lpstr>RCPCH Systematic Review of Child Protection Evidence</vt:lpstr>
      <vt:lpstr>Evidence-base in  Child Sexual Abuse</vt:lpstr>
      <vt:lpstr>3rd Edition Purple Book Project structure</vt:lpstr>
      <vt:lpstr>Systematic Review Challenge 1</vt:lpstr>
      <vt:lpstr>RCPCH Solution 1: Standardise Terminology</vt:lpstr>
      <vt:lpstr>Purple Book Terminology 1st  2nd Ed</vt:lpstr>
      <vt:lpstr>Systematic Review Challenge 2</vt:lpstr>
      <vt:lpstr>RCPCH Solution 2: Cohort security (abuse/non-abuse) Rankings</vt:lpstr>
      <vt:lpstr>EBM informing and supporting Medical Opinion</vt:lpstr>
      <vt:lpstr>Unhelpful medical evidence (testimony) &amp; misuse of EBM</vt:lpstr>
      <vt:lpstr>Study A</vt:lpstr>
      <vt:lpstr>Study B</vt:lpstr>
      <vt:lpstr>What We CAN Say from studies A&amp;B collectively</vt:lpstr>
      <vt:lpstr>What We CAN’T Say from studies A&amp;B collectively</vt:lpstr>
      <vt:lpstr>It’s often in the history…</vt:lpstr>
      <vt:lpstr>Normal childhood: injury risk</vt:lpstr>
      <vt:lpstr>Accidental Injury in Normal Childhood</vt:lpstr>
      <vt:lpstr>Injuries of safeguarding concern</vt:lpstr>
      <vt:lpstr>Limits of Medical Evidence</vt:lpstr>
      <vt:lpstr>Systematic Reviews Standardising terminology on interpretation</vt:lpstr>
      <vt:lpstr>1. Interpretation of Findings  in isolation</vt:lpstr>
      <vt:lpstr>2. Interpretation of Findings in relation to allegation</vt:lpstr>
      <vt:lpstr>Take Home Messages</vt:lpstr>
      <vt:lpstr>PowerPoint Presentation</vt:lpstr>
      <vt:lpstr>Thank you!</vt:lpstr>
    </vt:vector>
  </TitlesOfParts>
  <Company>Coventry &amp; Warwickshire Partnership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&amp; under 18s</dc:title>
  <dc:creator>Gifford Jo (RYG) C&amp;W PARTNERSHIP TRUST</dc:creator>
  <cp:lastModifiedBy>Webb, Kim (Judicial Office)</cp:lastModifiedBy>
  <cp:revision>135</cp:revision>
  <dcterms:created xsi:type="dcterms:W3CDTF">2018-01-12T16:09:20Z</dcterms:created>
  <dcterms:modified xsi:type="dcterms:W3CDTF">2022-10-11T07:48:52Z</dcterms:modified>
</cp:coreProperties>
</file>