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57" r:id="rId4"/>
    <p:sldId id="261" r:id="rId5"/>
    <p:sldId id="269" r:id="rId6"/>
    <p:sldId id="260" r:id="rId7"/>
    <p:sldId id="325" r:id="rId8"/>
    <p:sldId id="267" r:id="rId9"/>
    <p:sldId id="268" r:id="rId10"/>
    <p:sldId id="326" r:id="rId11"/>
    <p:sldId id="288" r:id="rId12"/>
    <p:sldId id="265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00FF-3761-4605-A44B-8BE95617B0F8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971-6B9B-4994-AD08-D7D84239A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3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jaime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7A9828-FA82-4536-9A76-AA23382CC6CB}" type="slidenum">
              <a:rPr lang="en-GB" smtClean="0">
                <a:latin typeface="Times New Roman" pitchFamily="18" charset="0"/>
              </a:rPr>
              <a:pPr>
                <a:defRPr/>
              </a:pPr>
              <a:t>3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CDB55-EA30-4544-A964-556FAE10D8D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60AC8-E449-4F91-A0FB-E8140E24362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D1DBC-593F-4768-8E5A-71DA0910BF2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9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7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4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6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0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0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47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2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8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1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75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7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6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8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9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3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AC1D-1BB3-441E-BFE9-DE5EED87026B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D8AA-1850-43F2-8BA1-5B137594C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5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D83A-0C1E-47E3-A63D-45183677CD8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08B5-6D74-4B57-8306-B5B242EAC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692695"/>
            <a:ext cx="7772400" cy="306009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Best evidence from psychologist experts: Lessons from recent cases – or when is a psychologist not a psychologist?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344" y="3446219"/>
            <a:ext cx="4176464" cy="1010275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/>
              <a:t>Dr Jaime Craig</a:t>
            </a:r>
          </a:p>
          <a:p>
            <a:r>
              <a:rPr lang="en-GB" sz="2400" dirty="0"/>
              <a:t>Consultant Clinical Psychologist</a:t>
            </a:r>
          </a:p>
          <a:p>
            <a:r>
              <a:rPr lang="en-GB" sz="2400" dirty="0"/>
              <a:t>FJC Child Mental Health Specialist Member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35563"/>
            <a:ext cx="4651970" cy="116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23528" y="4636998"/>
            <a:ext cx="4896544" cy="129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090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AC2B-6351-4847-80C7-15FDBF493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170" y="1268761"/>
            <a:ext cx="4711148" cy="41831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Parental alienation ‘experts’ – unregulated and should </a:t>
            </a:r>
            <a:r>
              <a:rPr lang="en-GB" u="sng" dirty="0"/>
              <a:t>not</a:t>
            </a:r>
            <a:r>
              <a:rPr lang="en-GB" dirty="0"/>
              <a:t> be appointed as psychologist experts</a:t>
            </a:r>
          </a:p>
          <a:p>
            <a:r>
              <a:rPr lang="en-GB" dirty="0"/>
              <a:t>HCPC registered Psychologist experts are the </a:t>
            </a:r>
            <a:r>
              <a:rPr lang="en-GB" u="sng" dirty="0"/>
              <a:t>only</a:t>
            </a:r>
            <a:r>
              <a:rPr lang="en-GB" dirty="0"/>
              <a:t> statutorily regulated psychologist experts in UK</a:t>
            </a:r>
          </a:p>
          <a:p>
            <a:r>
              <a:rPr lang="en-GB" dirty="0"/>
              <a:t>No such thing as a ‘child’ psychologist</a:t>
            </a:r>
          </a:p>
          <a:p>
            <a:r>
              <a:rPr lang="en-GB" dirty="0"/>
              <a:t>Chartered psychologists (a membership grade of BPS - not equivalent – does not tell you their training or skills – non-regulatory – most applicable to academics)</a:t>
            </a:r>
          </a:p>
          <a:p>
            <a:r>
              <a:rPr lang="en-GB" dirty="0"/>
              <a:t>Updated FJC/BPS Guidance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28EBA-9547-4D10-8201-E1B743F4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74" y="4874441"/>
            <a:ext cx="1410495" cy="98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6375D-3FE9-480A-BC4F-56E5B859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51" y="3666214"/>
            <a:ext cx="785177" cy="805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9E60E-C018-4CAB-86DF-40746F31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08569"/>
            <a:ext cx="3511659" cy="23203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2F7705-FFAC-BA9E-338A-00E009D37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912991" y="2606278"/>
            <a:ext cx="2580862" cy="3394472"/>
          </a:xfrm>
        </p:spPr>
      </p:pic>
    </p:spTree>
    <p:extLst>
      <p:ext uri="{BB962C8B-B14F-4D97-AF65-F5344CB8AC3E}">
        <p14:creationId xmlns:p14="http://schemas.microsoft.com/office/powerpoint/2010/main" val="326365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186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Integrated family psychological assessments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Interacting factors</a:t>
            </a:r>
          </a:p>
          <a:p>
            <a:r>
              <a:rPr lang="en-GB" dirty="0">
                <a:solidFill>
                  <a:schemeClr val="accent1"/>
                </a:solidFill>
              </a:rPr>
              <a:t>This</a:t>
            </a:r>
            <a:r>
              <a:rPr lang="en-GB" dirty="0"/>
              <a:t> parent’s competencies, difficulties &amp; risks with </a:t>
            </a:r>
            <a:r>
              <a:rPr lang="en-GB" dirty="0">
                <a:solidFill>
                  <a:schemeClr val="accent1"/>
                </a:solidFill>
              </a:rPr>
              <a:t>this</a:t>
            </a:r>
            <a:r>
              <a:rPr lang="en-GB" dirty="0"/>
              <a:t> child’s needs.</a:t>
            </a:r>
          </a:p>
          <a:p>
            <a:r>
              <a:rPr lang="en-GB" dirty="0"/>
              <a:t>Interplay of dynamics of relationships in the family</a:t>
            </a:r>
          </a:p>
          <a:p>
            <a:pPr lvl="1"/>
            <a:r>
              <a:rPr lang="en-GB" dirty="0"/>
              <a:t>E.g. Crucially important in context of allegations of Parental alienation / rejection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2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>
                <a:solidFill>
                  <a:schemeClr val="accent1"/>
                </a:solidFill>
              </a:rPr>
              <a:t>Assessment Factors </a:t>
            </a:r>
            <a:br>
              <a:rPr lang="en-GB" altLang="en-US" sz="3600" b="1" dirty="0">
                <a:solidFill>
                  <a:schemeClr val="accent1"/>
                </a:solidFill>
              </a:rPr>
            </a:br>
            <a:r>
              <a:rPr lang="en-GB" altLang="en-US" sz="3600" b="1" dirty="0">
                <a:solidFill>
                  <a:schemeClr val="accent1"/>
                </a:solidFill>
              </a:rPr>
              <a:t>what factors should be considered? – not exhaustive…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dirty="0"/>
              <a:t>Developmental</a:t>
            </a:r>
          </a:p>
          <a:p>
            <a:pPr eaLnBrk="1" hangingPunct="1"/>
            <a:r>
              <a:rPr lang="en-GB" altLang="en-US" dirty="0"/>
              <a:t>Environment / Culture</a:t>
            </a:r>
          </a:p>
          <a:p>
            <a:pPr eaLnBrk="1" hangingPunct="1"/>
            <a:r>
              <a:rPr lang="en-GB" altLang="en-US" dirty="0"/>
              <a:t>Impact of trauma </a:t>
            </a:r>
          </a:p>
          <a:p>
            <a:pPr eaLnBrk="1" hangingPunct="1"/>
            <a:r>
              <a:rPr lang="en-GB" altLang="en-US" dirty="0"/>
              <a:t>Cognitive ability</a:t>
            </a:r>
          </a:p>
          <a:p>
            <a:pPr eaLnBrk="1" hangingPunct="1"/>
            <a:r>
              <a:rPr lang="en-GB" altLang="en-US" dirty="0"/>
              <a:t>Mental health</a:t>
            </a:r>
          </a:p>
          <a:p>
            <a:pPr eaLnBrk="1" hangingPunct="1"/>
            <a:r>
              <a:rPr lang="en-GB" altLang="en-US" dirty="0"/>
              <a:t>Personality</a:t>
            </a:r>
          </a:p>
          <a:p>
            <a:pPr eaLnBrk="1" hangingPunct="1"/>
            <a:r>
              <a:rPr lang="en-GB" altLang="en-US" dirty="0"/>
              <a:t>Parenting experiences</a:t>
            </a:r>
          </a:p>
          <a:p>
            <a:pPr eaLnBrk="1" hangingPunct="1"/>
            <a:r>
              <a:rPr lang="en-GB" altLang="en-US" dirty="0"/>
              <a:t>Relationship patterns</a:t>
            </a:r>
          </a:p>
          <a:p>
            <a:pPr eaLnBrk="1" hangingPunct="1"/>
            <a:r>
              <a:rPr lang="en-GB" altLang="en-US" dirty="0"/>
              <a:t>Attachment representations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dirty="0"/>
              <a:t>Parental attributions</a:t>
            </a:r>
          </a:p>
          <a:p>
            <a:pPr eaLnBrk="1" hangingPunct="1"/>
            <a:r>
              <a:rPr lang="en-GB" altLang="en-US" dirty="0"/>
              <a:t>Meaning of the child</a:t>
            </a:r>
          </a:p>
          <a:p>
            <a:pPr eaLnBrk="1" hangingPunct="1"/>
            <a:r>
              <a:rPr lang="en-GB" altLang="en-US" dirty="0"/>
              <a:t>Interpersonal functioning</a:t>
            </a:r>
          </a:p>
          <a:p>
            <a:pPr eaLnBrk="1" hangingPunct="1"/>
            <a:r>
              <a:rPr lang="en-GB" altLang="en-US" dirty="0"/>
              <a:t>Impact of substance misuse /alcohol </a:t>
            </a:r>
          </a:p>
          <a:p>
            <a:pPr eaLnBrk="1" hangingPunct="1"/>
            <a:r>
              <a:rPr lang="en-GB" altLang="en-US" dirty="0"/>
              <a:t>Offending </a:t>
            </a:r>
          </a:p>
          <a:p>
            <a:pPr eaLnBrk="1" hangingPunct="1"/>
            <a:r>
              <a:rPr lang="en-GB" altLang="en-US" dirty="0"/>
              <a:t>Resilience</a:t>
            </a:r>
          </a:p>
          <a:p>
            <a:pPr eaLnBrk="1" hangingPunct="1"/>
            <a:r>
              <a:rPr lang="en-GB" altLang="en-US" dirty="0"/>
              <a:t>Support networks</a:t>
            </a:r>
          </a:p>
          <a:p>
            <a:pPr eaLnBrk="1" hangingPunct="1"/>
            <a:r>
              <a:rPr lang="en-GB" altLang="en-US" dirty="0"/>
              <a:t>Previous uptake of help</a:t>
            </a:r>
          </a:p>
        </p:txBody>
      </p:sp>
    </p:spTree>
    <p:extLst>
      <p:ext uri="{BB962C8B-B14F-4D97-AF65-F5344CB8AC3E}">
        <p14:creationId xmlns:p14="http://schemas.microsoft.com/office/powerpoint/2010/main" val="335527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000" b="1" dirty="0">
                <a:solidFill>
                  <a:schemeClr val="accent1"/>
                </a:solidFill>
              </a:rPr>
              <a:t>Good reports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36270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/>
              <a:t>Evidence-based / formulation driven opinions</a:t>
            </a:r>
          </a:p>
          <a:p>
            <a:r>
              <a:rPr lang="en-GB" altLang="en-US" dirty="0"/>
              <a:t>Evidence-based intervention option</a:t>
            </a:r>
            <a:r>
              <a:rPr lang="en-GB" altLang="en-US" u="sng" dirty="0"/>
              <a:t> if </a:t>
            </a:r>
            <a:r>
              <a:rPr lang="en-GB" altLang="en-US" dirty="0"/>
              <a:t>there is one</a:t>
            </a:r>
          </a:p>
          <a:p>
            <a:r>
              <a:rPr lang="en-GB" altLang="en-US" dirty="0"/>
              <a:t>Formulation driven interventions vs diagnostic driven interventions</a:t>
            </a:r>
          </a:p>
          <a:p>
            <a:r>
              <a:rPr lang="en-GB" altLang="en-US" dirty="0"/>
              <a:t>Set out potential Risks </a:t>
            </a:r>
          </a:p>
          <a:p>
            <a:r>
              <a:rPr lang="en-GB" altLang="en-US" dirty="0"/>
              <a:t>Bring together multiple factors</a:t>
            </a:r>
          </a:p>
          <a:p>
            <a:r>
              <a:rPr lang="en-GB" altLang="en-US" dirty="0"/>
              <a:t>Cross-psychological models/theories - applied scientists, not psychotherapists specialising in a particular modality</a:t>
            </a:r>
          </a:p>
          <a:p>
            <a:r>
              <a:rPr lang="en-GB" altLang="en-US" dirty="0"/>
              <a:t>Systemic framework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12292" name="Conten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Objective, balanced and clear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Offer possible solutions and ways forward that are innovative / 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Describe the prospect of success and </a:t>
            </a:r>
            <a:r>
              <a:rPr lang="en-GB" altLang="en-US" sz="2400" u="sng" dirty="0"/>
              <a:t>timescales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  <p:bldP spid="1229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6E3859-9AC5-486C-B727-7A319A2CB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Thank you for listening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C3189F-0771-48E2-B45B-0CE351684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BB3DD5E-4FAA-455C-BB37-98471A1E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57" y="4763068"/>
            <a:ext cx="4651970" cy="116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8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accent1"/>
                </a:solidFill>
              </a:rPr>
              <a:t>The value of expert Psychological evidence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/>
              <a:t>Well timed, high quality psychological evidence </a:t>
            </a:r>
            <a:r>
              <a:rPr lang="en-GB" altLang="en-US" u="sng" dirty="0"/>
              <a:t>should</a:t>
            </a:r>
            <a:r>
              <a:rPr lang="en-GB" altLang="en-US" dirty="0"/>
              <a:t> save time and money, and crucially lead to better outcomes.</a:t>
            </a:r>
          </a:p>
          <a:p>
            <a:r>
              <a:rPr lang="en-GB" altLang="en-US" dirty="0"/>
              <a:t>Key issues:</a:t>
            </a:r>
          </a:p>
          <a:p>
            <a:pPr lvl="1"/>
            <a:r>
              <a:rPr lang="en-GB" altLang="en-US" dirty="0"/>
              <a:t>Capacity</a:t>
            </a:r>
          </a:p>
          <a:p>
            <a:pPr lvl="1"/>
            <a:r>
              <a:rPr lang="en-GB" altLang="en-US" dirty="0"/>
              <a:t>‘Treatability’ capacity for change / timescales</a:t>
            </a:r>
          </a:p>
          <a:p>
            <a:pPr lvl="1"/>
            <a:r>
              <a:rPr lang="en-GB" altLang="en-US" dirty="0"/>
              <a:t>Are the interventions / plans being suggested likely to be effective / lead to necessary change / good outcomes?</a:t>
            </a:r>
          </a:p>
          <a:p>
            <a:r>
              <a:rPr lang="en-GB" altLang="en-US" dirty="0"/>
              <a:t>Private and Public law</a:t>
            </a:r>
          </a:p>
        </p:txBody>
      </p:sp>
    </p:spTree>
    <p:extLst>
      <p:ext uri="{BB962C8B-B14F-4D97-AF65-F5344CB8AC3E}">
        <p14:creationId xmlns:p14="http://schemas.microsoft.com/office/powerpoint/2010/main" val="14109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accent1"/>
                </a:solidFill>
              </a:rPr>
              <a:t>making the case…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/>
              <a:t>In the absence of a psychologist expert, ‘psychological’ evidence and opinions will continue to be offered in court by non-psychologists and impact on decisions.</a:t>
            </a:r>
          </a:p>
          <a:p>
            <a:pPr>
              <a:defRPr/>
            </a:pPr>
            <a:r>
              <a:rPr lang="en-GB" dirty="0"/>
              <a:t>With increased complexity comes increased risk of error</a:t>
            </a:r>
          </a:p>
          <a:p>
            <a:pPr>
              <a:defRPr/>
            </a:pPr>
            <a:r>
              <a:rPr lang="en-GB" dirty="0"/>
              <a:t>Complimenting the skills of social workers / children’s guardians / therapists</a:t>
            </a:r>
          </a:p>
          <a:p>
            <a:pPr>
              <a:defRPr/>
            </a:pPr>
            <a:r>
              <a:rPr lang="en-GB" dirty="0"/>
              <a:t>Reliable assessment methodology, standardisation, evidence-based – not one therapeutic framework (psychotherapists), synthesis of information ‘triangulation’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2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3FA6-6FF6-A3FD-5A7C-51294DBC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level of training do we expect in other areas of psychology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8722-369B-A04F-E1D7-0CFF33E149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NHS</a:t>
            </a:r>
          </a:p>
          <a:p>
            <a:pPr lvl="1"/>
            <a:r>
              <a:rPr lang="en-GB" dirty="0"/>
              <a:t>Clinical Psychologists</a:t>
            </a:r>
          </a:p>
          <a:p>
            <a:pPr lvl="1"/>
            <a:r>
              <a:rPr lang="en-GB" dirty="0"/>
              <a:t>Counselling Psychologist</a:t>
            </a:r>
          </a:p>
          <a:p>
            <a:pPr lvl="1"/>
            <a:r>
              <a:rPr lang="en-GB" dirty="0"/>
              <a:t>Forensic Psychologists</a:t>
            </a:r>
          </a:p>
          <a:p>
            <a:pPr lvl="1"/>
            <a:r>
              <a:rPr lang="en-GB" dirty="0"/>
              <a:t>Health Psychologists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01E8F-7F84-0A00-6CD1-945EC8E26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Education</a:t>
            </a:r>
          </a:p>
          <a:p>
            <a:pPr lvl="1"/>
            <a:r>
              <a:rPr lang="en-GB" dirty="0"/>
              <a:t>Educational Psychologists</a:t>
            </a:r>
          </a:p>
          <a:p>
            <a:pPr lvl="1"/>
            <a:r>
              <a:rPr lang="en-GB" dirty="0"/>
              <a:t>Clinical Psychologists</a:t>
            </a:r>
          </a:p>
          <a:p>
            <a:pPr lvl="1"/>
            <a:r>
              <a:rPr lang="en-GB" dirty="0"/>
              <a:t>Counselling Psychologists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8ED26-333F-9BA1-0A0B-5ADAB216C9A3}"/>
              </a:ext>
            </a:extLst>
          </p:cNvPr>
          <p:cNvSpPr txBox="1"/>
          <p:nvPr/>
        </p:nvSpPr>
        <p:spPr>
          <a:xfrm>
            <a:off x="683568" y="5268897"/>
            <a:ext cx="77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N.B. Public protection not Profession protection</a:t>
            </a:r>
          </a:p>
        </p:txBody>
      </p:sp>
    </p:spTree>
    <p:extLst>
      <p:ext uri="{BB962C8B-B14F-4D97-AF65-F5344CB8AC3E}">
        <p14:creationId xmlns:p14="http://schemas.microsoft.com/office/powerpoint/2010/main" val="202559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solidFill>
                  <a:schemeClr val="accent1"/>
                </a:solidFill>
              </a:rPr>
              <a:t>So what sort of psychologist is needed?</a:t>
            </a:r>
          </a:p>
        </p:txBody>
      </p:sp>
      <p:pic>
        <p:nvPicPr>
          <p:cNvPr id="7171" name="Content Placeholder 7" descr="bps logo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68" y="5229200"/>
            <a:ext cx="1124712" cy="783336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3312368" cy="4525963"/>
          </a:xfrm>
        </p:spPr>
        <p:txBody>
          <a:bodyPr/>
          <a:lstStyle/>
          <a:p>
            <a:r>
              <a:rPr lang="en-GB" sz="3200" dirty="0"/>
              <a:t>Assessments of? </a:t>
            </a:r>
          </a:p>
          <a:p>
            <a:pPr lvl="1"/>
            <a:r>
              <a:rPr lang="en-GB" sz="3200" dirty="0"/>
              <a:t>Adults</a:t>
            </a:r>
          </a:p>
          <a:p>
            <a:pPr lvl="1"/>
            <a:r>
              <a:rPr lang="en-GB" sz="3200" dirty="0"/>
              <a:t>Children</a:t>
            </a:r>
          </a:p>
          <a:p>
            <a:pPr lvl="1"/>
            <a:r>
              <a:rPr lang="en-GB" sz="3200" dirty="0"/>
              <a:t>Family group / integrated assessments</a:t>
            </a:r>
          </a:p>
          <a:p>
            <a:endParaRPr lang="en-GB" dirty="0"/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3491880" y="1772816"/>
            <a:ext cx="5184576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accent1"/>
                </a:solidFill>
              </a:rPr>
              <a:t>Practitioner Psychologists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 altLang="en-US" sz="2800" dirty="0"/>
              <a:t>Educational Psychologists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 altLang="en-US" sz="2800" dirty="0"/>
              <a:t>Clinical Psychologists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 altLang="en-US" sz="2800" dirty="0"/>
              <a:t>Counselling Psychologists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 altLang="en-US" sz="2800" dirty="0"/>
              <a:t>Forensic Psychologists</a:t>
            </a:r>
          </a:p>
          <a:p>
            <a:pPr eaLnBrk="1" hangingPunct="1"/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</p:txBody>
      </p:sp>
      <p:pic>
        <p:nvPicPr>
          <p:cNvPr id="2050" name="Picture 2" descr="C:\Users\jaime\Desktop\Family Psychology Services\stationary\HCPC_reg-logo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24679"/>
            <a:ext cx="105169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708D-CCC9-4FFF-B97C-0B7F9053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9"/>
            <a:ext cx="4047688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Unregulated ‘psychologist’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8223-D8C4-41FF-8AAA-D5AC1201D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311555" cy="3394472"/>
          </a:xfrm>
        </p:spPr>
        <p:txBody>
          <a:bodyPr>
            <a:normAutofit/>
          </a:bodyPr>
          <a:lstStyle/>
          <a:p>
            <a:r>
              <a:rPr lang="en-GB" dirty="0"/>
              <a:t>Concerns raised about the credentials of some experts and whether these are sufficiently scrutinised by courts e.g., Hunter et al, 2020; the Association of Clinical Psychologists, the Media…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DB4B76-CE90-4EE8-BFA7-246BACA27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9606" y="1063228"/>
            <a:ext cx="1592805" cy="236577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4BDB2-5145-A49E-20B8-356520F3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06" y="3500553"/>
            <a:ext cx="1592805" cy="2540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BB1E0-ABB1-F81F-92D0-7735A42DE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561" y="3500552"/>
            <a:ext cx="1474796" cy="2180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8053D-5E9D-8A9D-120A-96202F6E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561" y="1022754"/>
            <a:ext cx="1474796" cy="24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728A-9094-E791-475B-8DC032BB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When is a psychologist expert not a psychologist expert?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22DE-C356-6622-9797-B31F8A33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 v M (3) (2022) EWFC 89 </a:t>
            </a:r>
            <a:r>
              <a:rPr lang="en-GB" i="1" dirty="0"/>
              <a:t>“need for legal definition”</a:t>
            </a:r>
          </a:p>
          <a:p>
            <a:r>
              <a:rPr lang="en-GB" dirty="0">
                <a:solidFill>
                  <a:schemeClr val="accent1"/>
                </a:solidFill>
              </a:rPr>
              <a:t>FJC/BPS 2022 guidance</a:t>
            </a:r>
            <a:r>
              <a:rPr lang="en-GB" dirty="0"/>
              <a:t> very clear </a:t>
            </a:r>
          </a:p>
          <a:p>
            <a:r>
              <a:rPr lang="en-GB" dirty="0"/>
              <a:t>Academic psychologists ‘chartered with BPS’</a:t>
            </a:r>
          </a:p>
          <a:p>
            <a:r>
              <a:rPr lang="en-GB" dirty="0"/>
              <a:t>Practitioner psychologists ‘HCPC registered’</a:t>
            </a:r>
          </a:p>
          <a:p>
            <a:pPr marL="457200" lvl="1" indent="0">
              <a:buNone/>
            </a:pPr>
            <a:r>
              <a:rPr lang="en-GB" u="sng" dirty="0"/>
              <a:t>ALL</a:t>
            </a:r>
            <a:r>
              <a:rPr lang="en-GB" dirty="0"/>
              <a:t> others are </a:t>
            </a:r>
            <a:r>
              <a:rPr lang="en-GB" u="sng" dirty="0"/>
              <a:t>not</a:t>
            </a:r>
            <a:r>
              <a:rPr lang="en-GB" dirty="0"/>
              <a:t> psychologist experts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Other bodies which affiliate / represent / market expert witnesses are </a:t>
            </a:r>
            <a:r>
              <a:rPr lang="en-GB" u="sng" dirty="0"/>
              <a:t>not</a:t>
            </a:r>
            <a:r>
              <a:rPr lang="en-GB" dirty="0"/>
              <a:t> able to accredit or regulate the </a:t>
            </a:r>
            <a:r>
              <a:rPr lang="en-GB" u="sng" dirty="0"/>
              <a:t>practice</a:t>
            </a:r>
            <a:r>
              <a:rPr lang="en-GB" dirty="0"/>
              <a:t> of psychology and should not contradict guidance given by the body for that profession about competence.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00674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B52D-986A-7E88-BA86-DF47F6C3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The thorny issue of experts in ‘parental alienation cases’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27B8-539C-5DD4-E322-2F639AF9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Concerning use of experts as quasi ‘fact finders’ in cases involving allegations of Parental Alienation</a:t>
            </a:r>
          </a:p>
          <a:p>
            <a:r>
              <a:rPr lang="en-GB" dirty="0"/>
              <a:t>The risks of confirmatory bias / a narrow assessment lens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8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F470DB-8630-70C3-33DC-900383DB9D55}"/>
              </a:ext>
            </a:extLst>
          </p:cNvPr>
          <p:cNvSpPr txBox="1"/>
          <p:nvPr/>
        </p:nvSpPr>
        <p:spPr>
          <a:xfrm>
            <a:off x="755576" y="1700808"/>
            <a:ext cx="7632848" cy="468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</a:rPr>
              <a:t>Beware conflicts of interest and confirmatory bias </a:t>
            </a:r>
            <a:r>
              <a:rPr lang="en-GB" sz="2100" dirty="0">
                <a:solidFill>
                  <a:srgbClr val="0070C0"/>
                </a:solidFill>
              </a:rPr>
              <a:t>(FJC interim guidance in relation to expert witnesses in cases where there are allegations of alienating behaviours - May 22)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 psychological assessment by HCPC registered psychologist, not a therapist or ‘alienation expert’, reduces this risk of this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President’s memorandum - Experts in the Family Courts Oct ‘21 ‘…based on an established body of knowledge’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to determine if PA has or hasn’t happened, that is for the court to determine –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‘Alienating behaviours’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harmful parenting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Realistic prospect of change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Robust assessment driven intervention plan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Balancing of harms in considering options to </a:t>
            </a:r>
            <a:r>
              <a:rPr kumimoji="0" lang="en-GB" sz="2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child’s outcomes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not righting wrongs –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PD12J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1A03E-EB09-3FCA-A602-2C0E7DCC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Alienation allegations should not be treated as special cases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32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776</Words>
  <Application>Microsoft Office PowerPoint</Application>
  <PresentationFormat>On-screen Show (4:3)</PresentationFormat>
  <Paragraphs>105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Best evidence from psychologist experts: Lessons from recent cases – or when is a psychologist not a psychologist? </vt:lpstr>
      <vt:lpstr>The value of expert Psychological evidence</vt:lpstr>
      <vt:lpstr>making the case…</vt:lpstr>
      <vt:lpstr>What level of training do we expect in other areas of psychology practice?</vt:lpstr>
      <vt:lpstr>So what sort of psychologist is needed?</vt:lpstr>
      <vt:lpstr>Unregulated ‘psychologist’ Experts</vt:lpstr>
      <vt:lpstr>When is a psychologist expert not a psychologist expert?</vt:lpstr>
      <vt:lpstr>The thorny issue of experts in ‘parental alienation cases’</vt:lpstr>
      <vt:lpstr>Alienation allegations should not be treated as special cases </vt:lpstr>
      <vt:lpstr>PowerPoint Presentation</vt:lpstr>
      <vt:lpstr>Integrated family psychological assessments </vt:lpstr>
      <vt:lpstr>Assessment Factors  what factors should be considered? – not exhaustive… </vt:lpstr>
      <vt:lpstr>Good reports </vt:lpstr>
      <vt:lpstr>Thank you for listening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</dc:creator>
  <cp:lastModifiedBy>Webb, Kim (Judicial Office)</cp:lastModifiedBy>
  <cp:revision>17</cp:revision>
  <dcterms:created xsi:type="dcterms:W3CDTF">2021-03-20T07:01:02Z</dcterms:created>
  <dcterms:modified xsi:type="dcterms:W3CDTF">2022-11-18T08:13:32Z</dcterms:modified>
</cp:coreProperties>
</file>