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56" r:id="rId5"/>
    <p:sldId id="301" r:id="rId6"/>
    <p:sldId id="302" r:id="rId7"/>
    <p:sldId id="292" r:id="rId8"/>
    <p:sldId id="308" r:id="rId9"/>
    <p:sldId id="30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22E0E5-92FF-2A0F-421F-9CA5BFEC4173}" v="79" dt="2023-01-16T09:53:59.484"/>
    <p1510:client id="{E134D174-1BB8-423E-ADDD-D2E553B1AA0B}" v="7" dt="2023-01-16T10:57:06.9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68556" autoAdjust="0"/>
  </p:normalViewPr>
  <p:slideViewPr>
    <p:cSldViewPr snapToGrid="0">
      <p:cViewPr varScale="1">
        <p:scale>
          <a:sx n="69" d="100"/>
          <a:sy n="69" d="100"/>
        </p:scale>
        <p:origin x="28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Gibbon-Lynch" userId="S::jennifer.gibbon-lynch@cafcass.gov.uk::1d145c4d-29d7-46eb-9561-b432f653e5fa" providerId="AD" clId="Web-{4922E0E5-92FF-2A0F-421F-9CA5BFEC4173}"/>
    <pc:docChg chg="modSld">
      <pc:chgData name="Jennifer Gibbon-Lynch" userId="S::jennifer.gibbon-lynch@cafcass.gov.uk::1d145c4d-29d7-46eb-9561-b432f653e5fa" providerId="AD" clId="Web-{4922E0E5-92FF-2A0F-421F-9CA5BFEC4173}" dt="2023-01-16T09:53:58.640" v="62" actId="20577"/>
      <pc:docMkLst>
        <pc:docMk/>
      </pc:docMkLst>
      <pc:sldChg chg="addSp delSp modSp addAnim delAnim modNotes">
        <pc:chgData name="Jennifer Gibbon-Lynch" userId="S::jennifer.gibbon-lynch@cafcass.gov.uk::1d145c4d-29d7-46eb-9561-b432f653e5fa" providerId="AD" clId="Web-{4922E0E5-92FF-2A0F-421F-9CA5BFEC4173}" dt="2023-01-16T09:53:58.640" v="62" actId="20577"/>
        <pc:sldMkLst>
          <pc:docMk/>
          <pc:sldMk cId="1272958471" sldId="292"/>
        </pc:sldMkLst>
        <pc:spChg chg="mod">
          <ac:chgData name="Jennifer Gibbon-Lynch" userId="S::jennifer.gibbon-lynch@cafcass.gov.uk::1d145c4d-29d7-46eb-9561-b432f653e5fa" providerId="AD" clId="Web-{4922E0E5-92FF-2A0F-421F-9CA5BFEC4173}" dt="2023-01-16T09:53:08.764" v="49" actId="1076"/>
          <ac:spMkLst>
            <pc:docMk/>
            <pc:sldMk cId="1272958471" sldId="292"/>
            <ac:spMk id="2" creationId="{3C4D3C61-46F9-4310-B622-FD5630EA930E}"/>
          </ac:spMkLst>
        </pc:spChg>
        <pc:spChg chg="add mod">
          <ac:chgData name="Jennifer Gibbon-Lynch" userId="S::jennifer.gibbon-lynch@cafcass.gov.uk::1d145c4d-29d7-46eb-9561-b432f653e5fa" providerId="AD" clId="Web-{4922E0E5-92FF-2A0F-421F-9CA5BFEC4173}" dt="2023-01-16T09:53:48.796" v="59"/>
          <ac:spMkLst>
            <pc:docMk/>
            <pc:sldMk cId="1272958471" sldId="292"/>
            <ac:spMk id="4" creationId="{635E97ED-7C32-5263-7820-D91F633862FF}"/>
          </ac:spMkLst>
        </pc:spChg>
        <pc:spChg chg="mod">
          <ac:chgData name="Jennifer Gibbon-Lynch" userId="S::jennifer.gibbon-lynch@cafcass.gov.uk::1d145c4d-29d7-46eb-9561-b432f653e5fa" providerId="AD" clId="Web-{4922E0E5-92FF-2A0F-421F-9CA5BFEC4173}" dt="2023-01-16T09:53:58.640" v="62" actId="20577"/>
          <ac:spMkLst>
            <pc:docMk/>
            <pc:sldMk cId="1272958471" sldId="292"/>
            <ac:spMk id="10" creationId="{349CEEB1-3976-4FDC-B32D-94D22317640A}"/>
          </ac:spMkLst>
        </pc:spChg>
        <pc:spChg chg="mod">
          <ac:chgData name="Jennifer Gibbon-Lynch" userId="S::jennifer.gibbon-lynch@cafcass.gov.uk::1d145c4d-29d7-46eb-9561-b432f653e5fa" providerId="AD" clId="Web-{4922E0E5-92FF-2A0F-421F-9CA5BFEC4173}" dt="2023-01-16T09:53:07.311" v="48" actId="1076"/>
          <ac:spMkLst>
            <pc:docMk/>
            <pc:sldMk cId="1272958471" sldId="292"/>
            <ac:spMk id="12" creationId="{0C0C48EE-0719-449F-A64A-BEE9BD47F589}"/>
          </ac:spMkLst>
        </pc:spChg>
        <pc:spChg chg="del">
          <ac:chgData name="Jennifer Gibbon-Lynch" userId="S::jennifer.gibbon-lynch@cafcass.gov.uk::1d145c4d-29d7-46eb-9561-b432f653e5fa" providerId="AD" clId="Web-{4922E0E5-92FF-2A0F-421F-9CA5BFEC4173}" dt="2023-01-16T09:49:47.431" v="5"/>
          <ac:spMkLst>
            <pc:docMk/>
            <pc:sldMk cId="1272958471" sldId="292"/>
            <ac:spMk id="14" creationId="{480AF3BC-C004-4F91-81CC-53E479BF0E12}"/>
          </ac:spMkLst>
        </pc:spChg>
      </pc:sldChg>
    </pc:docChg>
  </pc:docChgLst>
  <pc:docChgLst>
    <pc:chgData name="Jennifer Gibbon-Lynch" userId="1d145c4d-29d7-46eb-9561-b432f653e5fa" providerId="ADAL" clId="{E134D174-1BB8-423E-ADDD-D2E553B1AA0B}"/>
    <pc:docChg chg="undo custSel delSld modSld sldOrd">
      <pc:chgData name="Jennifer Gibbon-Lynch" userId="1d145c4d-29d7-46eb-9561-b432f653e5fa" providerId="ADAL" clId="{E134D174-1BB8-423E-ADDD-D2E553B1AA0B}" dt="2023-01-16T11:00:26.111" v="447" actId="20577"/>
      <pc:docMkLst>
        <pc:docMk/>
      </pc:docMkLst>
      <pc:sldChg chg="modSp mod">
        <pc:chgData name="Jennifer Gibbon-Lynch" userId="1d145c4d-29d7-46eb-9561-b432f653e5fa" providerId="ADAL" clId="{E134D174-1BB8-423E-ADDD-D2E553B1AA0B}" dt="2023-01-16T10:53:28.277" v="21" actId="20577"/>
        <pc:sldMkLst>
          <pc:docMk/>
          <pc:sldMk cId="2637864599" sldId="256"/>
        </pc:sldMkLst>
        <pc:spChg chg="mod">
          <ac:chgData name="Jennifer Gibbon-Lynch" userId="1d145c4d-29d7-46eb-9561-b432f653e5fa" providerId="ADAL" clId="{E134D174-1BB8-423E-ADDD-D2E553B1AA0B}" dt="2023-01-16T10:53:28.277" v="21" actId="20577"/>
          <ac:spMkLst>
            <pc:docMk/>
            <pc:sldMk cId="2637864599" sldId="256"/>
            <ac:spMk id="7" creationId="{0DD2F214-E606-4256-93C7-EB8E8F14AB6D}"/>
          </ac:spMkLst>
        </pc:spChg>
      </pc:sldChg>
      <pc:sldChg chg="modSp mod modNotesTx">
        <pc:chgData name="Jennifer Gibbon-Lynch" userId="1d145c4d-29d7-46eb-9561-b432f653e5fa" providerId="ADAL" clId="{E134D174-1BB8-423E-ADDD-D2E553B1AA0B}" dt="2023-01-16T10:58:30.661" v="208" actId="6549"/>
        <pc:sldMkLst>
          <pc:docMk/>
          <pc:sldMk cId="1272958471" sldId="292"/>
        </pc:sldMkLst>
        <pc:spChg chg="mod">
          <ac:chgData name="Jennifer Gibbon-Lynch" userId="1d145c4d-29d7-46eb-9561-b432f653e5fa" providerId="ADAL" clId="{E134D174-1BB8-423E-ADDD-D2E553B1AA0B}" dt="2023-01-16T10:56:39.625" v="50" actId="255"/>
          <ac:spMkLst>
            <pc:docMk/>
            <pc:sldMk cId="1272958471" sldId="292"/>
            <ac:spMk id="4" creationId="{635E97ED-7C32-5263-7820-D91F633862FF}"/>
          </ac:spMkLst>
        </pc:spChg>
        <pc:spChg chg="mod">
          <ac:chgData name="Jennifer Gibbon-Lynch" userId="1d145c4d-29d7-46eb-9561-b432f653e5fa" providerId="ADAL" clId="{E134D174-1BB8-423E-ADDD-D2E553B1AA0B}" dt="2023-01-16T09:56:19.654" v="17" actId="1076"/>
          <ac:spMkLst>
            <pc:docMk/>
            <pc:sldMk cId="1272958471" sldId="292"/>
            <ac:spMk id="10" creationId="{349CEEB1-3976-4FDC-B32D-94D22317640A}"/>
          </ac:spMkLst>
        </pc:spChg>
      </pc:sldChg>
      <pc:sldChg chg="del">
        <pc:chgData name="Jennifer Gibbon-Lynch" userId="1d145c4d-29d7-46eb-9561-b432f653e5fa" providerId="ADAL" clId="{E134D174-1BB8-423E-ADDD-D2E553B1AA0B}" dt="2023-01-16T10:58:40.699" v="210" actId="47"/>
        <pc:sldMkLst>
          <pc:docMk/>
          <pc:sldMk cId="1129222074" sldId="298"/>
        </pc:sldMkLst>
      </pc:sldChg>
      <pc:sldChg chg="modSp mod">
        <pc:chgData name="Jennifer Gibbon-Lynch" userId="1d145c4d-29d7-46eb-9561-b432f653e5fa" providerId="ADAL" clId="{E134D174-1BB8-423E-ADDD-D2E553B1AA0B}" dt="2023-01-16T10:54:11.829" v="41" actId="20577"/>
        <pc:sldMkLst>
          <pc:docMk/>
          <pc:sldMk cId="2213402204" sldId="301"/>
        </pc:sldMkLst>
        <pc:spChg chg="mod">
          <ac:chgData name="Jennifer Gibbon-Lynch" userId="1d145c4d-29d7-46eb-9561-b432f653e5fa" providerId="ADAL" clId="{E134D174-1BB8-423E-ADDD-D2E553B1AA0B}" dt="2023-01-16T10:54:11.829" v="41" actId="20577"/>
          <ac:spMkLst>
            <pc:docMk/>
            <pc:sldMk cId="2213402204" sldId="301"/>
            <ac:spMk id="4" creationId="{84F7A8D0-7EE2-431B-AE22-8B37D28C8E9A}"/>
          </ac:spMkLst>
        </pc:spChg>
        <pc:spChg chg="mod">
          <ac:chgData name="Jennifer Gibbon-Lynch" userId="1d145c4d-29d7-46eb-9561-b432f653e5fa" providerId="ADAL" clId="{E134D174-1BB8-423E-ADDD-D2E553B1AA0B}" dt="2023-01-16T10:53:49.695" v="33" actId="6549"/>
          <ac:spMkLst>
            <pc:docMk/>
            <pc:sldMk cId="2213402204" sldId="301"/>
            <ac:spMk id="7" creationId="{18E2FE1B-0691-4382-B037-87729AA3911C}"/>
          </ac:spMkLst>
        </pc:spChg>
      </pc:sldChg>
      <pc:sldChg chg="modNotesTx">
        <pc:chgData name="Jennifer Gibbon-Lynch" userId="1d145c4d-29d7-46eb-9561-b432f653e5fa" providerId="ADAL" clId="{E134D174-1BB8-423E-ADDD-D2E553B1AA0B}" dt="2023-01-16T10:55:47.518" v="48" actId="6549"/>
        <pc:sldMkLst>
          <pc:docMk/>
          <pc:sldMk cId="404295581" sldId="302"/>
        </pc:sldMkLst>
      </pc:sldChg>
      <pc:sldChg chg="del">
        <pc:chgData name="Jennifer Gibbon-Lynch" userId="1d145c4d-29d7-46eb-9561-b432f653e5fa" providerId="ADAL" clId="{E134D174-1BB8-423E-ADDD-D2E553B1AA0B}" dt="2023-01-16T10:56:02.182" v="49" actId="47"/>
        <pc:sldMkLst>
          <pc:docMk/>
          <pc:sldMk cId="1657180426" sldId="303"/>
        </pc:sldMkLst>
      </pc:sldChg>
      <pc:sldChg chg="del ord">
        <pc:chgData name="Jennifer Gibbon-Lynch" userId="1d145c4d-29d7-46eb-9561-b432f653e5fa" providerId="ADAL" clId="{E134D174-1BB8-423E-ADDD-D2E553B1AA0B}" dt="2023-01-16T10:58:36.655" v="209" actId="47"/>
        <pc:sldMkLst>
          <pc:docMk/>
          <pc:sldMk cId="914125965" sldId="304"/>
        </pc:sldMkLst>
      </pc:sldChg>
      <pc:sldChg chg="del">
        <pc:chgData name="Jennifer Gibbon-Lynch" userId="1d145c4d-29d7-46eb-9561-b432f653e5fa" providerId="ADAL" clId="{E134D174-1BB8-423E-ADDD-D2E553B1AA0B}" dt="2023-01-16T10:59:14.347" v="211" actId="47"/>
        <pc:sldMkLst>
          <pc:docMk/>
          <pc:sldMk cId="2720219881" sldId="305"/>
        </pc:sldMkLst>
      </pc:sldChg>
      <pc:sldChg chg="modNotesTx">
        <pc:chgData name="Jennifer Gibbon-Lynch" userId="1d145c4d-29d7-46eb-9561-b432f653e5fa" providerId="ADAL" clId="{E134D174-1BB8-423E-ADDD-D2E553B1AA0B}" dt="2023-01-16T11:00:26.111" v="447" actId="20577"/>
        <pc:sldMkLst>
          <pc:docMk/>
          <pc:sldMk cId="3478398657" sldId="307"/>
        </pc:sldMkLst>
      </pc:sldChg>
      <pc:sldChg chg="del">
        <pc:chgData name="Jennifer Gibbon-Lynch" userId="1d145c4d-29d7-46eb-9561-b432f653e5fa" providerId="ADAL" clId="{E134D174-1BB8-423E-ADDD-D2E553B1AA0B}" dt="2023-01-12T11:39:08.102" v="0" actId="47"/>
        <pc:sldMkLst>
          <pc:docMk/>
          <pc:sldMk cId="2853655713" sldId="3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0A926B-042F-49BA-9E5C-C120788FBBCA}"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GB"/>
        </a:p>
      </dgm:t>
    </dgm:pt>
    <dgm:pt modelId="{7E5933E9-0516-4E84-8D39-BBF60C4CDAB4}">
      <dgm:prSet phldrT="[Text]"/>
      <dgm:spPr/>
      <dgm:t>
        <a:bodyPr/>
        <a:lstStyle/>
        <a:p>
          <a:pPr algn="ctr"/>
          <a:r>
            <a:rPr lang="en-GB" b="1">
              <a:latin typeface="Abadi" panose="020B0604020104020204" pitchFamily="34" charset="0"/>
              <a:cs typeface="Browallia New" panose="020B0502040204020203" pitchFamily="34" charset="-34"/>
            </a:rPr>
            <a:t>1</a:t>
          </a:r>
          <a:endParaRPr lang="en-GB" b="1">
            <a:latin typeface="Abadi" panose="020B0604020104020204" pitchFamily="34" charset="0"/>
          </a:endParaRPr>
        </a:p>
      </dgm:t>
    </dgm:pt>
    <dgm:pt modelId="{D91B37B3-B4D1-49CE-962E-14F87311BA4E}" type="parTrans" cxnId="{2EF98984-F82C-4064-B84A-09BE151DABE5}">
      <dgm:prSet/>
      <dgm:spPr/>
      <dgm:t>
        <a:bodyPr/>
        <a:lstStyle/>
        <a:p>
          <a:pPr algn="just"/>
          <a:endParaRPr lang="en-GB" b="1">
            <a:latin typeface="Abadi" panose="020B0604020104020204" pitchFamily="34" charset="0"/>
          </a:endParaRPr>
        </a:p>
      </dgm:t>
    </dgm:pt>
    <dgm:pt modelId="{7D1F4698-6440-4B91-98B5-FC295E7381D8}" type="sibTrans" cxnId="{2EF98984-F82C-4064-B84A-09BE151DABE5}">
      <dgm:prSet/>
      <dgm:spPr/>
      <dgm:t>
        <a:bodyPr/>
        <a:lstStyle/>
        <a:p>
          <a:pPr algn="just"/>
          <a:endParaRPr lang="en-GB" b="1">
            <a:latin typeface="Abadi" panose="020B0604020104020204" pitchFamily="34" charset="0"/>
          </a:endParaRPr>
        </a:p>
      </dgm:t>
    </dgm:pt>
    <dgm:pt modelId="{3E44691B-B899-4F7D-9EA9-EA812BC98458}">
      <dgm:prSet custT="1"/>
      <dgm:spPr/>
      <dgm:t>
        <a:bodyPr/>
        <a:lstStyle/>
        <a:p>
          <a:pPr marL="0" indent="0" algn="l">
            <a:buFontTx/>
            <a:buNone/>
          </a:pPr>
          <a:r>
            <a:rPr lang="en-GB" sz="1800" b="0">
              <a:latin typeface="Arial Nova" panose="020B0504020202020204" pitchFamily="34" charset="0"/>
              <a:cs typeface="Browallia New" panose="020B0502040204020203" pitchFamily="34" charset="-34"/>
            </a:rPr>
            <a:t>How long does 50 weeks feel to you? Really </a:t>
          </a:r>
          <a:r>
            <a:rPr lang="en-GB" sz="1800" b="0" i="1">
              <a:latin typeface="Arial Nova" panose="020B0504020202020204" pitchFamily="34" charset="0"/>
              <a:cs typeface="Browallia New" panose="020B0502040204020203" pitchFamily="34" charset="-34"/>
            </a:rPr>
            <a:t>think about this and put yourself in the child’s shoes: how would 50 weeks feel to them?</a:t>
          </a:r>
          <a:endParaRPr lang="en-GB" sz="1800" b="0">
            <a:latin typeface="Arial Nova" panose="020B0504020202020204" pitchFamily="34" charset="0"/>
          </a:endParaRPr>
        </a:p>
      </dgm:t>
    </dgm:pt>
    <dgm:pt modelId="{DEBF2ED5-C11C-455F-BEEA-65CB2DC7A097}" type="parTrans" cxnId="{B7A6752B-889C-4DD5-9342-3483836D3441}">
      <dgm:prSet/>
      <dgm:spPr/>
      <dgm:t>
        <a:bodyPr/>
        <a:lstStyle/>
        <a:p>
          <a:pPr algn="just"/>
          <a:endParaRPr lang="en-GB" b="1">
            <a:latin typeface="Abadi" panose="020B0604020104020204" pitchFamily="34" charset="0"/>
          </a:endParaRPr>
        </a:p>
      </dgm:t>
    </dgm:pt>
    <dgm:pt modelId="{B8E4E55A-03D7-4285-8F27-440E53158988}" type="sibTrans" cxnId="{B7A6752B-889C-4DD5-9342-3483836D3441}">
      <dgm:prSet/>
      <dgm:spPr/>
      <dgm:t>
        <a:bodyPr/>
        <a:lstStyle/>
        <a:p>
          <a:pPr algn="just"/>
          <a:endParaRPr lang="en-GB" b="1">
            <a:latin typeface="Abadi" panose="020B0604020104020204" pitchFamily="34" charset="0"/>
          </a:endParaRPr>
        </a:p>
      </dgm:t>
    </dgm:pt>
    <dgm:pt modelId="{F23A9305-45B7-4DB4-B28C-4BF5AE55F09A}">
      <dgm:prSet/>
      <dgm:spPr/>
      <dgm:t>
        <a:bodyPr/>
        <a:lstStyle/>
        <a:p>
          <a:pPr algn="ctr"/>
          <a:r>
            <a:rPr lang="en-GB" b="1">
              <a:latin typeface="Abadi" panose="020B0604020104020204" pitchFamily="34" charset="0"/>
              <a:cs typeface="Browallia New" panose="020B0502040204020203" pitchFamily="34" charset="-34"/>
            </a:rPr>
            <a:t>2</a:t>
          </a:r>
        </a:p>
      </dgm:t>
    </dgm:pt>
    <dgm:pt modelId="{B2F9BC1F-5C45-415D-8A04-07751928DF0F}" type="parTrans" cxnId="{E5016D7B-97A8-4374-A855-9F47B57BC160}">
      <dgm:prSet/>
      <dgm:spPr/>
      <dgm:t>
        <a:bodyPr/>
        <a:lstStyle/>
        <a:p>
          <a:pPr algn="just"/>
          <a:endParaRPr lang="en-GB" b="1">
            <a:latin typeface="Abadi" panose="020B0604020104020204" pitchFamily="34" charset="0"/>
          </a:endParaRPr>
        </a:p>
      </dgm:t>
    </dgm:pt>
    <dgm:pt modelId="{E8CF0B24-D344-46FA-B2A8-31D1315973DB}" type="sibTrans" cxnId="{E5016D7B-97A8-4374-A855-9F47B57BC160}">
      <dgm:prSet/>
      <dgm:spPr/>
      <dgm:t>
        <a:bodyPr/>
        <a:lstStyle/>
        <a:p>
          <a:pPr algn="just"/>
          <a:endParaRPr lang="en-GB" b="1">
            <a:latin typeface="Abadi" panose="020B0604020104020204" pitchFamily="34" charset="0"/>
          </a:endParaRPr>
        </a:p>
      </dgm:t>
    </dgm:pt>
    <dgm:pt modelId="{D77B0EF0-AEC0-42A6-834A-E0F944991F34}">
      <dgm:prSet custT="1"/>
      <dgm:spPr/>
      <dgm:t>
        <a:bodyPr/>
        <a:lstStyle/>
        <a:p>
          <a:pPr marL="0" indent="0" algn="l">
            <a:buFontTx/>
            <a:buNone/>
          </a:pPr>
          <a:r>
            <a:rPr lang="en-GB" sz="1800" b="0">
              <a:latin typeface="Arial Nova" panose="020B0504020202020204" pitchFamily="34" charset="0"/>
              <a:cs typeface="Browallia New" panose="020B0502040204020203" pitchFamily="34" charset="-34"/>
            </a:rPr>
            <a:t>How can you </a:t>
          </a:r>
          <a:r>
            <a:rPr lang="en-GB" sz="1800" b="0" i="0">
              <a:latin typeface="Arial Nova" panose="020B0504020202020204" pitchFamily="34" charset="0"/>
              <a:cs typeface="Browallia New" panose="020B0502040204020203" pitchFamily="34" charset="-34"/>
            </a:rPr>
            <a:t>really</a:t>
          </a:r>
          <a:r>
            <a:rPr lang="en-GB" sz="1800" b="0" i="1">
              <a:latin typeface="Arial Nova" panose="020B0504020202020204" pitchFamily="34" charset="0"/>
              <a:cs typeface="Browallia New" panose="020B0502040204020203" pitchFamily="34" charset="-34"/>
            </a:rPr>
            <a:t> get to</a:t>
          </a:r>
          <a:r>
            <a:rPr lang="en-GB" sz="1800" b="0">
              <a:latin typeface="Arial Nova" panose="020B0504020202020204" pitchFamily="34" charset="0"/>
              <a:cs typeface="Browallia New" panose="020B0502040204020203" pitchFamily="34" charset="-34"/>
            </a:rPr>
            <a:t> know the children and young people you work with and understand the impact delays are having on them?</a:t>
          </a:r>
        </a:p>
      </dgm:t>
    </dgm:pt>
    <dgm:pt modelId="{9300CA14-144E-4BBA-90A5-367A73EE2B26}" type="parTrans" cxnId="{4E8903C6-594A-4012-AC17-E4119BA3EDE7}">
      <dgm:prSet/>
      <dgm:spPr/>
      <dgm:t>
        <a:bodyPr/>
        <a:lstStyle/>
        <a:p>
          <a:pPr algn="just"/>
          <a:endParaRPr lang="en-GB" b="1">
            <a:latin typeface="Abadi" panose="020B0604020104020204" pitchFamily="34" charset="0"/>
          </a:endParaRPr>
        </a:p>
      </dgm:t>
    </dgm:pt>
    <dgm:pt modelId="{7978576E-118B-41E3-99A1-6E78FB6A8018}" type="sibTrans" cxnId="{4E8903C6-594A-4012-AC17-E4119BA3EDE7}">
      <dgm:prSet/>
      <dgm:spPr/>
      <dgm:t>
        <a:bodyPr/>
        <a:lstStyle/>
        <a:p>
          <a:pPr algn="just"/>
          <a:endParaRPr lang="en-GB" b="1">
            <a:latin typeface="Abadi" panose="020B0604020104020204" pitchFamily="34" charset="0"/>
          </a:endParaRPr>
        </a:p>
      </dgm:t>
    </dgm:pt>
    <dgm:pt modelId="{C6674E79-C12F-4A2F-8C1C-CAAB704763C9}">
      <dgm:prSet/>
      <dgm:spPr/>
      <dgm:t>
        <a:bodyPr/>
        <a:lstStyle/>
        <a:p>
          <a:pPr algn="ctr"/>
          <a:r>
            <a:rPr lang="en-GB" b="1">
              <a:latin typeface="Abadi" panose="020B0604020104020204" pitchFamily="34" charset="0"/>
              <a:cs typeface="Browallia New" panose="020B0502040204020203" pitchFamily="34" charset="-34"/>
            </a:rPr>
            <a:t>3</a:t>
          </a:r>
          <a:endParaRPr lang="en-GB" b="1" i="1">
            <a:latin typeface="Abadi" panose="020B0604020104020204" pitchFamily="34" charset="0"/>
            <a:cs typeface="Browallia New" panose="020B0502040204020203" pitchFamily="34" charset="-34"/>
          </a:endParaRPr>
        </a:p>
      </dgm:t>
    </dgm:pt>
    <dgm:pt modelId="{767B8066-08AC-4CF3-8C00-DA6FADD2FA1D}" type="parTrans" cxnId="{F576BCE5-F309-415C-995D-BBD08E214EB1}">
      <dgm:prSet/>
      <dgm:spPr/>
      <dgm:t>
        <a:bodyPr/>
        <a:lstStyle/>
        <a:p>
          <a:pPr algn="just"/>
          <a:endParaRPr lang="en-GB" b="1">
            <a:latin typeface="Abadi" panose="020B0604020104020204" pitchFamily="34" charset="0"/>
          </a:endParaRPr>
        </a:p>
      </dgm:t>
    </dgm:pt>
    <dgm:pt modelId="{319BA37B-C79A-471F-9719-6F789CB939F2}" type="sibTrans" cxnId="{F576BCE5-F309-415C-995D-BBD08E214EB1}">
      <dgm:prSet/>
      <dgm:spPr/>
      <dgm:t>
        <a:bodyPr/>
        <a:lstStyle/>
        <a:p>
          <a:pPr algn="just"/>
          <a:endParaRPr lang="en-GB" b="1">
            <a:latin typeface="Abadi" panose="020B0604020104020204" pitchFamily="34" charset="0"/>
          </a:endParaRPr>
        </a:p>
      </dgm:t>
    </dgm:pt>
    <dgm:pt modelId="{643814A3-3384-4568-BCB2-024969B95B13}">
      <dgm:prSet custT="1"/>
      <dgm:spPr/>
      <dgm:t>
        <a:bodyPr/>
        <a:lstStyle/>
        <a:p>
          <a:pPr algn="l">
            <a:buFontTx/>
            <a:buNone/>
          </a:pPr>
          <a:r>
            <a:rPr lang="en-GB" sz="1800" b="0">
              <a:latin typeface="Arial Nova" panose="020B0504020202020204" pitchFamily="34" charset="0"/>
              <a:cs typeface="Browallia New" panose="020B0502040204020203" pitchFamily="34" charset="-34"/>
            </a:rPr>
            <a:t>How do YOU explain the delay to the child or young person? </a:t>
          </a:r>
          <a:endParaRPr lang="en-GB" sz="1800" b="0" i="1">
            <a:latin typeface="Arial Nova" panose="020B0504020202020204" pitchFamily="34" charset="0"/>
            <a:cs typeface="Browallia New" panose="020B0502040204020203" pitchFamily="34" charset="-34"/>
          </a:endParaRPr>
        </a:p>
      </dgm:t>
    </dgm:pt>
    <dgm:pt modelId="{31FF6CAE-09F0-4746-B5DF-26AF2BEE6BB1}" type="parTrans" cxnId="{C92DB552-EC9F-42F0-B88C-31EB96BE313C}">
      <dgm:prSet/>
      <dgm:spPr/>
      <dgm:t>
        <a:bodyPr/>
        <a:lstStyle/>
        <a:p>
          <a:pPr algn="just"/>
          <a:endParaRPr lang="en-GB" b="1">
            <a:latin typeface="Abadi" panose="020B0604020104020204" pitchFamily="34" charset="0"/>
          </a:endParaRPr>
        </a:p>
      </dgm:t>
    </dgm:pt>
    <dgm:pt modelId="{F0F2C7F4-D2D1-479A-B3F9-65485BF0E3E6}" type="sibTrans" cxnId="{C92DB552-EC9F-42F0-B88C-31EB96BE313C}">
      <dgm:prSet/>
      <dgm:spPr/>
      <dgm:t>
        <a:bodyPr/>
        <a:lstStyle/>
        <a:p>
          <a:pPr algn="just"/>
          <a:endParaRPr lang="en-GB" b="1">
            <a:latin typeface="Abadi" panose="020B0604020104020204" pitchFamily="34" charset="0"/>
          </a:endParaRPr>
        </a:p>
      </dgm:t>
    </dgm:pt>
    <dgm:pt modelId="{6643EC4A-E4A0-4C1D-903C-D004F162A4DE}">
      <dgm:prSet/>
      <dgm:spPr/>
      <dgm:t>
        <a:bodyPr/>
        <a:lstStyle/>
        <a:p>
          <a:pPr algn="ctr"/>
          <a:r>
            <a:rPr lang="en-GB" b="1">
              <a:latin typeface="Abadi" panose="020B0604020104020204" pitchFamily="34" charset="0"/>
              <a:cs typeface="Browallia New" panose="020B0502040204020203" pitchFamily="34" charset="-34"/>
            </a:rPr>
            <a:t>4</a:t>
          </a:r>
        </a:p>
      </dgm:t>
    </dgm:pt>
    <dgm:pt modelId="{FC63EF36-8062-4B6C-91A2-1D27E77D7687}" type="parTrans" cxnId="{E7D27D62-2BC8-4494-9566-E47E9302D227}">
      <dgm:prSet/>
      <dgm:spPr/>
      <dgm:t>
        <a:bodyPr/>
        <a:lstStyle/>
        <a:p>
          <a:pPr algn="just"/>
          <a:endParaRPr lang="en-GB" b="1">
            <a:latin typeface="Abadi" panose="020B0604020104020204" pitchFamily="34" charset="0"/>
          </a:endParaRPr>
        </a:p>
      </dgm:t>
    </dgm:pt>
    <dgm:pt modelId="{E0E96491-53E2-44AA-9EF4-12C292DFB28D}" type="sibTrans" cxnId="{E7D27D62-2BC8-4494-9566-E47E9302D227}">
      <dgm:prSet/>
      <dgm:spPr/>
      <dgm:t>
        <a:bodyPr/>
        <a:lstStyle/>
        <a:p>
          <a:pPr algn="just"/>
          <a:endParaRPr lang="en-GB" b="1">
            <a:latin typeface="Abadi" panose="020B0604020104020204" pitchFamily="34" charset="0"/>
          </a:endParaRPr>
        </a:p>
      </dgm:t>
    </dgm:pt>
    <dgm:pt modelId="{682380E9-A867-4F5F-882A-253FE2001D06}">
      <dgm:prSet custT="1"/>
      <dgm:spPr/>
      <dgm:t>
        <a:bodyPr/>
        <a:lstStyle/>
        <a:p>
          <a:pPr marL="0" indent="0" algn="l">
            <a:buFontTx/>
            <a:buNone/>
          </a:pPr>
          <a:r>
            <a:rPr lang="en-GB" sz="1800" b="0">
              <a:latin typeface="Arial Nova" panose="020B0504020202020204" pitchFamily="34" charset="0"/>
              <a:cs typeface="Browallia New" panose="020B0502040204020203" pitchFamily="34" charset="-34"/>
            </a:rPr>
            <a:t>Ask the children and young people you work with about how the delays are affecting them and take action.</a:t>
          </a:r>
        </a:p>
      </dgm:t>
    </dgm:pt>
    <dgm:pt modelId="{6135139B-309C-4CC9-91E4-A9867D950CBD}" type="parTrans" cxnId="{3D374DAD-451D-49A5-B784-2FB669B53DC8}">
      <dgm:prSet/>
      <dgm:spPr/>
      <dgm:t>
        <a:bodyPr/>
        <a:lstStyle/>
        <a:p>
          <a:pPr algn="just"/>
          <a:endParaRPr lang="en-GB" b="1">
            <a:latin typeface="Abadi" panose="020B0604020104020204" pitchFamily="34" charset="0"/>
          </a:endParaRPr>
        </a:p>
      </dgm:t>
    </dgm:pt>
    <dgm:pt modelId="{63093427-C905-4085-BDDD-9E89079DCFE7}" type="sibTrans" cxnId="{3D374DAD-451D-49A5-B784-2FB669B53DC8}">
      <dgm:prSet/>
      <dgm:spPr/>
      <dgm:t>
        <a:bodyPr/>
        <a:lstStyle/>
        <a:p>
          <a:pPr algn="just"/>
          <a:endParaRPr lang="en-GB" b="1">
            <a:latin typeface="Abadi" panose="020B0604020104020204" pitchFamily="34" charset="0"/>
          </a:endParaRPr>
        </a:p>
      </dgm:t>
    </dgm:pt>
    <dgm:pt modelId="{4B4BCB1B-66B4-488E-85E4-D968C6A0359D}">
      <dgm:prSet/>
      <dgm:spPr/>
      <dgm:t>
        <a:bodyPr/>
        <a:lstStyle/>
        <a:p>
          <a:pPr algn="ctr"/>
          <a:r>
            <a:rPr lang="en-GB" b="1">
              <a:latin typeface="Abadi" panose="020B0604020104020204" pitchFamily="34" charset="0"/>
              <a:cs typeface="Browallia New" panose="020B0502040204020203" pitchFamily="34" charset="-34"/>
            </a:rPr>
            <a:t>5</a:t>
          </a:r>
        </a:p>
      </dgm:t>
    </dgm:pt>
    <dgm:pt modelId="{9999C50D-B89E-4AF5-962B-74816DF47FA1}" type="parTrans" cxnId="{E33395C5-9174-4226-A985-30F4A3096CED}">
      <dgm:prSet/>
      <dgm:spPr/>
      <dgm:t>
        <a:bodyPr/>
        <a:lstStyle/>
        <a:p>
          <a:pPr algn="just"/>
          <a:endParaRPr lang="en-GB" b="1">
            <a:latin typeface="Abadi" panose="020B0604020104020204" pitchFamily="34" charset="0"/>
          </a:endParaRPr>
        </a:p>
      </dgm:t>
    </dgm:pt>
    <dgm:pt modelId="{5950D8E7-8759-4DD7-A033-DF4FBB536182}" type="sibTrans" cxnId="{E33395C5-9174-4226-A985-30F4A3096CED}">
      <dgm:prSet/>
      <dgm:spPr/>
      <dgm:t>
        <a:bodyPr/>
        <a:lstStyle/>
        <a:p>
          <a:pPr algn="just"/>
          <a:endParaRPr lang="en-GB" b="1">
            <a:latin typeface="Abadi" panose="020B0604020104020204" pitchFamily="34" charset="0"/>
          </a:endParaRPr>
        </a:p>
      </dgm:t>
    </dgm:pt>
    <dgm:pt modelId="{041FE528-1A84-4DDC-B8BB-66EC8D414714}">
      <dgm:prSet custT="1"/>
      <dgm:spPr/>
      <dgm:t>
        <a:bodyPr/>
        <a:lstStyle/>
        <a:p>
          <a:pPr marL="0" indent="0" algn="l">
            <a:buFontTx/>
            <a:buNone/>
          </a:pPr>
          <a:r>
            <a:rPr lang="en-GB" sz="1800" b="0">
              <a:latin typeface="Arial Nova" panose="020B0504020202020204" pitchFamily="34" charset="0"/>
              <a:cs typeface="Browallia New" panose="020B0502040204020203" pitchFamily="34" charset="-34"/>
            </a:rPr>
            <a:t>Think about how YOU as an individual contribute to the delays: is that expert report </a:t>
          </a:r>
          <a:r>
            <a:rPr lang="en-GB" sz="1800" b="0" i="1">
              <a:latin typeface="Arial Nova" panose="020B0504020202020204" pitchFamily="34" charset="0"/>
              <a:cs typeface="Browallia New" panose="020B0502040204020203" pitchFamily="34" charset="-34"/>
            </a:rPr>
            <a:t>really</a:t>
          </a:r>
          <a:r>
            <a:rPr lang="en-GB" sz="1800" b="0">
              <a:latin typeface="Arial Nova" panose="020B0504020202020204" pitchFamily="34" charset="0"/>
              <a:cs typeface="Browallia New" panose="020B0502040204020203" pitchFamily="34" charset="-34"/>
            </a:rPr>
            <a:t> going to add value; are your reports filed on time; is that additional assessment going to really make a difference; is a 16.4 appointment really necessary; is the case management in proceedings robust enough?</a:t>
          </a:r>
        </a:p>
      </dgm:t>
    </dgm:pt>
    <dgm:pt modelId="{5931F4CF-B21B-4BA1-865D-A38FEBFFFF9E}" type="parTrans" cxnId="{17FD475C-896B-4FE8-9897-DF3916682BC7}">
      <dgm:prSet/>
      <dgm:spPr/>
      <dgm:t>
        <a:bodyPr/>
        <a:lstStyle/>
        <a:p>
          <a:pPr algn="just"/>
          <a:endParaRPr lang="en-GB" b="1">
            <a:latin typeface="Abadi" panose="020B0604020104020204" pitchFamily="34" charset="0"/>
          </a:endParaRPr>
        </a:p>
      </dgm:t>
    </dgm:pt>
    <dgm:pt modelId="{1E97CA9B-80C0-4891-8112-EA8DEA2C5E16}" type="sibTrans" cxnId="{17FD475C-896B-4FE8-9897-DF3916682BC7}">
      <dgm:prSet/>
      <dgm:spPr/>
      <dgm:t>
        <a:bodyPr/>
        <a:lstStyle/>
        <a:p>
          <a:pPr algn="just"/>
          <a:endParaRPr lang="en-GB" b="1">
            <a:latin typeface="Abadi" panose="020B0604020104020204" pitchFamily="34" charset="0"/>
          </a:endParaRPr>
        </a:p>
      </dgm:t>
    </dgm:pt>
    <dgm:pt modelId="{F450CA1F-91AB-4A0D-8D00-C460785D0D88}">
      <dgm:prSet/>
      <dgm:spPr/>
      <dgm:t>
        <a:bodyPr/>
        <a:lstStyle/>
        <a:p>
          <a:pPr algn="ctr"/>
          <a:r>
            <a:rPr lang="en-GB" b="1">
              <a:latin typeface="Abadi" panose="020B0604020104020204" pitchFamily="34" charset="0"/>
              <a:cs typeface="Browallia New" panose="020B0502040204020203" pitchFamily="34" charset="-34"/>
            </a:rPr>
            <a:t>6</a:t>
          </a:r>
        </a:p>
      </dgm:t>
    </dgm:pt>
    <dgm:pt modelId="{D2B66391-0EC4-40FE-A286-C73F34BB62C3}" type="parTrans" cxnId="{205607FF-04C5-4DD6-93B6-DCF1E9EC2826}">
      <dgm:prSet/>
      <dgm:spPr/>
      <dgm:t>
        <a:bodyPr/>
        <a:lstStyle/>
        <a:p>
          <a:pPr algn="just"/>
          <a:endParaRPr lang="en-GB" b="1">
            <a:latin typeface="Abadi" panose="020B0604020104020204" pitchFamily="34" charset="0"/>
          </a:endParaRPr>
        </a:p>
      </dgm:t>
    </dgm:pt>
    <dgm:pt modelId="{27B3F3F3-3143-4076-8FD0-8CD5F3D4DE28}" type="sibTrans" cxnId="{205607FF-04C5-4DD6-93B6-DCF1E9EC2826}">
      <dgm:prSet/>
      <dgm:spPr/>
      <dgm:t>
        <a:bodyPr/>
        <a:lstStyle/>
        <a:p>
          <a:pPr algn="just"/>
          <a:endParaRPr lang="en-GB" b="1">
            <a:latin typeface="Abadi" panose="020B0604020104020204" pitchFamily="34" charset="0"/>
          </a:endParaRPr>
        </a:p>
      </dgm:t>
    </dgm:pt>
    <dgm:pt modelId="{2EBC47B4-FDAB-419F-A340-906AE6AEC363}">
      <dgm:prSet custT="1"/>
      <dgm:spPr/>
      <dgm:t>
        <a:bodyPr/>
        <a:lstStyle/>
        <a:p>
          <a:pPr marL="0" indent="0" algn="l">
            <a:buFontTx/>
            <a:buNone/>
          </a:pPr>
          <a:r>
            <a:rPr lang="en-GB" sz="1800" b="0">
              <a:latin typeface="Arial Nova" panose="020B0504020202020204" pitchFamily="34" charset="0"/>
              <a:cs typeface="Browallia New" panose="020B0502040204020203" pitchFamily="34" charset="-34"/>
            </a:rPr>
            <a:t>THINK: Am I putting the needs of the child before the rights of the parent? </a:t>
          </a:r>
        </a:p>
      </dgm:t>
    </dgm:pt>
    <dgm:pt modelId="{38394A5A-A3CA-4842-A4F3-DC60FCE3053A}" type="parTrans" cxnId="{E56F8292-8023-4FA5-873C-4B27068E6CFB}">
      <dgm:prSet/>
      <dgm:spPr/>
      <dgm:t>
        <a:bodyPr/>
        <a:lstStyle/>
        <a:p>
          <a:pPr algn="just"/>
          <a:endParaRPr lang="en-GB" b="1">
            <a:latin typeface="Abadi" panose="020B0604020104020204" pitchFamily="34" charset="0"/>
          </a:endParaRPr>
        </a:p>
      </dgm:t>
    </dgm:pt>
    <dgm:pt modelId="{475216E9-7539-47CC-BA26-EBE7DF0AC814}" type="sibTrans" cxnId="{E56F8292-8023-4FA5-873C-4B27068E6CFB}">
      <dgm:prSet/>
      <dgm:spPr/>
      <dgm:t>
        <a:bodyPr/>
        <a:lstStyle/>
        <a:p>
          <a:pPr algn="just"/>
          <a:endParaRPr lang="en-GB" b="1">
            <a:latin typeface="Abadi" panose="020B0604020104020204" pitchFamily="34" charset="0"/>
          </a:endParaRPr>
        </a:p>
      </dgm:t>
    </dgm:pt>
    <dgm:pt modelId="{BCA3B410-EAE3-4D57-B786-E27BA075A40A}">
      <dgm:prSet/>
      <dgm:spPr/>
      <dgm:t>
        <a:bodyPr/>
        <a:lstStyle/>
        <a:p>
          <a:pPr algn="ctr"/>
          <a:r>
            <a:rPr lang="en-GB" b="1">
              <a:latin typeface="Abadi" panose="020B0604020104020204" pitchFamily="34" charset="0"/>
              <a:cs typeface="Browallia New" panose="020B0502040204020203" pitchFamily="34" charset="-34"/>
            </a:rPr>
            <a:t>7</a:t>
          </a:r>
        </a:p>
      </dgm:t>
    </dgm:pt>
    <dgm:pt modelId="{0D9C47B1-48E7-468B-AC2D-71981BBA509D}" type="parTrans" cxnId="{940D8DCC-454D-445D-BE63-2723E4429A55}">
      <dgm:prSet/>
      <dgm:spPr/>
      <dgm:t>
        <a:bodyPr/>
        <a:lstStyle/>
        <a:p>
          <a:pPr algn="just"/>
          <a:endParaRPr lang="en-GB" b="1">
            <a:latin typeface="Abadi" panose="020B0604020104020204" pitchFamily="34" charset="0"/>
          </a:endParaRPr>
        </a:p>
      </dgm:t>
    </dgm:pt>
    <dgm:pt modelId="{23F66BC7-F2B5-46A3-B01B-407030E98F6C}" type="sibTrans" cxnId="{940D8DCC-454D-445D-BE63-2723E4429A55}">
      <dgm:prSet/>
      <dgm:spPr/>
      <dgm:t>
        <a:bodyPr/>
        <a:lstStyle/>
        <a:p>
          <a:pPr algn="just"/>
          <a:endParaRPr lang="en-GB" b="1">
            <a:latin typeface="Abadi" panose="020B0604020104020204" pitchFamily="34" charset="0"/>
          </a:endParaRPr>
        </a:p>
      </dgm:t>
    </dgm:pt>
    <dgm:pt modelId="{2976532D-9A93-4CFD-95D7-F1BFD1400381}">
      <dgm:prSet custT="1"/>
      <dgm:spPr/>
      <dgm:t>
        <a:bodyPr/>
        <a:lstStyle/>
        <a:p>
          <a:pPr algn="l">
            <a:buFontTx/>
            <a:buNone/>
          </a:pPr>
          <a:r>
            <a:rPr lang="en-GB" sz="1800" b="1">
              <a:latin typeface="Arial Nova" panose="020B0504020202020204" pitchFamily="34" charset="0"/>
              <a:cs typeface="Browallia New" panose="020B0502040204020203" pitchFamily="34" charset="-34"/>
            </a:rPr>
            <a:t>DO NOT NORMALISE DELAY!</a:t>
          </a:r>
          <a:endParaRPr lang="en-GB" sz="1800" b="1" u="sng">
            <a:latin typeface="Arial Nova" panose="020B0504020202020204" pitchFamily="34" charset="0"/>
            <a:cs typeface="Browallia New" panose="020B0502040204020203" pitchFamily="34" charset="-34"/>
          </a:endParaRPr>
        </a:p>
      </dgm:t>
    </dgm:pt>
    <dgm:pt modelId="{01D3004C-1530-488F-8CBA-92F0A67C69F1}" type="parTrans" cxnId="{C0D83CE5-8450-453D-94FB-B482A5399B62}">
      <dgm:prSet/>
      <dgm:spPr/>
      <dgm:t>
        <a:bodyPr/>
        <a:lstStyle/>
        <a:p>
          <a:pPr algn="just"/>
          <a:endParaRPr lang="en-GB" b="1">
            <a:latin typeface="Abadi" panose="020B0604020104020204" pitchFamily="34" charset="0"/>
          </a:endParaRPr>
        </a:p>
      </dgm:t>
    </dgm:pt>
    <dgm:pt modelId="{94CD6C8E-2E08-4DA0-8505-FF0DFEA94E14}" type="sibTrans" cxnId="{C0D83CE5-8450-453D-94FB-B482A5399B62}">
      <dgm:prSet/>
      <dgm:spPr/>
      <dgm:t>
        <a:bodyPr/>
        <a:lstStyle/>
        <a:p>
          <a:pPr algn="just"/>
          <a:endParaRPr lang="en-GB" b="1">
            <a:latin typeface="Abadi" panose="020B0604020104020204" pitchFamily="34" charset="0"/>
          </a:endParaRPr>
        </a:p>
      </dgm:t>
    </dgm:pt>
    <dgm:pt modelId="{AA1D3857-769C-4E15-B09C-BAC1E199E442}">
      <dgm:prSet custT="1"/>
      <dgm:spPr/>
      <dgm:t>
        <a:bodyPr/>
        <a:lstStyle/>
        <a:p>
          <a:pPr algn="l">
            <a:buFontTx/>
            <a:buNone/>
          </a:pPr>
          <a:r>
            <a:rPr lang="en-GB" sz="1800" b="0" i="1">
              <a:latin typeface="Arial Nova" panose="020B0504020202020204" pitchFamily="34" charset="0"/>
              <a:cs typeface="Browallia New" panose="020B0502040204020203" pitchFamily="34" charset="-34"/>
            </a:rPr>
            <a:t>We all have a collective responsibility for this. </a:t>
          </a:r>
        </a:p>
      </dgm:t>
    </dgm:pt>
    <dgm:pt modelId="{E6111A9A-3348-404D-B208-E61AA1F070D6}" type="parTrans" cxnId="{3F49514F-5926-446E-BFB1-091AFED9BAAC}">
      <dgm:prSet/>
      <dgm:spPr/>
      <dgm:t>
        <a:bodyPr/>
        <a:lstStyle/>
        <a:p>
          <a:endParaRPr lang="en-GB"/>
        </a:p>
      </dgm:t>
    </dgm:pt>
    <dgm:pt modelId="{C58F781D-5BEC-4B55-A98A-C4B11AE8CCE1}" type="sibTrans" cxnId="{3F49514F-5926-446E-BFB1-091AFED9BAAC}">
      <dgm:prSet/>
      <dgm:spPr/>
      <dgm:t>
        <a:bodyPr/>
        <a:lstStyle/>
        <a:p>
          <a:endParaRPr lang="en-GB"/>
        </a:p>
      </dgm:t>
    </dgm:pt>
    <dgm:pt modelId="{95EE6DCE-86A9-4647-A7C6-382E86B1405B}">
      <dgm:prSet custT="1"/>
      <dgm:spPr/>
      <dgm:t>
        <a:bodyPr/>
        <a:lstStyle/>
        <a:p>
          <a:pPr algn="l">
            <a:buFontTx/>
            <a:buNone/>
          </a:pPr>
          <a:r>
            <a:rPr lang="en-GB" sz="1800" b="0" i="1">
              <a:latin typeface="Arial Nova" panose="020B0504020202020204" pitchFamily="34" charset="0"/>
              <a:cs typeface="Browallia New" panose="020B0502040204020203" pitchFamily="34" charset="-34"/>
            </a:rPr>
            <a:t>ALWAYS</a:t>
          </a:r>
          <a:r>
            <a:rPr lang="en-GB" sz="1800" b="0">
              <a:latin typeface="Arial Nova" panose="020B0504020202020204" pitchFamily="34" charset="0"/>
              <a:cs typeface="Browallia New" panose="020B0502040204020203" pitchFamily="34" charset="-34"/>
            </a:rPr>
            <a:t> consider the impact this is going to have on the child.</a:t>
          </a:r>
          <a:endParaRPr lang="en-GB" sz="1800" b="0" u="sng">
            <a:latin typeface="Arial Nova" panose="020B0504020202020204" pitchFamily="34" charset="0"/>
            <a:cs typeface="Browallia New" panose="020B0502040204020203" pitchFamily="34" charset="-34"/>
          </a:endParaRPr>
        </a:p>
      </dgm:t>
    </dgm:pt>
    <dgm:pt modelId="{E01EFFF9-9FD4-49C2-A21F-429904D4E541}" type="parTrans" cxnId="{739051B8-1543-4FEA-9F8E-62F1EF1A401A}">
      <dgm:prSet/>
      <dgm:spPr/>
      <dgm:t>
        <a:bodyPr/>
        <a:lstStyle/>
        <a:p>
          <a:endParaRPr lang="en-GB"/>
        </a:p>
      </dgm:t>
    </dgm:pt>
    <dgm:pt modelId="{82DD9613-ECD1-45E1-8F9A-293074189548}" type="sibTrans" cxnId="{739051B8-1543-4FEA-9F8E-62F1EF1A401A}">
      <dgm:prSet/>
      <dgm:spPr/>
      <dgm:t>
        <a:bodyPr/>
        <a:lstStyle/>
        <a:p>
          <a:endParaRPr lang="en-GB"/>
        </a:p>
      </dgm:t>
    </dgm:pt>
    <dgm:pt modelId="{90D8AF0E-6709-48B5-8261-32012750EBBA}" type="pres">
      <dgm:prSet presAssocID="{CA0A926B-042F-49BA-9E5C-C120788FBBCA}" presName="Name0" presStyleCnt="0">
        <dgm:presLayoutVars>
          <dgm:dir/>
          <dgm:animLvl val="lvl"/>
          <dgm:resizeHandles val="exact"/>
        </dgm:presLayoutVars>
      </dgm:prSet>
      <dgm:spPr/>
    </dgm:pt>
    <dgm:pt modelId="{C8000442-9823-47B3-A718-1DB98EAF08F5}" type="pres">
      <dgm:prSet presAssocID="{7E5933E9-0516-4E84-8D39-BBF60C4CDAB4}" presName="linNode" presStyleCnt="0"/>
      <dgm:spPr/>
    </dgm:pt>
    <dgm:pt modelId="{ED5F983C-A66C-41F4-BA9D-E548E663E4D1}" type="pres">
      <dgm:prSet presAssocID="{7E5933E9-0516-4E84-8D39-BBF60C4CDAB4}" presName="parentText" presStyleLbl="node1" presStyleIdx="0" presStyleCnt="7" custScaleX="25286" custScaleY="118598" custLinFactNeighborX="-20478">
        <dgm:presLayoutVars>
          <dgm:chMax val="1"/>
          <dgm:bulletEnabled val="1"/>
        </dgm:presLayoutVars>
      </dgm:prSet>
      <dgm:spPr/>
    </dgm:pt>
    <dgm:pt modelId="{8A5BB542-27A0-42D1-B0E3-7693FBC9FAC4}" type="pres">
      <dgm:prSet presAssocID="{7E5933E9-0516-4E84-8D39-BBF60C4CDAB4}" presName="descendantText" presStyleLbl="alignAccFollowNode1" presStyleIdx="0" presStyleCnt="7" custScaleX="140815" custScaleY="157812">
        <dgm:presLayoutVars>
          <dgm:bulletEnabled val="1"/>
        </dgm:presLayoutVars>
      </dgm:prSet>
      <dgm:spPr/>
    </dgm:pt>
    <dgm:pt modelId="{5607E1FF-8D00-4F9B-B7D4-0FFCA29BDCF8}" type="pres">
      <dgm:prSet presAssocID="{7D1F4698-6440-4B91-98B5-FC295E7381D8}" presName="sp" presStyleCnt="0"/>
      <dgm:spPr/>
    </dgm:pt>
    <dgm:pt modelId="{92E77312-9A92-488E-AC6E-E3446043713E}" type="pres">
      <dgm:prSet presAssocID="{F23A9305-45B7-4DB4-B28C-4BF5AE55F09A}" presName="linNode" presStyleCnt="0"/>
      <dgm:spPr/>
    </dgm:pt>
    <dgm:pt modelId="{DA50EE08-4835-477B-8C22-04ECE13AE207}" type="pres">
      <dgm:prSet presAssocID="{F23A9305-45B7-4DB4-B28C-4BF5AE55F09A}" presName="parentText" presStyleLbl="node1" presStyleIdx="1" presStyleCnt="7" custScaleX="25286" custLinFactNeighborX="-20478">
        <dgm:presLayoutVars>
          <dgm:chMax val="1"/>
          <dgm:bulletEnabled val="1"/>
        </dgm:presLayoutVars>
      </dgm:prSet>
      <dgm:spPr/>
    </dgm:pt>
    <dgm:pt modelId="{38070CB1-5E61-4E28-84D3-01D13AAF8C19}" type="pres">
      <dgm:prSet presAssocID="{F23A9305-45B7-4DB4-B28C-4BF5AE55F09A}" presName="descendantText" presStyleLbl="alignAccFollowNode1" presStyleIdx="1" presStyleCnt="7" custScaleX="140815">
        <dgm:presLayoutVars>
          <dgm:bulletEnabled val="1"/>
        </dgm:presLayoutVars>
      </dgm:prSet>
      <dgm:spPr/>
    </dgm:pt>
    <dgm:pt modelId="{F98E54DC-BDF8-434B-9F96-F06ABDC82B65}" type="pres">
      <dgm:prSet presAssocID="{E8CF0B24-D344-46FA-B2A8-31D1315973DB}" presName="sp" presStyleCnt="0"/>
      <dgm:spPr/>
    </dgm:pt>
    <dgm:pt modelId="{F9A2BBAF-7785-4CBE-8E22-CA5D379F7799}" type="pres">
      <dgm:prSet presAssocID="{C6674E79-C12F-4A2F-8C1C-CAAB704763C9}" presName="linNode" presStyleCnt="0"/>
      <dgm:spPr/>
    </dgm:pt>
    <dgm:pt modelId="{2ED5719A-1E66-4C6A-B591-2CBC17B76A3F}" type="pres">
      <dgm:prSet presAssocID="{C6674E79-C12F-4A2F-8C1C-CAAB704763C9}" presName="parentText" presStyleLbl="node1" presStyleIdx="2" presStyleCnt="7" custScaleX="25286" custLinFactNeighborX="-20478">
        <dgm:presLayoutVars>
          <dgm:chMax val="1"/>
          <dgm:bulletEnabled val="1"/>
        </dgm:presLayoutVars>
      </dgm:prSet>
      <dgm:spPr/>
    </dgm:pt>
    <dgm:pt modelId="{58F37572-2871-4B0E-81C8-0601E4981803}" type="pres">
      <dgm:prSet presAssocID="{C6674E79-C12F-4A2F-8C1C-CAAB704763C9}" presName="descendantText" presStyleLbl="alignAccFollowNode1" presStyleIdx="2" presStyleCnt="7" custScaleX="140815">
        <dgm:presLayoutVars>
          <dgm:bulletEnabled val="1"/>
        </dgm:presLayoutVars>
      </dgm:prSet>
      <dgm:spPr/>
    </dgm:pt>
    <dgm:pt modelId="{1CC098DA-D5CC-489A-8A4A-47914579E621}" type="pres">
      <dgm:prSet presAssocID="{319BA37B-C79A-471F-9719-6F789CB939F2}" presName="sp" presStyleCnt="0"/>
      <dgm:spPr/>
    </dgm:pt>
    <dgm:pt modelId="{FFBB54A4-1FA2-4154-A711-CA69EE3C9830}" type="pres">
      <dgm:prSet presAssocID="{6643EC4A-E4A0-4C1D-903C-D004F162A4DE}" presName="linNode" presStyleCnt="0"/>
      <dgm:spPr/>
    </dgm:pt>
    <dgm:pt modelId="{6275B565-7127-41C7-9F14-F2EF2FFF2DE0}" type="pres">
      <dgm:prSet presAssocID="{6643EC4A-E4A0-4C1D-903C-D004F162A4DE}" presName="parentText" presStyleLbl="node1" presStyleIdx="3" presStyleCnt="7" custScaleX="25286" custLinFactNeighborX="-20478">
        <dgm:presLayoutVars>
          <dgm:chMax val="1"/>
          <dgm:bulletEnabled val="1"/>
        </dgm:presLayoutVars>
      </dgm:prSet>
      <dgm:spPr/>
    </dgm:pt>
    <dgm:pt modelId="{85E61BB3-CFD9-4462-B38E-2CF6749168E6}" type="pres">
      <dgm:prSet presAssocID="{6643EC4A-E4A0-4C1D-903C-D004F162A4DE}" presName="descendantText" presStyleLbl="alignAccFollowNode1" presStyleIdx="3" presStyleCnt="7" custScaleX="140815">
        <dgm:presLayoutVars>
          <dgm:bulletEnabled val="1"/>
        </dgm:presLayoutVars>
      </dgm:prSet>
      <dgm:spPr/>
    </dgm:pt>
    <dgm:pt modelId="{7CC24B9A-D365-46FB-BCC5-08809FAB2B3F}" type="pres">
      <dgm:prSet presAssocID="{E0E96491-53E2-44AA-9EF4-12C292DFB28D}" presName="sp" presStyleCnt="0"/>
      <dgm:spPr/>
    </dgm:pt>
    <dgm:pt modelId="{02F56731-50E6-467B-9899-8525E0E45D97}" type="pres">
      <dgm:prSet presAssocID="{4B4BCB1B-66B4-488E-85E4-D968C6A0359D}" presName="linNode" presStyleCnt="0"/>
      <dgm:spPr/>
    </dgm:pt>
    <dgm:pt modelId="{DF3CF1C9-8E1C-4F06-869F-CCC86CF79C37}" type="pres">
      <dgm:prSet presAssocID="{4B4BCB1B-66B4-488E-85E4-D968C6A0359D}" presName="parentText" presStyleLbl="node1" presStyleIdx="4" presStyleCnt="7" custScaleX="25286" custScaleY="150039" custLinFactNeighborX="-20478">
        <dgm:presLayoutVars>
          <dgm:chMax val="1"/>
          <dgm:bulletEnabled val="1"/>
        </dgm:presLayoutVars>
      </dgm:prSet>
      <dgm:spPr/>
    </dgm:pt>
    <dgm:pt modelId="{02BA8A1E-35BC-4DF4-8671-2F314A09BC74}" type="pres">
      <dgm:prSet presAssocID="{4B4BCB1B-66B4-488E-85E4-D968C6A0359D}" presName="descendantText" presStyleLbl="alignAccFollowNode1" presStyleIdx="4" presStyleCnt="7" custScaleX="140815" custScaleY="206019">
        <dgm:presLayoutVars>
          <dgm:bulletEnabled val="1"/>
        </dgm:presLayoutVars>
      </dgm:prSet>
      <dgm:spPr/>
    </dgm:pt>
    <dgm:pt modelId="{F2AD7257-DA06-4821-B74D-424CDC857CC0}" type="pres">
      <dgm:prSet presAssocID="{5950D8E7-8759-4DD7-A033-DF4FBB536182}" presName="sp" presStyleCnt="0"/>
      <dgm:spPr/>
    </dgm:pt>
    <dgm:pt modelId="{358F7009-6F23-4117-8FC3-D91D5456B40F}" type="pres">
      <dgm:prSet presAssocID="{F450CA1F-91AB-4A0D-8D00-C460785D0D88}" presName="linNode" presStyleCnt="0"/>
      <dgm:spPr/>
    </dgm:pt>
    <dgm:pt modelId="{D6C16E36-8444-44CC-91DE-2BBEBFC5A41F}" type="pres">
      <dgm:prSet presAssocID="{F450CA1F-91AB-4A0D-8D00-C460785D0D88}" presName="parentText" presStyleLbl="node1" presStyleIdx="5" presStyleCnt="7" custScaleX="25286" custLinFactNeighborX="-20478">
        <dgm:presLayoutVars>
          <dgm:chMax val="1"/>
          <dgm:bulletEnabled val="1"/>
        </dgm:presLayoutVars>
      </dgm:prSet>
      <dgm:spPr/>
    </dgm:pt>
    <dgm:pt modelId="{1E222167-7A36-49A8-8C8D-3E9750E65716}" type="pres">
      <dgm:prSet presAssocID="{F450CA1F-91AB-4A0D-8D00-C460785D0D88}" presName="descendantText" presStyleLbl="alignAccFollowNode1" presStyleIdx="5" presStyleCnt="7" custScaleX="140815" custLinFactY="24915" custLinFactNeighborX="1077" custLinFactNeighborY="100000">
        <dgm:presLayoutVars>
          <dgm:bulletEnabled val="1"/>
        </dgm:presLayoutVars>
      </dgm:prSet>
      <dgm:spPr/>
    </dgm:pt>
    <dgm:pt modelId="{7D3E305C-FB19-4B52-A84C-2CA5021CA8B2}" type="pres">
      <dgm:prSet presAssocID="{27B3F3F3-3143-4076-8FD0-8CD5F3D4DE28}" presName="sp" presStyleCnt="0"/>
      <dgm:spPr/>
    </dgm:pt>
    <dgm:pt modelId="{AD238282-6191-4EE7-846D-EC50559B07A6}" type="pres">
      <dgm:prSet presAssocID="{BCA3B410-EAE3-4D57-B786-E27BA075A40A}" presName="linNode" presStyleCnt="0"/>
      <dgm:spPr/>
    </dgm:pt>
    <dgm:pt modelId="{87B0C85A-55BB-41AD-ABBB-78BB4471DBB9}" type="pres">
      <dgm:prSet presAssocID="{BCA3B410-EAE3-4D57-B786-E27BA075A40A}" presName="parentText" presStyleLbl="node1" presStyleIdx="6" presStyleCnt="7" custScaleX="25286" custLinFactNeighborX="-20478">
        <dgm:presLayoutVars>
          <dgm:chMax val="1"/>
          <dgm:bulletEnabled val="1"/>
        </dgm:presLayoutVars>
      </dgm:prSet>
      <dgm:spPr/>
    </dgm:pt>
    <dgm:pt modelId="{D64FCBD4-718C-4914-9022-A011F97FEFE0}" type="pres">
      <dgm:prSet presAssocID="{BCA3B410-EAE3-4D57-B786-E27BA075A40A}" presName="descendantText" presStyleLbl="alignAccFollowNode1" presStyleIdx="6" presStyleCnt="7" custScaleX="140815" custLinFactY="-32156" custLinFactNeighborX="1077" custLinFactNeighborY="-100000">
        <dgm:presLayoutVars>
          <dgm:bulletEnabled val="1"/>
        </dgm:presLayoutVars>
      </dgm:prSet>
      <dgm:spPr/>
    </dgm:pt>
  </dgm:ptLst>
  <dgm:cxnLst>
    <dgm:cxn modelId="{C66B7928-2C12-47BE-B22E-E46772D2EB2F}" type="presOf" srcId="{BCA3B410-EAE3-4D57-B786-E27BA075A40A}" destId="{87B0C85A-55BB-41AD-ABBB-78BB4471DBB9}" srcOrd="0" destOrd="0" presId="urn:microsoft.com/office/officeart/2005/8/layout/vList5"/>
    <dgm:cxn modelId="{B7A6752B-889C-4DD5-9342-3483836D3441}" srcId="{7E5933E9-0516-4E84-8D39-BBF60C4CDAB4}" destId="{3E44691B-B899-4F7D-9EA9-EA812BC98458}" srcOrd="0" destOrd="0" parTransId="{DEBF2ED5-C11C-455F-BEEA-65CB2DC7A097}" sibTransId="{B8E4E55A-03D7-4285-8F27-440E53158988}"/>
    <dgm:cxn modelId="{17FD475C-896B-4FE8-9897-DF3916682BC7}" srcId="{4B4BCB1B-66B4-488E-85E4-D968C6A0359D}" destId="{041FE528-1A84-4DDC-B8BB-66EC8D414714}" srcOrd="0" destOrd="0" parTransId="{5931F4CF-B21B-4BA1-865D-A38FEBFFFF9E}" sibTransId="{1E97CA9B-80C0-4891-8112-EA8DEA2C5E16}"/>
    <dgm:cxn modelId="{58A7E05E-4FAF-492F-8F1B-2EDB06B6F1CF}" type="presOf" srcId="{F450CA1F-91AB-4A0D-8D00-C460785D0D88}" destId="{D6C16E36-8444-44CC-91DE-2BBEBFC5A41F}" srcOrd="0" destOrd="0" presId="urn:microsoft.com/office/officeart/2005/8/layout/vList5"/>
    <dgm:cxn modelId="{E7D27D62-2BC8-4494-9566-E47E9302D227}" srcId="{CA0A926B-042F-49BA-9E5C-C120788FBBCA}" destId="{6643EC4A-E4A0-4C1D-903C-D004F162A4DE}" srcOrd="3" destOrd="0" parTransId="{FC63EF36-8062-4B6C-91A2-1D27E77D7687}" sibTransId="{E0E96491-53E2-44AA-9EF4-12C292DFB28D}"/>
    <dgm:cxn modelId="{572FD446-D73A-44CC-9C76-D8F3A8E168E0}" type="presOf" srcId="{2976532D-9A93-4CFD-95D7-F1BFD1400381}" destId="{D64FCBD4-718C-4914-9022-A011F97FEFE0}" srcOrd="0" destOrd="0" presId="urn:microsoft.com/office/officeart/2005/8/layout/vList5"/>
    <dgm:cxn modelId="{0A3EA649-F476-4870-AAFD-D772EB88A610}" type="presOf" srcId="{D77B0EF0-AEC0-42A6-834A-E0F944991F34}" destId="{38070CB1-5E61-4E28-84D3-01D13AAF8C19}" srcOrd="0" destOrd="0" presId="urn:microsoft.com/office/officeart/2005/8/layout/vList5"/>
    <dgm:cxn modelId="{426C4F6E-7878-43B3-9A43-3549381B68E9}" type="presOf" srcId="{95EE6DCE-86A9-4647-A7C6-382E86B1405B}" destId="{D64FCBD4-718C-4914-9022-A011F97FEFE0}" srcOrd="0" destOrd="1" presId="urn:microsoft.com/office/officeart/2005/8/layout/vList5"/>
    <dgm:cxn modelId="{3F49514F-5926-446E-BFB1-091AFED9BAAC}" srcId="{C6674E79-C12F-4A2F-8C1C-CAAB704763C9}" destId="{AA1D3857-769C-4E15-B09C-BAC1E199E442}" srcOrd="1" destOrd="0" parTransId="{E6111A9A-3348-404D-B208-E61AA1F070D6}" sibTransId="{C58F781D-5BEC-4B55-A98A-C4B11AE8CCE1}"/>
    <dgm:cxn modelId="{2A893C51-E124-4B78-BB6F-D5B75DCFF2FB}" type="presOf" srcId="{041FE528-1A84-4DDC-B8BB-66EC8D414714}" destId="{02BA8A1E-35BC-4DF4-8671-2F314A09BC74}" srcOrd="0" destOrd="0" presId="urn:microsoft.com/office/officeart/2005/8/layout/vList5"/>
    <dgm:cxn modelId="{C92DB552-EC9F-42F0-B88C-31EB96BE313C}" srcId="{C6674E79-C12F-4A2F-8C1C-CAAB704763C9}" destId="{643814A3-3384-4568-BCB2-024969B95B13}" srcOrd="0" destOrd="0" parTransId="{31FF6CAE-09F0-4746-B5DF-26AF2BEE6BB1}" sibTransId="{F0F2C7F4-D2D1-479A-B3F9-65485BF0E3E6}"/>
    <dgm:cxn modelId="{2FE27756-FB9C-43D3-8272-5A345035BD00}" type="presOf" srcId="{7E5933E9-0516-4E84-8D39-BBF60C4CDAB4}" destId="{ED5F983C-A66C-41F4-BA9D-E548E663E4D1}" srcOrd="0" destOrd="0" presId="urn:microsoft.com/office/officeart/2005/8/layout/vList5"/>
    <dgm:cxn modelId="{64B41E7A-0DBE-4112-86C9-6E0130B126E8}" type="presOf" srcId="{C6674E79-C12F-4A2F-8C1C-CAAB704763C9}" destId="{2ED5719A-1E66-4C6A-B591-2CBC17B76A3F}" srcOrd="0" destOrd="0" presId="urn:microsoft.com/office/officeart/2005/8/layout/vList5"/>
    <dgm:cxn modelId="{E5016D7B-97A8-4374-A855-9F47B57BC160}" srcId="{CA0A926B-042F-49BA-9E5C-C120788FBBCA}" destId="{F23A9305-45B7-4DB4-B28C-4BF5AE55F09A}" srcOrd="1" destOrd="0" parTransId="{B2F9BC1F-5C45-415D-8A04-07751928DF0F}" sibTransId="{E8CF0B24-D344-46FA-B2A8-31D1315973DB}"/>
    <dgm:cxn modelId="{2EF98984-F82C-4064-B84A-09BE151DABE5}" srcId="{CA0A926B-042F-49BA-9E5C-C120788FBBCA}" destId="{7E5933E9-0516-4E84-8D39-BBF60C4CDAB4}" srcOrd="0" destOrd="0" parTransId="{D91B37B3-B4D1-49CE-962E-14F87311BA4E}" sibTransId="{7D1F4698-6440-4B91-98B5-FC295E7381D8}"/>
    <dgm:cxn modelId="{E56F8292-8023-4FA5-873C-4B27068E6CFB}" srcId="{F450CA1F-91AB-4A0D-8D00-C460785D0D88}" destId="{2EBC47B4-FDAB-419F-A340-906AE6AEC363}" srcOrd="0" destOrd="0" parTransId="{38394A5A-A3CA-4842-A4F3-DC60FCE3053A}" sibTransId="{475216E9-7539-47CC-BA26-EBE7DF0AC814}"/>
    <dgm:cxn modelId="{2E2E80A3-F9AB-48A3-8663-5BE37334CC3B}" type="presOf" srcId="{AA1D3857-769C-4E15-B09C-BAC1E199E442}" destId="{58F37572-2871-4B0E-81C8-0601E4981803}" srcOrd="0" destOrd="1" presId="urn:microsoft.com/office/officeart/2005/8/layout/vList5"/>
    <dgm:cxn modelId="{291BC2A7-D4F1-468A-9675-334BAD2ED5C1}" type="presOf" srcId="{6643EC4A-E4A0-4C1D-903C-D004F162A4DE}" destId="{6275B565-7127-41C7-9F14-F2EF2FFF2DE0}" srcOrd="0" destOrd="0" presId="urn:microsoft.com/office/officeart/2005/8/layout/vList5"/>
    <dgm:cxn modelId="{3D374DAD-451D-49A5-B784-2FB669B53DC8}" srcId="{6643EC4A-E4A0-4C1D-903C-D004F162A4DE}" destId="{682380E9-A867-4F5F-882A-253FE2001D06}" srcOrd="0" destOrd="0" parTransId="{6135139B-309C-4CC9-91E4-A9867D950CBD}" sibTransId="{63093427-C905-4085-BDDD-9E89079DCFE7}"/>
    <dgm:cxn modelId="{36F9A8AD-B3D8-47D9-B0D4-ECDEE3FB0FE7}" type="presOf" srcId="{682380E9-A867-4F5F-882A-253FE2001D06}" destId="{85E61BB3-CFD9-4462-B38E-2CF6749168E6}" srcOrd="0" destOrd="0" presId="urn:microsoft.com/office/officeart/2005/8/layout/vList5"/>
    <dgm:cxn modelId="{4CD290B4-F092-49E2-93FB-B6425E192C71}" type="presOf" srcId="{3E44691B-B899-4F7D-9EA9-EA812BC98458}" destId="{8A5BB542-27A0-42D1-B0E3-7693FBC9FAC4}" srcOrd="0" destOrd="0" presId="urn:microsoft.com/office/officeart/2005/8/layout/vList5"/>
    <dgm:cxn modelId="{739051B8-1543-4FEA-9F8E-62F1EF1A401A}" srcId="{BCA3B410-EAE3-4D57-B786-E27BA075A40A}" destId="{95EE6DCE-86A9-4647-A7C6-382E86B1405B}" srcOrd="1" destOrd="0" parTransId="{E01EFFF9-9FD4-49C2-A21F-429904D4E541}" sibTransId="{82DD9613-ECD1-45E1-8F9A-293074189548}"/>
    <dgm:cxn modelId="{E33395C5-9174-4226-A985-30F4A3096CED}" srcId="{CA0A926B-042F-49BA-9E5C-C120788FBBCA}" destId="{4B4BCB1B-66B4-488E-85E4-D968C6A0359D}" srcOrd="4" destOrd="0" parTransId="{9999C50D-B89E-4AF5-962B-74816DF47FA1}" sibTransId="{5950D8E7-8759-4DD7-A033-DF4FBB536182}"/>
    <dgm:cxn modelId="{D1A5BAC5-8DF6-463A-842F-D62264CA2B5C}" type="presOf" srcId="{643814A3-3384-4568-BCB2-024969B95B13}" destId="{58F37572-2871-4B0E-81C8-0601E4981803}" srcOrd="0" destOrd="0" presId="urn:microsoft.com/office/officeart/2005/8/layout/vList5"/>
    <dgm:cxn modelId="{4E8903C6-594A-4012-AC17-E4119BA3EDE7}" srcId="{F23A9305-45B7-4DB4-B28C-4BF5AE55F09A}" destId="{D77B0EF0-AEC0-42A6-834A-E0F944991F34}" srcOrd="0" destOrd="0" parTransId="{9300CA14-144E-4BBA-90A5-367A73EE2B26}" sibTransId="{7978576E-118B-41E3-99A1-6E78FB6A8018}"/>
    <dgm:cxn modelId="{340C26CC-3BC6-4A3B-B4BA-F4778ABC0C8B}" type="presOf" srcId="{F23A9305-45B7-4DB4-B28C-4BF5AE55F09A}" destId="{DA50EE08-4835-477B-8C22-04ECE13AE207}" srcOrd="0" destOrd="0" presId="urn:microsoft.com/office/officeart/2005/8/layout/vList5"/>
    <dgm:cxn modelId="{940D8DCC-454D-445D-BE63-2723E4429A55}" srcId="{CA0A926B-042F-49BA-9E5C-C120788FBBCA}" destId="{BCA3B410-EAE3-4D57-B786-E27BA075A40A}" srcOrd="6" destOrd="0" parTransId="{0D9C47B1-48E7-468B-AC2D-71981BBA509D}" sibTransId="{23F66BC7-F2B5-46A3-B01B-407030E98F6C}"/>
    <dgm:cxn modelId="{C0D83CE5-8450-453D-94FB-B482A5399B62}" srcId="{BCA3B410-EAE3-4D57-B786-E27BA075A40A}" destId="{2976532D-9A93-4CFD-95D7-F1BFD1400381}" srcOrd="0" destOrd="0" parTransId="{01D3004C-1530-488F-8CBA-92F0A67C69F1}" sibTransId="{94CD6C8E-2E08-4DA0-8505-FF0DFEA94E14}"/>
    <dgm:cxn modelId="{F576BCE5-F309-415C-995D-BBD08E214EB1}" srcId="{CA0A926B-042F-49BA-9E5C-C120788FBBCA}" destId="{C6674E79-C12F-4A2F-8C1C-CAAB704763C9}" srcOrd="2" destOrd="0" parTransId="{767B8066-08AC-4CF3-8C00-DA6FADD2FA1D}" sibTransId="{319BA37B-C79A-471F-9719-6F789CB939F2}"/>
    <dgm:cxn modelId="{BD1660E8-E34A-42CE-B31C-942486E1FF38}" type="presOf" srcId="{2EBC47B4-FDAB-419F-A340-906AE6AEC363}" destId="{1E222167-7A36-49A8-8C8D-3E9750E65716}" srcOrd="0" destOrd="0" presId="urn:microsoft.com/office/officeart/2005/8/layout/vList5"/>
    <dgm:cxn modelId="{9FABA8F4-63C3-4BED-90D3-DF705C3A3ED6}" type="presOf" srcId="{CA0A926B-042F-49BA-9E5C-C120788FBBCA}" destId="{90D8AF0E-6709-48B5-8261-32012750EBBA}" srcOrd="0" destOrd="0" presId="urn:microsoft.com/office/officeart/2005/8/layout/vList5"/>
    <dgm:cxn modelId="{697B2EF9-DDED-4F84-A0F2-AEAAEEC09E52}" type="presOf" srcId="{4B4BCB1B-66B4-488E-85E4-D968C6A0359D}" destId="{DF3CF1C9-8E1C-4F06-869F-CCC86CF79C37}" srcOrd="0" destOrd="0" presId="urn:microsoft.com/office/officeart/2005/8/layout/vList5"/>
    <dgm:cxn modelId="{205607FF-04C5-4DD6-93B6-DCF1E9EC2826}" srcId="{CA0A926B-042F-49BA-9E5C-C120788FBBCA}" destId="{F450CA1F-91AB-4A0D-8D00-C460785D0D88}" srcOrd="5" destOrd="0" parTransId="{D2B66391-0EC4-40FE-A286-C73F34BB62C3}" sibTransId="{27B3F3F3-3143-4076-8FD0-8CD5F3D4DE28}"/>
    <dgm:cxn modelId="{48FB9A4D-AEFC-4747-8C24-A5F741451F70}" type="presParOf" srcId="{90D8AF0E-6709-48B5-8261-32012750EBBA}" destId="{C8000442-9823-47B3-A718-1DB98EAF08F5}" srcOrd="0" destOrd="0" presId="urn:microsoft.com/office/officeart/2005/8/layout/vList5"/>
    <dgm:cxn modelId="{1D0B06FB-E03D-46F0-B8A5-DA1196F22ACC}" type="presParOf" srcId="{C8000442-9823-47B3-A718-1DB98EAF08F5}" destId="{ED5F983C-A66C-41F4-BA9D-E548E663E4D1}" srcOrd="0" destOrd="0" presId="urn:microsoft.com/office/officeart/2005/8/layout/vList5"/>
    <dgm:cxn modelId="{81D314F5-AE3A-4065-8E6B-527A4275FEC3}" type="presParOf" srcId="{C8000442-9823-47B3-A718-1DB98EAF08F5}" destId="{8A5BB542-27A0-42D1-B0E3-7693FBC9FAC4}" srcOrd="1" destOrd="0" presId="urn:microsoft.com/office/officeart/2005/8/layout/vList5"/>
    <dgm:cxn modelId="{FC1F25BE-68F2-4762-9DB9-54F10C154EC5}" type="presParOf" srcId="{90D8AF0E-6709-48B5-8261-32012750EBBA}" destId="{5607E1FF-8D00-4F9B-B7D4-0FFCA29BDCF8}" srcOrd="1" destOrd="0" presId="urn:microsoft.com/office/officeart/2005/8/layout/vList5"/>
    <dgm:cxn modelId="{8D8C1327-2435-4592-A11E-7DDACFE9D49C}" type="presParOf" srcId="{90D8AF0E-6709-48B5-8261-32012750EBBA}" destId="{92E77312-9A92-488E-AC6E-E3446043713E}" srcOrd="2" destOrd="0" presId="urn:microsoft.com/office/officeart/2005/8/layout/vList5"/>
    <dgm:cxn modelId="{ECED8B4B-A2D0-45E0-A39D-6A8624B00C09}" type="presParOf" srcId="{92E77312-9A92-488E-AC6E-E3446043713E}" destId="{DA50EE08-4835-477B-8C22-04ECE13AE207}" srcOrd="0" destOrd="0" presId="urn:microsoft.com/office/officeart/2005/8/layout/vList5"/>
    <dgm:cxn modelId="{BBA24497-453B-4507-8F0C-B99BCE87B87F}" type="presParOf" srcId="{92E77312-9A92-488E-AC6E-E3446043713E}" destId="{38070CB1-5E61-4E28-84D3-01D13AAF8C19}" srcOrd="1" destOrd="0" presId="urn:microsoft.com/office/officeart/2005/8/layout/vList5"/>
    <dgm:cxn modelId="{6350F228-66C2-433C-BC92-DF692F172797}" type="presParOf" srcId="{90D8AF0E-6709-48B5-8261-32012750EBBA}" destId="{F98E54DC-BDF8-434B-9F96-F06ABDC82B65}" srcOrd="3" destOrd="0" presId="urn:microsoft.com/office/officeart/2005/8/layout/vList5"/>
    <dgm:cxn modelId="{C05262B0-EC6A-4271-89F8-B32ACC795701}" type="presParOf" srcId="{90D8AF0E-6709-48B5-8261-32012750EBBA}" destId="{F9A2BBAF-7785-4CBE-8E22-CA5D379F7799}" srcOrd="4" destOrd="0" presId="urn:microsoft.com/office/officeart/2005/8/layout/vList5"/>
    <dgm:cxn modelId="{8B69BB72-C89C-47B6-9D17-4F85DB712A18}" type="presParOf" srcId="{F9A2BBAF-7785-4CBE-8E22-CA5D379F7799}" destId="{2ED5719A-1E66-4C6A-B591-2CBC17B76A3F}" srcOrd="0" destOrd="0" presId="urn:microsoft.com/office/officeart/2005/8/layout/vList5"/>
    <dgm:cxn modelId="{3778EC34-C59E-4B1D-B760-6E38288F2ACE}" type="presParOf" srcId="{F9A2BBAF-7785-4CBE-8E22-CA5D379F7799}" destId="{58F37572-2871-4B0E-81C8-0601E4981803}" srcOrd="1" destOrd="0" presId="urn:microsoft.com/office/officeart/2005/8/layout/vList5"/>
    <dgm:cxn modelId="{1C119CFD-9F4A-487D-B05A-C1E899C56285}" type="presParOf" srcId="{90D8AF0E-6709-48B5-8261-32012750EBBA}" destId="{1CC098DA-D5CC-489A-8A4A-47914579E621}" srcOrd="5" destOrd="0" presId="urn:microsoft.com/office/officeart/2005/8/layout/vList5"/>
    <dgm:cxn modelId="{0FD89B1B-4C78-4675-8056-1A3A79BE4F26}" type="presParOf" srcId="{90D8AF0E-6709-48B5-8261-32012750EBBA}" destId="{FFBB54A4-1FA2-4154-A711-CA69EE3C9830}" srcOrd="6" destOrd="0" presId="urn:microsoft.com/office/officeart/2005/8/layout/vList5"/>
    <dgm:cxn modelId="{71FAB331-16D8-4967-94FD-9062296FFB84}" type="presParOf" srcId="{FFBB54A4-1FA2-4154-A711-CA69EE3C9830}" destId="{6275B565-7127-41C7-9F14-F2EF2FFF2DE0}" srcOrd="0" destOrd="0" presId="urn:microsoft.com/office/officeart/2005/8/layout/vList5"/>
    <dgm:cxn modelId="{0DF292F0-EB6E-47AC-A402-1CF464C87951}" type="presParOf" srcId="{FFBB54A4-1FA2-4154-A711-CA69EE3C9830}" destId="{85E61BB3-CFD9-4462-B38E-2CF6749168E6}" srcOrd="1" destOrd="0" presId="urn:microsoft.com/office/officeart/2005/8/layout/vList5"/>
    <dgm:cxn modelId="{751A82C3-AE41-4AFE-A6ED-A1D44BD2B601}" type="presParOf" srcId="{90D8AF0E-6709-48B5-8261-32012750EBBA}" destId="{7CC24B9A-D365-46FB-BCC5-08809FAB2B3F}" srcOrd="7" destOrd="0" presId="urn:microsoft.com/office/officeart/2005/8/layout/vList5"/>
    <dgm:cxn modelId="{D40D24E6-1022-4446-BBA3-1D6E882F6B01}" type="presParOf" srcId="{90D8AF0E-6709-48B5-8261-32012750EBBA}" destId="{02F56731-50E6-467B-9899-8525E0E45D97}" srcOrd="8" destOrd="0" presId="urn:microsoft.com/office/officeart/2005/8/layout/vList5"/>
    <dgm:cxn modelId="{D7DB168D-62EE-4B85-9147-BC8E0A67F47D}" type="presParOf" srcId="{02F56731-50E6-467B-9899-8525E0E45D97}" destId="{DF3CF1C9-8E1C-4F06-869F-CCC86CF79C37}" srcOrd="0" destOrd="0" presId="urn:microsoft.com/office/officeart/2005/8/layout/vList5"/>
    <dgm:cxn modelId="{AB56E874-B386-4B79-BEB0-8E99D36D5A9C}" type="presParOf" srcId="{02F56731-50E6-467B-9899-8525E0E45D97}" destId="{02BA8A1E-35BC-4DF4-8671-2F314A09BC74}" srcOrd="1" destOrd="0" presId="urn:microsoft.com/office/officeart/2005/8/layout/vList5"/>
    <dgm:cxn modelId="{715A6447-1FD2-49BF-8DC0-A904D59F60B8}" type="presParOf" srcId="{90D8AF0E-6709-48B5-8261-32012750EBBA}" destId="{F2AD7257-DA06-4821-B74D-424CDC857CC0}" srcOrd="9" destOrd="0" presId="urn:microsoft.com/office/officeart/2005/8/layout/vList5"/>
    <dgm:cxn modelId="{AEA60134-B433-474A-91A2-AC93C7724B43}" type="presParOf" srcId="{90D8AF0E-6709-48B5-8261-32012750EBBA}" destId="{358F7009-6F23-4117-8FC3-D91D5456B40F}" srcOrd="10" destOrd="0" presId="urn:microsoft.com/office/officeart/2005/8/layout/vList5"/>
    <dgm:cxn modelId="{25F83746-7407-4D42-ACC7-3D69A4BF9A50}" type="presParOf" srcId="{358F7009-6F23-4117-8FC3-D91D5456B40F}" destId="{D6C16E36-8444-44CC-91DE-2BBEBFC5A41F}" srcOrd="0" destOrd="0" presId="urn:microsoft.com/office/officeart/2005/8/layout/vList5"/>
    <dgm:cxn modelId="{3BD2F9EA-3635-4595-88CD-C83720F55355}" type="presParOf" srcId="{358F7009-6F23-4117-8FC3-D91D5456B40F}" destId="{1E222167-7A36-49A8-8C8D-3E9750E65716}" srcOrd="1" destOrd="0" presId="urn:microsoft.com/office/officeart/2005/8/layout/vList5"/>
    <dgm:cxn modelId="{1F35B4B1-D25D-4960-A8E7-67B20156955B}" type="presParOf" srcId="{90D8AF0E-6709-48B5-8261-32012750EBBA}" destId="{7D3E305C-FB19-4B52-A84C-2CA5021CA8B2}" srcOrd="11" destOrd="0" presId="urn:microsoft.com/office/officeart/2005/8/layout/vList5"/>
    <dgm:cxn modelId="{C92F4D9F-3DED-4C00-A8A5-019BC203C7D7}" type="presParOf" srcId="{90D8AF0E-6709-48B5-8261-32012750EBBA}" destId="{AD238282-6191-4EE7-846D-EC50559B07A6}" srcOrd="12" destOrd="0" presId="urn:microsoft.com/office/officeart/2005/8/layout/vList5"/>
    <dgm:cxn modelId="{486D4A92-9701-4013-AA2A-9EC8F2789A92}" type="presParOf" srcId="{AD238282-6191-4EE7-846D-EC50559B07A6}" destId="{87B0C85A-55BB-41AD-ABBB-78BB4471DBB9}" srcOrd="0" destOrd="0" presId="urn:microsoft.com/office/officeart/2005/8/layout/vList5"/>
    <dgm:cxn modelId="{34AA1F17-D18A-4FE1-BD02-67D776C992FC}" type="presParOf" srcId="{AD238282-6191-4EE7-846D-EC50559B07A6}" destId="{D64FCBD4-718C-4914-9022-A011F97FEFE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BB542-27A0-42D1-B0E3-7693FBC9FAC4}">
      <dsp:nvSpPr>
        <dsp:cNvPr id="0" name=""/>
        <dsp:cNvSpPr/>
      </dsp:nvSpPr>
      <dsp:spPr>
        <a:xfrm rot="5400000">
          <a:off x="5003265" y="-4052746"/>
          <a:ext cx="895614" cy="9005365"/>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Tx/>
            <a:buNone/>
          </a:pPr>
          <a:r>
            <a:rPr lang="en-GB" sz="1800" b="0" kern="1200">
              <a:latin typeface="Arial Nova" panose="020B0504020202020204" pitchFamily="34" charset="0"/>
              <a:cs typeface="Browallia New" panose="020B0502040204020203" pitchFamily="34" charset="-34"/>
            </a:rPr>
            <a:t>How long does 50 weeks feel to you? Really </a:t>
          </a:r>
          <a:r>
            <a:rPr lang="en-GB" sz="1800" b="0" i="1" kern="1200">
              <a:latin typeface="Arial Nova" panose="020B0504020202020204" pitchFamily="34" charset="0"/>
              <a:cs typeface="Browallia New" panose="020B0502040204020203" pitchFamily="34" charset="-34"/>
            </a:rPr>
            <a:t>think about this and put yourself in the child’s shoes: how would 50 weeks feel to them?</a:t>
          </a:r>
          <a:endParaRPr lang="en-GB" sz="1800" b="0" kern="1200">
            <a:latin typeface="Arial Nova" panose="020B0504020202020204" pitchFamily="34" charset="0"/>
          </a:endParaRPr>
        </a:p>
      </dsp:txBody>
      <dsp:txXfrm rot="-5400000">
        <a:off x="948390" y="45849"/>
        <a:ext cx="8961645" cy="808174"/>
      </dsp:txXfrm>
    </dsp:sp>
    <dsp:sp modelId="{ED5F983C-A66C-41F4-BA9D-E548E663E4D1}">
      <dsp:nvSpPr>
        <dsp:cNvPr id="0" name=""/>
        <dsp:cNvSpPr/>
      </dsp:nvSpPr>
      <dsp:spPr>
        <a:xfrm>
          <a:off x="0" y="29269"/>
          <a:ext cx="909609" cy="841334"/>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1</a:t>
          </a:r>
          <a:endParaRPr lang="en-GB" sz="3800" b="1" kern="1200">
            <a:latin typeface="Abadi" panose="020B0604020104020204" pitchFamily="34" charset="0"/>
          </a:endParaRPr>
        </a:p>
      </dsp:txBody>
      <dsp:txXfrm>
        <a:off x="41071" y="70340"/>
        <a:ext cx="827467" cy="759192"/>
      </dsp:txXfrm>
    </dsp:sp>
    <dsp:sp modelId="{38070CB1-5E61-4E28-84D3-01D13AAF8C19}">
      <dsp:nvSpPr>
        <dsp:cNvPr id="0" name=""/>
        <dsp:cNvSpPr/>
      </dsp:nvSpPr>
      <dsp:spPr>
        <a:xfrm rot="5400000">
          <a:off x="5172603" y="-3219170"/>
          <a:ext cx="567520" cy="9014168"/>
        </a:xfrm>
        <a:prstGeom prst="round2SameRect">
          <a:avLst/>
        </a:prstGeom>
        <a:solidFill>
          <a:schemeClr val="accent2">
            <a:tint val="40000"/>
            <a:alpha val="90000"/>
            <a:hueOff val="573860"/>
            <a:satOff val="-9551"/>
            <a:lumOff val="-785"/>
            <a:alphaOff val="0"/>
          </a:schemeClr>
        </a:solidFill>
        <a:ln w="15875" cap="flat" cmpd="sng" algn="ctr">
          <a:solidFill>
            <a:schemeClr val="accent2">
              <a:tint val="40000"/>
              <a:alpha val="90000"/>
              <a:hueOff val="573860"/>
              <a:satOff val="-9551"/>
              <a:lumOff val="-7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Tx/>
            <a:buNone/>
          </a:pPr>
          <a:r>
            <a:rPr lang="en-GB" sz="1800" b="0" kern="1200">
              <a:latin typeface="Arial Nova" panose="020B0504020202020204" pitchFamily="34" charset="0"/>
              <a:cs typeface="Browallia New" panose="020B0502040204020203" pitchFamily="34" charset="-34"/>
            </a:rPr>
            <a:t>How can you </a:t>
          </a:r>
          <a:r>
            <a:rPr lang="en-GB" sz="1800" b="0" i="0" kern="1200">
              <a:latin typeface="Arial Nova" panose="020B0504020202020204" pitchFamily="34" charset="0"/>
              <a:cs typeface="Browallia New" panose="020B0502040204020203" pitchFamily="34" charset="-34"/>
            </a:rPr>
            <a:t>really</a:t>
          </a:r>
          <a:r>
            <a:rPr lang="en-GB" sz="1800" b="0" i="1" kern="1200">
              <a:latin typeface="Arial Nova" panose="020B0504020202020204" pitchFamily="34" charset="0"/>
              <a:cs typeface="Browallia New" panose="020B0502040204020203" pitchFamily="34" charset="-34"/>
            </a:rPr>
            <a:t> get to</a:t>
          </a:r>
          <a:r>
            <a:rPr lang="en-GB" sz="1800" b="0" kern="1200">
              <a:latin typeface="Arial Nova" panose="020B0504020202020204" pitchFamily="34" charset="0"/>
              <a:cs typeface="Browallia New" panose="020B0502040204020203" pitchFamily="34" charset="-34"/>
            </a:rPr>
            <a:t> know the children and young people you work with and understand the impact delays are having on them?</a:t>
          </a:r>
        </a:p>
      </dsp:txBody>
      <dsp:txXfrm rot="-5400000">
        <a:off x="949279" y="1031858"/>
        <a:ext cx="8986464" cy="512112"/>
      </dsp:txXfrm>
    </dsp:sp>
    <dsp:sp modelId="{DA50EE08-4835-477B-8C22-04ECE13AE207}">
      <dsp:nvSpPr>
        <dsp:cNvPr id="0" name=""/>
        <dsp:cNvSpPr/>
      </dsp:nvSpPr>
      <dsp:spPr>
        <a:xfrm>
          <a:off x="0" y="933213"/>
          <a:ext cx="910498" cy="709400"/>
        </a:xfrm>
        <a:prstGeom prst="roundRect">
          <a:avLst/>
        </a:prstGeom>
        <a:solidFill>
          <a:schemeClr val="accent2">
            <a:hueOff val="782851"/>
            <a:satOff val="-7693"/>
            <a:lumOff val="-10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2</a:t>
          </a:r>
        </a:p>
      </dsp:txBody>
      <dsp:txXfrm>
        <a:off x="34630" y="967843"/>
        <a:ext cx="841238" cy="640140"/>
      </dsp:txXfrm>
    </dsp:sp>
    <dsp:sp modelId="{58F37572-2871-4B0E-81C8-0601E4981803}">
      <dsp:nvSpPr>
        <dsp:cNvPr id="0" name=""/>
        <dsp:cNvSpPr/>
      </dsp:nvSpPr>
      <dsp:spPr>
        <a:xfrm rot="5400000">
          <a:off x="5172603" y="-2474300"/>
          <a:ext cx="567520" cy="9014168"/>
        </a:xfrm>
        <a:prstGeom prst="round2SameRect">
          <a:avLst/>
        </a:prstGeom>
        <a:solidFill>
          <a:schemeClr val="accent2">
            <a:tint val="40000"/>
            <a:alpha val="90000"/>
            <a:hueOff val="1147720"/>
            <a:satOff val="-19102"/>
            <a:lumOff val="-1569"/>
            <a:alphaOff val="0"/>
          </a:schemeClr>
        </a:solidFill>
        <a:ln w="15875" cap="flat" cmpd="sng" algn="ctr">
          <a:solidFill>
            <a:schemeClr val="accent2">
              <a:tint val="40000"/>
              <a:alpha val="90000"/>
              <a:hueOff val="1147720"/>
              <a:satOff val="-19102"/>
              <a:lumOff val="-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Tx/>
            <a:buNone/>
          </a:pPr>
          <a:r>
            <a:rPr lang="en-GB" sz="1800" b="0" kern="1200">
              <a:latin typeface="Arial Nova" panose="020B0504020202020204" pitchFamily="34" charset="0"/>
              <a:cs typeface="Browallia New" panose="020B0502040204020203" pitchFamily="34" charset="-34"/>
            </a:rPr>
            <a:t>How do YOU explain the delay to the child or young person? </a:t>
          </a:r>
          <a:endParaRPr lang="en-GB" sz="1800" b="0" i="1" kern="1200">
            <a:latin typeface="Arial Nova" panose="020B0504020202020204" pitchFamily="34" charset="0"/>
            <a:cs typeface="Browallia New" panose="020B0502040204020203" pitchFamily="34" charset="-34"/>
          </a:endParaRPr>
        </a:p>
        <a:p>
          <a:pPr marL="171450" lvl="1" indent="-171450" algn="l" defTabSz="800100">
            <a:lnSpc>
              <a:spcPct val="90000"/>
            </a:lnSpc>
            <a:spcBef>
              <a:spcPct val="0"/>
            </a:spcBef>
            <a:spcAft>
              <a:spcPct val="15000"/>
            </a:spcAft>
            <a:buFontTx/>
            <a:buNone/>
          </a:pPr>
          <a:r>
            <a:rPr lang="en-GB" sz="1800" b="0" i="1" kern="1200">
              <a:latin typeface="Arial Nova" panose="020B0504020202020204" pitchFamily="34" charset="0"/>
              <a:cs typeface="Browallia New" panose="020B0502040204020203" pitchFamily="34" charset="-34"/>
            </a:rPr>
            <a:t>We all have a collective responsibility for this. </a:t>
          </a:r>
        </a:p>
      </dsp:txBody>
      <dsp:txXfrm rot="-5400000">
        <a:off x="949279" y="1776728"/>
        <a:ext cx="8986464" cy="512112"/>
      </dsp:txXfrm>
    </dsp:sp>
    <dsp:sp modelId="{2ED5719A-1E66-4C6A-B591-2CBC17B76A3F}">
      <dsp:nvSpPr>
        <dsp:cNvPr id="0" name=""/>
        <dsp:cNvSpPr/>
      </dsp:nvSpPr>
      <dsp:spPr>
        <a:xfrm>
          <a:off x="0" y="1678083"/>
          <a:ext cx="910498" cy="709400"/>
        </a:xfrm>
        <a:prstGeom prst="roundRect">
          <a:avLst/>
        </a:prstGeom>
        <a:solidFill>
          <a:schemeClr val="accent2">
            <a:hueOff val="1565702"/>
            <a:satOff val="-15385"/>
            <a:lumOff val="-20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3</a:t>
          </a:r>
          <a:endParaRPr lang="en-GB" sz="3800" b="1" i="1" kern="1200">
            <a:latin typeface="Abadi" panose="020B0604020104020204" pitchFamily="34" charset="0"/>
            <a:cs typeface="Browallia New" panose="020B0502040204020203" pitchFamily="34" charset="-34"/>
          </a:endParaRPr>
        </a:p>
      </dsp:txBody>
      <dsp:txXfrm>
        <a:off x="34630" y="1712713"/>
        <a:ext cx="841238" cy="640140"/>
      </dsp:txXfrm>
    </dsp:sp>
    <dsp:sp modelId="{85E61BB3-CFD9-4462-B38E-2CF6749168E6}">
      <dsp:nvSpPr>
        <dsp:cNvPr id="0" name=""/>
        <dsp:cNvSpPr/>
      </dsp:nvSpPr>
      <dsp:spPr>
        <a:xfrm rot="5400000">
          <a:off x="5172603" y="-1729430"/>
          <a:ext cx="567520" cy="9014168"/>
        </a:xfrm>
        <a:prstGeom prst="round2SameRect">
          <a:avLst/>
        </a:prstGeom>
        <a:solidFill>
          <a:schemeClr val="accent2">
            <a:tint val="40000"/>
            <a:alpha val="90000"/>
            <a:hueOff val="1721580"/>
            <a:satOff val="-28652"/>
            <a:lumOff val="-2354"/>
            <a:alphaOff val="0"/>
          </a:schemeClr>
        </a:solidFill>
        <a:ln w="15875" cap="flat" cmpd="sng" algn="ctr">
          <a:solidFill>
            <a:schemeClr val="accent2">
              <a:tint val="40000"/>
              <a:alpha val="90000"/>
              <a:hueOff val="1721580"/>
              <a:satOff val="-28652"/>
              <a:lumOff val="-235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Tx/>
            <a:buNone/>
          </a:pPr>
          <a:r>
            <a:rPr lang="en-GB" sz="1800" b="0" kern="1200">
              <a:latin typeface="Arial Nova" panose="020B0504020202020204" pitchFamily="34" charset="0"/>
              <a:cs typeface="Browallia New" panose="020B0502040204020203" pitchFamily="34" charset="-34"/>
            </a:rPr>
            <a:t>Ask the children and young people you work with about how the delays are affecting them and take action.</a:t>
          </a:r>
        </a:p>
      </dsp:txBody>
      <dsp:txXfrm rot="-5400000">
        <a:off x="949279" y="2521598"/>
        <a:ext cx="8986464" cy="512112"/>
      </dsp:txXfrm>
    </dsp:sp>
    <dsp:sp modelId="{6275B565-7127-41C7-9F14-F2EF2FFF2DE0}">
      <dsp:nvSpPr>
        <dsp:cNvPr id="0" name=""/>
        <dsp:cNvSpPr/>
      </dsp:nvSpPr>
      <dsp:spPr>
        <a:xfrm>
          <a:off x="0" y="2422954"/>
          <a:ext cx="910498" cy="709400"/>
        </a:xfrm>
        <a:prstGeom prst="roundRect">
          <a:avLst/>
        </a:prstGeom>
        <a:solidFill>
          <a:schemeClr val="accent2">
            <a:hueOff val="2348553"/>
            <a:satOff val="-23078"/>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4</a:t>
          </a:r>
        </a:p>
      </dsp:txBody>
      <dsp:txXfrm>
        <a:off x="34630" y="2457584"/>
        <a:ext cx="841238" cy="640140"/>
      </dsp:txXfrm>
    </dsp:sp>
    <dsp:sp modelId="{02BA8A1E-35BC-4DF4-8671-2F314A09BC74}">
      <dsp:nvSpPr>
        <dsp:cNvPr id="0" name=""/>
        <dsp:cNvSpPr/>
      </dsp:nvSpPr>
      <dsp:spPr>
        <a:xfrm rot="5400000">
          <a:off x="4866473" y="-750258"/>
          <a:ext cx="1169199" cy="9005365"/>
        </a:xfrm>
        <a:prstGeom prst="round2SameRect">
          <a:avLst/>
        </a:prstGeom>
        <a:solidFill>
          <a:schemeClr val="accent2">
            <a:tint val="40000"/>
            <a:alpha val="90000"/>
            <a:hueOff val="2295440"/>
            <a:satOff val="-38203"/>
            <a:lumOff val="-3139"/>
            <a:alphaOff val="0"/>
          </a:schemeClr>
        </a:solidFill>
        <a:ln w="15875" cap="flat" cmpd="sng" algn="ctr">
          <a:solidFill>
            <a:schemeClr val="accent2">
              <a:tint val="40000"/>
              <a:alpha val="90000"/>
              <a:hueOff val="2295440"/>
              <a:satOff val="-38203"/>
              <a:lumOff val="-31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Tx/>
            <a:buNone/>
          </a:pPr>
          <a:r>
            <a:rPr lang="en-GB" sz="1800" b="0" kern="1200">
              <a:latin typeface="Arial Nova" panose="020B0504020202020204" pitchFamily="34" charset="0"/>
              <a:cs typeface="Browallia New" panose="020B0502040204020203" pitchFamily="34" charset="-34"/>
            </a:rPr>
            <a:t>Think about how YOU as an individual contribute to the delays: is that expert report </a:t>
          </a:r>
          <a:r>
            <a:rPr lang="en-GB" sz="1800" b="0" i="1" kern="1200">
              <a:latin typeface="Arial Nova" panose="020B0504020202020204" pitchFamily="34" charset="0"/>
              <a:cs typeface="Browallia New" panose="020B0502040204020203" pitchFamily="34" charset="-34"/>
            </a:rPr>
            <a:t>really</a:t>
          </a:r>
          <a:r>
            <a:rPr lang="en-GB" sz="1800" b="0" kern="1200">
              <a:latin typeface="Arial Nova" panose="020B0504020202020204" pitchFamily="34" charset="0"/>
              <a:cs typeface="Browallia New" panose="020B0502040204020203" pitchFamily="34" charset="-34"/>
            </a:rPr>
            <a:t> going to add value; are your reports filed on time; is that additional assessment going to really make a difference; is a 16.4 appointment really necessary; is the case management in proceedings robust enough?</a:t>
          </a:r>
        </a:p>
      </dsp:txBody>
      <dsp:txXfrm rot="-5400000">
        <a:off x="948390" y="3224901"/>
        <a:ext cx="8948289" cy="1055047"/>
      </dsp:txXfrm>
    </dsp:sp>
    <dsp:sp modelId="{DF3CF1C9-8E1C-4F06-869F-CCC86CF79C37}">
      <dsp:nvSpPr>
        <dsp:cNvPr id="0" name=""/>
        <dsp:cNvSpPr/>
      </dsp:nvSpPr>
      <dsp:spPr>
        <a:xfrm>
          <a:off x="0" y="3220235"/>
          <a:ext cx="909609" cy="1064376"/>
        </a:xfrm>
        <a:prstGeom prst="roundRect">
          <a:avLst/>
        </a:prstGeom>
        <a:solidFill>
          <a:schemeClr val="accent2">
            <a:hueOff val="3131404"/>
            <a:satOff val="-30771"/>
            <a:lumOff val="-41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5</a:t>
          </a:r>
        </a:p>
      </dsp:txBody>
      <dsp:txXfrm>
        <a:off x="44403" y="3264638"/>
        <a:ext cx="820803" cy="975570"/>
      </dsp:txXfrm>
    </dsp:sp>
    <dsp:sp modelId="{1E222167-7A36-49A8-8C8D-3E9750E65716}">
      <dsp:nvSpPr>
        <dsp:cNvPr id="0" name=""/>
        <dsp:cNvSpPr/>
      </dsp:nvSpPr>
      <dsp:spPr>
        <a:xfrm rot="5400000">
          <a:off x="5211384" y="929027"/>
          <a:ext cx="567520" cy="9014168"/>
        </a:xfrm>
        <a:prstGeom prst="round2SameRect">
          <a:avLst/>
        </a:prstGeom>
        <a:solidFill>
          <a:schemeClr val="accent2">
            <a:tint val="40000"/>
            <a:alpha val="90000"/>
            <a:hueOff val="2869300"/>
            <a:satOff val="-47754"/>
            <a:lumOff val="-3923"/>
            <a:alphaOff val="0"/>
          </a:schemeClr>
        </a:solidFill>
        <a:ln w="15875" cap="flat" cmpd="sng" algn="ctr">
          <a:solidFill>
            <a:schemeClr val="accent2">
              <a:tint val="40000"/>
              <a:alpha val="90000"/>
              <a:hueOff val="2869300"/>
              <a:satOff val="-47754"/>
              <a:lumOff val="-392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FontTx/>
            <a:buNone/>
          </a:pPr>
          <a:r>
            <a:rPr lang="en-GB" sz="1800" b="0" kern="1200">
              <a:latin typeface="Arial Nova" panose="020B0504020202020204" pitchFamily="34" charset="0"/>
              <a:cs typeface="Browallia New" panose="020B0502040204020203" pitchFamily="34" charset="-34"/>
            </a:rPr>
            <a:t>THINK: Am I putting the needs of the child before the rights of the parent? </a:t>
          </a:r>
        </a:p>
      </dsp:txBody>
      <dsp:txXfrm rot="-5400000">
        <a:off x="988060" y="5180055"/>
        <a:ext cx="8986464" cy="512112"/>
      </dsp:txXfrm>
    </dsp:sp>
    <dsp:sp modelId="{D6C16E36-8444-44CC-91DE-2BBEBFC5A41F}">
      <dsp:nvSpPr>
        <dsp:cNvPr id="0" name=""/>
        <dsp:cNvSpPr/>
      </dsp:nvSpPr>
      <dsp:spPr>
        <a:xfrm>
          <a:off x="0" y="4372493"/>
          <a:ext cx="910498" cy="709400"/>
        </a:xfrm>
        <a:prstGeom prst="roundRect">
          <a:avLst/>
        </a:prstGeom>
        <a:solidFill>
          <a:schemeClr val="accent2">
            <a:hueOff val="3914255"/>
            <a:satOff val="-38463"/>
            <a:lumOff val="-52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6</a:t>
          </a:r>
        </a:p>
      </dsp:txBody>
      <dsp:txXfrm>
        <a:off x="34630" y="4407123"/>
        <a:ext cx="841238" cy="640140"/>
      </dsp:txXfrm>
    </dsp:sp>
    <dsp:sp modelId="{D64FCBD4-718C-4914-9022-A011F97FEFE0}">
      <dsp:nvSpPr>
        <dsp:cNvPr id="0" name=""/>
        <dsp:cNvSpPr/>
      </dsp:nvSpPr>
      <dsp:spPr>
        <a:xfrm rot="5400000">
          <a:off x="5211384" y="214967"/>
          <a:ext cx="567520" cy="9014168"/>
        </a:xfrm>
        <a:prstGeom prst="round2SameRect">
          <a:avLst/>
        </a:prstGeom>
        <a:solidFill>
          <a:schemeClr val="accent2">
            <a:tint val="40000"/>
            <a:alpha val="90000"/>
            <a:hueOff val="3443160"/>
            <a:satOff val="-57305"/>
            <a:lumOff val="-4708"/>
            <a:alphaOff val="0"/>
          </a:schemeClr>
        </a:solidFill>
        <a:ln w="15875" cap="flat" cmpd="sng" algn="ctr">
          <a:solidFill>
            <a:schemeClr val="accent2">
              <a:tint val="40000"/>
              <a:alpha val="90000"/>
              <a:hueOff val="3443160"/>
              <a:satOff val="-57305"/>
              <a:lumOff val="-47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Tx/>
            <a:buNone/>
          </a:pPr>
          <a:r>
            <a:rPr lang="en-GB" sz="1800" b="1" kern="1200">
              <a:latin typeface="Arial Nova" panose="020B0504020202020204" pitchFamily="34" charset="0"/>
              <a:cs typeface="Browallia New" panose="020B0502040204020203" pitchFamily="34" charset="-34"/>
            </a:rPr>
            <a:t>DO NOT NORMALISE DELAY!</a:t>
          </a:r>
          <a:endParaRPr lang="en-GB" sz="1800" b="1" u="sng" kern="1200">
            <a:latin typeface="Arial Nova" panose="020B0504020202020204" pitchFamily="34" charset="0"/>
            <a:cs typeface="Browallia New" panose="020B0502040204020203" pitchFamily="34" charset="-34"/>
          </a:endParaRPr>
        </a:p>
        <a:p>
          <a:pPr marL="171450" lvl="1" indent="-171450" algn="l" defTabSz="800100">
            <a:lnSpc>
              <a:spcPct val="90000"/>
            </a:lnSpc>
            <a:spcBef>
              <a:spcPct val="0"/>
            </a:spcBef>
            <a:spcAft>
              <a:spcPct val="15000"/>
            </a:spcAft>
            <a:buFontTx/>
            <a:buNone/>
          </a:pPr>
          <a:r>
            <a:rPr lang="en-GB" sz="1800" b="0" i="1" kern="1200">
              <a:latin typeface="Arial Nova" panose="020B0504020202020204" pitchFamily="34" charset="0"/>
              <a:cs typeface="Browallia New" panose="020B0502040204020203" pitchFamily="34" charset="-34"/>
            </a:rPr>
            <a:t>ALWAYS</a:t>
          </a:r>
          <a:r>
            <a:rPr lang="en-GB" sz="1800" b="0" kern="1200">
              <a:latin typeface="Arial Nova" panose="020B0504020202020204" pitchFamily="34" charset="0"/>
              <a:cs typeface="Browallia New" panose="020B0502040204020203" pitchFamily="34" charset="-34"/>
            </a:rPr>
            <a:t> consider the impact this is going to have on the child.</a:t>
          </a:r>
          <a:endParaRPr lang="en-GB" sz="1800" b="0" u="sng" kern="1200">
            <a:latin typeface="Arial Nova" panose="020B0504020202020204" pitchFamily="34" charset="0"/>
            <a:cs typeface="Browallia New" panose="020B0502040204020203" pitchFamily="34" charset="-34"/>
          </a:endParaRPr>
        </a:p>
      </dsp:txBody>
      <dsp:txXfrm rot="-5400000">
        <a:off x="988060" y="4465995"/>
        <a:ext cx="8986464" cy="512112"/>
      </dsp:txXfrm>
    </dsp:sp>
    <dsp:sp modelId="{87B0C85A-55BB-41AD-ABBB-78BB4471DBB9}">
      <dsp:nvSpPr>
        <dsp:cNvPr id="0" name=""/>
        <dsp:cNvSpPr/>
      </dsp:nvSpPr>
      <dsp:spPr>
        <a:xfrm>
          <a:off x="0" y="5117363"/>
          <a:ext cx="910498" cy="709400"/>
        </a:xfrm>
        <a:prstGeom prst="roundRect">
          <a:avLst/>
        </a:prstGeom>
        <a:solidFill>
          <a:schemeClr val="accent2">
            <a:hueOff val="4697107"/>
            <a:satOff val="-46156"/>
            <a:lumOff val="-62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GB" sz="3800" b="1" kern="1200">
              <a:latin typeface="Abadi" panose="020B0604020104020204" pitchFamily="34" charset="0"/>
              <a:cs typeface="Browallia New" panose="020B0502040204020203" pitchFamily="34" charset="-34"/>
            </a:rPr>
            <a:t>7</a:t>
          </a:r>
        </a:p>
      </dsp:txBody>
      <dsp:txXfrm>
        <a:off x="34630" y="5151993"/>
        <a:ext cx="841238" cy="64014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55AC9B-EDAE-4665-A771-46DAF6FA5BA5}" type="datetimeFigureOut">
              <a:rPr lang="en-GB" smtClean="0"/>
              <a:t>16/01/2023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06E30-3479-4ABC-B430-160960D09D67}" type="slidenum">
              <a:rPr lang="en-GB" smtClean="0"/>
              <a:t>‹#›</a:t>
            </a:fld>
            <a:endParaRPr lang="en-GB"/>
          </a:p>
        </p:txBody>
      </p:sp>
    </p:spTree>
    <p:extLst>
      <p:ext uri="{BB962C8B-B14F-4D97-AF65-F5344CB8AC3E}">
        <p14:creationId xmlns:p14="http://schemas.microsoft.com/office/powerpoint/2010/main" val="302113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5406E30-3479-4ABC-B430-160960D09D67}" type="slidenum">
              <a:rPr lang="en-GB" smtClean="0"/>
              <a:t>1</a:t>
            </a:fld>
            <a:endParaRPr lang="en-GB"/>
          </a:p>
        </p:txBody>
      </p:sp>
    </p:spTree>
    <p:extLst>
      <p:ext uri="{BB962C8B-B14F-4D97-AF65-F5344CB8AC3E}">
        <p14:creationId xmlns:p14="http://schemas.microsoft.com/office/powerpoint/2010/main" val="2177067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Oli</a:t>
            </a:r>
          </a:p>
        </p:txBody>
      </p:sp>
      <p:sp>
        <p:nvSpPr>
          <p:cNvPr id="4" name="Slide Number Placeholder 3"/>
          <p:cNvSpPr>
            <a:spLocks noGrp="1"/>
          </p:cNvSpPr>
          <p:nvPr>
            <p:ph type="sldNum" sz="quarter" idx="5"/>
          </p:nvPr>
        </p:nvSpPr>
        <p:spPr/>
        <p:txBody>
          <a:bodyPr/>
          <a:lstStyle/>
          <a:p>
            <a:fld id="{B8EF43A7-208C-4D97-9B54-CCF5AA9DE4CE}" type="slidenum">
              <a:rPr lang="en-GB" smtClean="0"/>
              <a:t>2</a:t>
            </a:fld>
            <a:endParaRPr lang="en-GB"/>
          </a:p>
        </p:txBody>
      </p:sp>
    </p:spTree>
    <p:extLst>
      <p:ext uri="{BB962C8B-B14F-4D97-AF65-F5344CB8AC3E}">
        <p14:creationId xmlns:p14="http://schemas.microsoft.com/office/powerpoint/2010/main" val="298012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a:t>
            </a:r>
            <a:r>
              <a:rPr lang="en-GB" sz="1200" b="1" dirty="0"/>
              <a:t>The majority of our members became involved in family proceedings between the </a:t>
            </a:r>
            <a:r>
              <a:rPr lang="en-GB" sz="1200" b="1" dirty="0">
                <a:solidFill>
                  <a:srgbClr val="FF0000"/>
                </a:solidFill>
              </a:rPr>
              <a:t>ages of 6-10</a:t>
            </a:r>
            <a:r>
              <a:rPr lang="en-GB" sz="1200" b="1" dirty="0"/>
              <a:t>. Some members were in proceedings for </a:t>
            </a:r>
            <a:r>
              <a:rPr lang="en-GB" sz="1200" b="1" i="1" dirty="0">
                <a:solidFill>
                  <a:srgbClr val="FF0000"/>
                </a:solidFill>
              </a:rPr>
              <a:t>more than 5 years.</a:t>
            </a:r>
          </a:p>
          <a:p>
            <a:endParaRPr lang="en-GB" dirty="0"/>
          </a:p>
        </p:txBody>
      </p:sp>
      <p:sp>
        <p:nvSpPr>
          <p:cNvPr id="4" name="Slide Number Placeholder 3"/>
          <p:cNvSpPr>
            <a:spLocks noGrp="1"/>
          </p:cNvSpPr>
          <p:nvPr>
            <p:ph type="sldNum" sz="quarter" idx="5"/>
          </p:nvPr>
        </p:nvSpPr>
        <p:spPr/>
        <p:txBody>
          <a:bodyPr/>
          <a:lstStyle/>
          <a:p>
            <a:fld id="{CC1EF099-4756-48A1-BA37-4AC49A7BE487}" type="slidenum">
              <a:rPr lang="en-GB" smtClean="0"/>
              <a:t>3</a:t>
            </a:fld>
            <a:endParaRPr lang="en-GB"/>
          </a:p>
        </p:txBody>
      </p:sp>
    </p:spTree>
    <p:extLst>
      <p:ext uri="{BB962C8B-B14F-4D97-AF65-F5344CB8AC3E}">
        <p14:creationId xmlns:p14="http://schemas.microsoft.com/office/powerpoint/2010/main" val="195660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We asked our members how the delays in their court proceedings made them feel. We have a few quotes on screen , but we have also thought about how delays impact more widely on our lives.</a:t>
            </a:r>
          </a:p>
          <a:p>
            <a:endParaRPr lang="en-GB" dirty="0"/>
          </a:p>
          <a:p>
            <a:pPr marL="171450" indent="-171450">
              <a:buFont typeface="Arial" panose="020B0604020202020204" pitchFamily="34" charset="0"/>
              <a:buChar char="•"/>
            </a:pPr>
            <a:r>
              <a:rPr lang="en-GB" sz="1200" dirty="0"/>
              <a:t>Living with uncertainty</a:t>
            </a:r>
          </a:p>
          <a:p>
            <a:pPr marL="171450" indent="-171450">
              <a:buFont typeface="Arial" panose="020B0604020202020204" pitchFamily="34" charset="0"/>
              <a:buChar char="•"/>
            </a:pPr>
            <a:r>
              <a:rPr lang="en-GB" sz="1200" dirty="0"/>
              <a:t>Living with anxiety</a:t>
            </a:r>
          </a:p>
          <a:p>
            <a:pPr marL="171450" indent="-171450">
              <a:buFont typeface="Arial" panose="020B0604020202020204" pitchFamily="34" charset="0"/>
              <a:buChar char="•"/>
            </a:pPr>
            <a:r>
              <a:rPr lang="en-GB" sz="1200" dirty="0"/>
              <a:t>Affecting my school work</a:t>
            </a:r>
          </a:p>
          <a:p>
            <a:pPr marL="171450" indent="-171450">
              <a:buFont typeface="Arial" panose="020B0604020202020204" pitchFamily="34" charset="0"/>
              <a:buChar char="•"/>
            </a:pPr>
            <a:r>
              <a:rPr lang="en-GB" sz="1200" dirty="0"/>
              <a:t>Not being able to see important people in my life</a:t>
            </a:r>
          </a:p>
          <a:p>
            <a:pPr marL="171450" indent="-171450">
              <a:buFont typeface="Arial" panose="020B0604020202020204" pitchFamily="34" charset="0"/>
              <a:buChar char="•"/>
            </a:pPr>
            <a:r>
              <a:rPr lang="en-GB" sz="1200" dirty="0"/>
              <a:t>Being made to see people I don’t feel safe with</a:t>
            </a:r>
          </a:p>
          <a:p>
            <a:pPr marL="171450" indent="-171450">
              <a:buFont typeface="Arial" panose="020B0604020202020204" pitchFamily="34" charset="0"/>
              <a:buChar char="•"/>
            </a:pPr>
            <a:r>
              <a:rPr lang="en-GB" sz="1200" dirty="0"/>
              <a:t>Constantly living with professionals in my life </a:t>
            </a:r>
          </a:p>
          <a:p>
            <a:pPr marL="171450" indent="-171450">
              <a:buFont typeface="Arial" panose="020B0604020202020204" pitchFamily="34" charset="0"/>
              <a:buChar char="•"/>
            </a:pPr>
            <a:r>
              <a:rPr lang="en-GB" sz="1200" dirty="0"/>
              <a:t>Living with conflict in my family </a:t>
            </a:r>
          </a:p>
          <a:p>
            <a:pPr marL="171450" indent="-171450">
              <a:buFont typeface="Arial" panose="020B0604020202020204" pitchFamily="34" charset="0"/>
              <a:buChar char="•"/>
            </a:pPr>
            <a:r>
              <a:rPr lang="en-GB" sz="1200" dirty="0"/>
              <a:t>It affects my mental health</a:t>
            </a:r>
          </a:p>
          <a:p>
            <a:pPr marL="171450" indent="-171450">
              <a:buFont typeface="Arial" panose="020B0604020202020204" pitchFamily="34" charset="0"/>
              <a:buChar char="•"/>
            </a:pPr>
            <a:r>
              <a:rPr lang="en-GB" sz="1200" dirty="0"/>
              <a:t>It affects my ability to make and  maintain relationships</a:t>
            </a:r>
          </a:p>
          <a:p>
            <a:endParaRPr lang="en-GB" dirty="0">
              <a:cs typeface="Calibri"/>
            </a:endParaRPr>
          </a:p>
          <a:p>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1" dirty="0">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i="1" dirty="0">
              <a:solidFill>
                <a:srgbClr val="212121"/>
              </a:solidFill>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CC1EF099-4756-48A1-BA37-4AC49A7BE487}" type="slidenum">
              <a:rPr lang="en-GB" smtClean="0"/>
              <a:t>4</a:t>
            </a:fld>
            <a:endParaRPr lang="en-GB"/>
          </a:p>
        </p:txBody>
      </p:sp>
    </p:spTree>
    <p:extLst>
      <p:ext uri="{BB962C8B-B14F-4D97-AF65-F5344CB8AC3E}">
        <p14:creationId xmlns:p14="http://schemas.microsoft.com/office/powerpoint/2010/main" val="197179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spcAft>
                <a:spcPts val="1200"/>
              </a:spcAft>
            </a:pPr>
            <a:r>
              <a:rPr lang="en-GB" sz="1200" b="1" i="1">
                <a:solidFill>
                  <a:schemeClr val="tx1"/>
                </a:solidFill>
                <a:latin typeface="Candara Light" panose="020E0502030303020204" pitchFamily="34" charset="0"/>
                <a:cs typeface="Browallia New" panose="020B0502040204020203" pitchFamily="34" charset="-34"/>
              </a:rPr>
              <a:t>“We cannot simply carry on accepting delay, knowing the impact it is having on children, their families, services and the courts.”</a:t>
            </a:r>
            <a:endParaRPr lang="en-GB" sz="1200" b="1" i="1">
              <a:latin typeface="Candara Light" panose="020E0502030303020204" pitchFamily="34" charset="0"/>
              <a:cs typeface="Browallia New" panose="020B0502040204020203" pitchFamily="34" charset="-34"/>
            </a:endParaRPr>
          </a:p>
          <a:p>
            <a:endParaRPr lang="en-GB"/>
          </a:p>
          <a:p>
            <a:r>
              <a:rPr lang="en-GB"/>
              <a:t>WE CHALLENGE YOU TODAY …..</a:t>
            </a:r>
          </a:p>
        </p:txBody>
      </p:sp>
      <p:sp>
        <p:nvSpPr>
          <p:cNvPr id="4" name="Slide Number Placeholder 3"/>
          <p:cNvSpPr>
            <a:spLocks noGrp="1"/>
          </p:cNvSpPr>
          <p:nvPr>
            <p:ph type="sldNum" sz="quarter" idx="5"/>
          </p:nvPr>
        </p:nvSpPr>
        <p:spPr/>
        <p:txBody>
          <a:bodyPr/>
          <a:lstStyle/>
          <a:p>
            <a:fld id="{CC1EF099-4756-48A1-BA37-4AC49A7BE487}" type="slidenum">
              <a:rPr lang="en-GB" smtClean="0"/>
              <a:t>5</a:t>
            </a:fld>
            <a:endParaRPr lang="en-GB"/>
          </a:p>
        </p:txBody>
      </p:sp>
    </p:spTree>
    <p:extLst>
      <p:ext uri="{BB962C8B-B14F-4D97-AF65-F5344CB8AC3E}">
        <p14:creationId xmlns:p14="http://schemas.microsoft.com/office/powerpoint/2010/main" val="3668570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of you may be familiar with these challenges already however these challenges </a:t>
            </a:r>
            <a:r>
              <a:rPr lang="en-GB"/>
              <a:t>continue to </a:t>
            </a:r>
            <a:r>
              <a:rPr lang="en-GB" dirty="0"/>
              <a:t>remain as important for children and young people in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dirty="0">
                <a:latin typeface="Arial Nova"/>
                <a:cs typeface="Browallia New" panose="020B0502040204020203" pitchFamily="34" charset="-34"/>
              </a:rPr>
              <a:t>50 weeks might feel relatively short to a 70 / 80 year old, but it will feel like an extremely long period of time to a 7 or 8 year old. </a:t>
            </a:r>
            <a:r>
              <a:rPr lang="en-GB" sz="1200" b="0" i="1" dirty="0">
                <a:latin typeface="Arial Nova"/>
                <a:cs typeface="Browallia New" panose="020B0502040204020203" pitchFamily="34" charset="-34"/>
              </a:rPr>
              <a:t>Think and put yourself in the child’s shoes: how would 50 weeks feel to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dirty="0">
              <a:latin typeface="Arial Nova" panose="020B0504020202020204" pitchFamily="34" charset="0"/>
              <a:cs typeface="Browallia New" panose="020B0502040204020203" pitchFamily="34" charset="-34"/>
            </a:endParaRPr>
          </a:p>
          <a:p>
            <a:pPr marL="0" lvl="1" indent="0" algn="l">
              <a:buFontTx/>
              <a:buNone/>
            </a:pPr>
            <a:r>
              <a:rPr lang="en-GB" sz="1200" b="0" i="1" dirty="0">
                <a:latin typeface="Arial Nova"/>
                <a:cs typeface="Browallia New" panose="020B0502040204020203" pitchFamily="34" charset="-34"/>
              </a:rPr>
              <a:t>2. </a:t>
            </a:r>
            <a:r>
              <a:rPr lang="en-GB" sz="1800" b="0" dirty="0">
                <a:latin typeface="Arial Nova"/>
                <a:cs typeface="Browallia New" panose="020B0502040204020203" pitchFamily="34" charset="-34"/>
              </a:rPr>
              <a:t>How can you </a:t>
            </a:r>
            <a:r>
              <a:rPr lang="en-GB" sz="1800" b="0" i="0" dirty="0">
                <a:latin typeface="Arial Nova"/>
                <a:cs typeface="Browallia New" panose="020B0502040204020203" pitchFamily="34" charset="-34"/>
              </a:rPr>
              <a:t>really</a:t>
            </a:r>
            <a:r>
              <a:rPr lang="en-GB" sz="1800" b="0" i="1" dirty="0">
                <a:latin typeface="Arial Nova"/>
                <a:cs typeface="Browallia New" panose="020B0502040204020203" pitchFamily="34" charset="-34"/>
              </a:rPr>
              <a:t> get to</a:t>
            </a:r>
            <a:r>
              <a:rPr lang="en-GB" sz="1800" b="0" dirty="0">
                <a:latin typeface="Arial Nova"/>
                <a:cs typeface="Browallia New" panose="020B0502040204020203" pitchFamily="34" charset="-34"/>
              </a:rPr>
              <a:t> know the children and young people you work with and understand the impact delays are having on them?</a:t>
            </a:r>
          </a:p>
          <a:p>
            <a:pPr marL="0" lvl="1" indent="0" algn="l">
              <a:buFontTx/>
              <a:buNone/>
            </a:pPr>
            <a:endParaRPr lang="en-GB" sz="1800" b="0" dirty="0">
              <a:latin typeface="Arial Nova" panose="020B0504020202020204" pitchFamily="34" charset="0"/>
              <a:cs typeface="Browallia New" panose="020B0502040204020203" pitchFamily="34" charset="-34"/>
            </a:endParaRPr>
          </a:p>
          <a:p>
            <a:pPr marL="0" lvl="1"/>
            <a:r>
              <a:rPr lang="en-GB" sz="1800" b="0" i="1" dirty="0">
                <a:latin typeface="Arial Nova"/>
                <a:cs typeface="Browallia New" panose="020B0502040204020203" pitchFamily="34" charset="-34"/>
              </a:rPr>
              <a:t>3. </a:t>
            </a:r>
            <a:r>
              <a:rPr lang="en-GB" sz="1800" b="0" dirty="0">
                <a:latin typeface="Arial Nova"/>
                <a:cs typeface="Browallia New" panose="020B0502040204020203" pitchFamily="34" charset="-34"/>
              </a:rPr>
              <a:t>How do YOU explain the delay to the child or young person?</a:t>
            </a:r>
            <a:r>
              <a:rPr lang="en-GB" sz="1800" dirty="0">
                <a:latin typeface="Arial Nova"/>
                <a:cs typeface="Browallia New" panose="020B0502040204020203" pitchFamily="34" charset="-34"/>
              </a:rPr>
              <a:t> </a:t>
            </a:r>
            <a:endParaRPr lang="en-GB" sz="1800" i="1" dirty="0">
              <a:latin typeface="Arial Nova" panose="020B0504020202020204" pitchFamily="34" charset="0"/>
              <a:cs typeface="Browallia New" panose="020B0502040204020203" pitchFamily="34" charset="-34"/>
            </a:endParaRPr>
          </a:p>
          <a:p>
            <a:pPr marL="0" lvl="1"/>
            <a:r>
              <a:rPr lang="en-GB" sz="1800" i="1" dirty="0">
                <a:latin typeface="Arial Nova"/>
                <a:cs typeface="Browallia New" panose="020B0502040204020203" pitchFamily="34" charset="-34"/>
              </a:rPr>
              <a:t>  </a:t>
            </a:r>
            <a:r>
              <a:rPr lang="en-GB" sz="1800" b="0" i="1" dirty="0">
                <a:latin typeface="Arial Nova"/>
                <a:cs typeface="Browallia New" panose="020B0502040204020203" pitchFamily="34" charset="-34"/>
              </a:rPr>
              <a:t> We all have a collective responsibility for this.</a:t>
            </a:r>
            <a:r>
              <a:rPr lang="en-GB" sz="1800" i="1" dirty="0">
                <a:latin typeface="Arial Nova"/>
                <a:cs typeface="Browallia New" panose="020B0502040204020203" pitchFamily="34" charset="-34"/>
              </a:rPr>
              <a:t> </a:t>
            </a:r>
            <a:endParaRPr lang="en-GB" sz="1800" b="0" i="1" dirty="0">
              <a:latin typeface="Arial Nova" panose="020B0504020202020204" pitchFamily="34" charset="0"/>
              <a:cs typeface="Browallia New" panose="020B0502040204020203" pitchFamily="34" charset="-34"/>
            </a:endParaRPr>
          </a:p>
          <a:p>
            <a:pPr marL="0" lvl="1" indent="0" algn="l">
              <a:buFontTx/>
              <a:buNone/>
            </a:pPr>
            <a:endParaRPr lang="en-GB" sz="1800" b="0" i="1" dirty="0">
              <a:latin typeface="Arial Nova" panose="020B0504020202020204" pitchFamily="34" charset="0"/>
              <a:cs typeface="Browallia New" panose="020B0502040204020203" pitchFamily="34" charset="-34"/>
            </a:endParaRPr>
          </a:p>
          <a:p>
            <a:pPr lvl="0" algn="l"/>
            <a:r>
              <a:rPr lang="en-GB" b="0" dirty="0">
                <a:latin typeface="Abadi"/>
                <a:cs typeface="Browallia New" panose="020B0502040204020203" pitchFamily="34" charset="-34"/>
              </a:rPr>
              <a:t>4</a:t>
            </a:r>
            <a:r>
              <a:rPr lang="en-GB" b="1" dirty="0">
                <a:latin typeface="Abadi"/>
                <a:cs typeface="Browallia New" panose="020B0502040204020203" pitchFamily="34" charset="-34"/>
              </a:rPr>
              <a:t>. </a:t>
            </a:r>
            <a:r>
              <a:rPr lang="en-GB" sz="1800" b="0" dirty="0">
                <a:latin typeface="Arial Nova"/>
                <a:cs typeface="Browallia New" panose="020B0502040204020203" pitchFamily="34" charset="-34"/>
              </a:rPr>
              <a:t>Ask the children and young people you work with about how the delays are affecting them and take action.</a:t>
            </a:r>
          </a:p>
          <a:p>
            <a:pPr lvl="0" algn="l"/>
            <a:endParaRPr lang="en-GB" b="1" dirty="0">
              <a:latin typeface="Abadi" panose="020B0604020104020204" pitchFamily="34" charset="0"/>
              <a:cs typeface="Browallia New" panose="020B0502040204020203" pitchFamily="34" charset="-34"/>
            </a:endParaRPr>
          </a:p>
          <a:p>
            <a:pPr lvl="0" algn="l"/>
            <a:r>
              <a:rPr lang="en-GB" b="0" dirty="0">
                <a:latin typeface="Abadi"/>
                <a:cs typeface="Browallia New" panose="020B0502040204020203" pitchFamily="34" charset="-34"/>
              </a:rPr>
              <a:t>5. </a:t>
            </a:r>
            <a:r>
              <a:rPr lang="en-GB" sz="1800" b="0" dirty="0">
                <a:latin typeface="Arial Nova"/>
                <a:cs typeface="Browallia New" panose="020B0502040204020203" pitchFamily="34" charset="-34"/>
              </a:rPr>
              <a:t>Think about how YOU as an individual contribute to the delays: is that expert report </a:t>
            </a:r>
            <a:r>
              <a:rPr lang="en-GB" sz="1800" b="0" i="1" dirty="0">
                <a:latin typeface="Arial Nova"/>
                <a:cs typeface="Browallia New" panose="020B0502040204020203" pitchFamily="34" charset="-34"/>
              </a:rPr>
              <a:t>really</a:t>
            </a:r>
            <a:r>
              <a:rPr lang="en-GB" sz="1800" b="0" dirty="0">
                <a:latin typeface="Arial Nova"/>
                <a:cs typeface="Browallia New" panose="020B0502040204020203" pitchFamily="34" charset="-34"/>
              </a:rPr>
              <a:t> going to add value; are your reports filed on time; is that additional assessment going to really make a difference; is a 16.4 appointment really necessary; is the case management in proceedings robust enough?</a:t>
            </a:r>
          </a:p>
          <a:p>
            <a:pPr lvl="0" algn="l"/>
            <a:endParaRPr lang="en-GB" b="1" dirty="0">
              <a:latin typeface="Abadi" panose="020B0604020104020204" pitchFamily="34" charset="0"/>
              <a:cs typeface="Browallia New" panose="020B0502040204020203" pitchFamily="34" charset="-34"/>
            </a:endParaRPr>
          </a:p>
          <a:p>
            <a:r>
              <a:rPr lang="en-GB" dirty="0">
                <a:latin typeface="Abadi"/>
                <a:cs typeface="Browallia New" panose="020B0502040204020203" pitchFamily="34" charset="-34"/>
              </a:rPr>
              <a:t>6</a:t>
            </a:r>
            <a:r>
              <a:rPr lang="en-GB" b="0" dirty="0">
                <a:latin typeface="Abadi"/>
                <a:cs typeface="Browallia New" panose="020B0502040204020203" pitchFamily="34" charset="-34"/>
              </a:rPr>
              <a:t>. </a:t>
            </a:r>
            <a:r>
              <a:rPr lang="en-GB" sz="1800" b="0" dirty="0">
                <a:latin typeface="Arial Nova"/>
                <a:cs typeface="Browallia New" panose="020B0502040204020203" pitchFamily="34" charset="-34"/>
              </a:rPr>
              <a:t>DO NOT NORMALISE DELAY!</a:t>
            </a:r>
            <a:r>
              <a:rPr lang="en-GB" sz="1800" b="0" i="0" u="sng" dirty="0">
                <a:latin typeface="Arial Nova"/>
                <a:cs typeface="Browallia New" panose="020B0502040204020203" pitchFamily="34" charset="-34"/>
              </a:rPr>
              <a:t> </a:t>
            </a:r>
            <a:r>
              <a:rPr lang="en-GB" sz="1800" b="0" i="1" dirty="0">
                <a:latin typeface="Arial Nova"/>
                <a:cs typeface="Browallia New" panose="020B0502040204020203" pitchFamily="34" charset="-34"/>
              </a:rPr>
              <a:t>ALWAYS</a:t>
            </a:r>
            <a:r>
              <a:rPr lang="en-GB" sz="1800" b="0" dirty="0">
                <a:latin typeface="Arial Nova"/>
                <a:cs typeface="Browallia New" panose="020B0502040204020203" pitchFamily="34" charset="-34"/>
              </a:rPr>
              <a:t> consider the impact </a:t>
            </a:r>
            <a:r>
              <a:rPr lang="en-GB" sz="1800" dirty="0">
                <a:latin typeface="Arial Nova"/>
                <a:cs typeface="Browallia New" panose="020B0502040204020203" pitchFamily="34" charset="-34"/>
              </a:rPr>
              <a:t>delay is having on children living with uncertainty. </a:t>
            </a:r>
            <a:endParaRPr lang="en-GB" sz="1800" b="0" u="sng" dirty="0">
              <a:latin typeface="Arial Nova"/>
              <a:cs typeface="Browallia New" panose="020B0502040204020203" pitchFamily="34" charset="-34"/>
            </a:endParaRPr>
          </a:p>
          <a:p>
            <a:endParaRPr lang="en-GB" sz="1800" dirty="0">
              <a:latin typeface="Arial Nova"/>
            </a:endParaRPr>
          </a:p>
          <a:p>
            <a:r>
              <a:rPr lang="en-GB" dirty="0"/>
              <a:t>7. THINK: Am I putting the needs of the child before the rights of the parent? </a:t>
            </a:r>
            <a:endParaRPr lang="en-GB" dirty="0">
              <a:cs typeface="Calibri"/>
            </a:endParaRPr>
          </a:p>
          <a:p>
            <a:endParaRPr lang="en-GB" sz="1800" dirty="0">
              <a:latin typeface="Arial Nova"/>
              <a:cs typeface="Calibri" panose="020F0502020204030204"/>
            </a:endParaRPr>
          </a:p>
          <a:p>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CC1EF099-4756-48A1-BA37-4AC49A7BE487}" type="slidenum">
              <a:rPr lang="en-GB" smtClean="0"/>
              <a:t>6</a:t>
            </a:fld>
            <a:endParaRPr lang="en-GB"/>
          </a:p>
        </p:txBody>
      </p:sp>
    </p:spTree>
    <p:extLst>
      <p:ext uri="{BB962C8B-B14F-4D97-AF65-F5344CB8AC3E}">
        <p14:creationId xmlns:p14="http://schemas.microsoft.com/office/powerpoint/2010/main" val="75565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6762672-5D1B-499D-A336-C014DB877CA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C4145-B2E0-4383-9596-40D5D626575F}"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691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672-5D1B-499D-A336-C014DB877CA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1487903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672-5D1B-499D-A336-C014DB877CA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C4145-B2E0-4383-9596-40D5D626575F}" type="slidenum">
              <a:rPr lang="en-GB" smtClean="0"/>
              <a:t>‹#›</a:t>
            </a:fld>
            <a:endParaRPr lang="en-GB"/>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8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672-5D1B-499D-A336-C014DB877CA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160170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762672-5D1B-499D-A336-C014DB877CA2}" type="datetimeFigureOut">
              <a:rPr lang="en-GB" smtClean="0"/>
              <a:t>16/01/2023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CCC4145-B2E0-4383-9596-40D5D626575F}" type="slidenum">
              <a:rPr lang="en-GB" smtClean="0"/>
              <a:t>‹#›</a:t>
            </a:fld>
            <a:endParaRPr lang="en-GB"/>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4700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762672-5D1B-499D-A336-C014DB877CA2}"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1819072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762672-5D1B-499D-A336-C014DB877CA2}" type="datetimeFigureOut">
              <a:rPr lang="en-GB" smtClean="0"/>
              <a:t>16/01/2023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170784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762672-5D1B-499D-A336-C014DB877CA2}" type="datetimeFigureOut">
              <a:rPr lang="en-GB" smtClean="0"/>
              <a:t>16/01/2023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390210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762672-5D1B-499D-A336-C014DB877CA2}" type="datetimeFigureOut">
              <a:rPr lang="en-GB" smtClean="0"/>
              <a:t>16/01/2023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285707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6762672-5D1B-499D-A336-C014DB877CA2}"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C4145-B2E0-4383-9596-40D5D626575F}" type="slidenum">
              <a:rPr lang="en-GB" smtClean="0"/>
              <a:t>‹#›</a:t>
            </a:fld>
            <a:endParaRPr lang="en-GB"/>
          </a:p>
        </p:txBody>
      </p:sp>
    </p:spTree>
    <p:extLst>
      <p:ext uri="{BB962C8B-B14F-4D97-AF65-F5344CB8AC3E}">
        <p14:creationId xmlns:p14="http://schemas.microsoft.com/office/powerpoint/2010/main" val="337026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762672-5D1B-499D-A336-C014DB877CA2}" type="datetimeFigureOut">
              <a:rPr lang="en-GB" smtClean="0"/>
              <a:t>16/01/2023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CCC4145-B2E0-4383-9596-40D5D626575F}" type="slidenum">
              <a:rPr lang="en-GB" smtClean="0"/>
              <a:t>‹#›</a:t>
            </a:fld>
            <a:endParaRPr lang="en-GB"/>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5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6762672-5D1B-499D-A336-C014DB877CA2}" type="datetimeFigureOut">
              <a:rPr lang="en-GB" smtClean="0"/>
              <a:t>16/01/2023</a:t>
            </a:fld>
            <a:endParaRPr lang="en-GB"/>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GB"/>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ECCC4145-B2E0-4383-9596-40D5D626575F}" type="slidenum">
              <a:rPr lang="en-GB" smtClean="0"/>
              <a:t>‹#›</a:t>
            </a:fld>
            <a:endParaRPr lang="en-GB"/>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443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07AA257-802F-4E9A-A9BF-41CD7FC99C6A}"/>
              </a:ext>
            </a:extLst>
          </p:cNvPr>
          <p:cNvSpPr>
            <a:spLocks noGrp="1"/>
          </p:cNvSpPr>
          <p:nvPr>
            <p:ph type="ctrTitle"/>
          </p:nvPr>
        </p:nvSpPr>
        <p:spPr>
          <a:xfrm>
            <a:off x="457200" y="4960137"/>
            <a:ext cx="7772400" cy="1463040"/>
          </a:xfrm>
        </p:spPr>
        <p:txBody>
          <a:bodyPr>
            <a:normAutofit/>
          </a:bodyPr>
          <a:lstStyle/>
          <a:p>
            <a:r>
              <a:rPr lang="en-GB" sz="4400" dirty="0"/>
              <a:t>Family Justice Young People’s Board</a:t>
            </a:r>
          </a:p>
        </p:txBody>
      </p:sp>
      <p:pic>
        <p:nvPicPr>
          <p:cNvPr id="5" name="Picture 4">
            <a:extLst>
              <a:ext uri="{FF2B5EF4-FFF2-40B4-BE49-F238E27FC236}">
                <a16:creationId xmlns:a16="http://schemas.microsoft.com/office/drawing/2014/main" id="{B2BA7414-13CF-4DAC-BF60-DC82B64013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50244" y="4841122"/>
            <a:ext cx="3161018" cy="1415467"/>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6" name="Picture 4">
            <a:extLst>
              <a:ext uri="{FF2B5EF4-FFF2-40B4-BE49-F238E27FC236}">
                <a16:creationId xmlns:a16="http://schemas.microsoft.com/office/drawing/2014/main" id="{F51422C5-9195-48E9-86E6-D4B9243CB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35810"/>
            <a:ext cx="5963729" cy="377263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DD2F214-E606-4256-93C7-EB8E8F14AB6D}"/>
              </a:ext>
            </a:extLst>
          </p:cNvPr>
          <p:cNvSpPr txBox="1">
            <a:spLocks/>
          </p:cNvSpPr>
          <p:nvPr/>
        </p:nvSpPr>
        <p:spPr>
          <a:xfrm>
            <a:off x="6657973" y="1790606"/>
            <a:ext cx="5076827"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5000" kern="1200" cap="all" spc="200" baseline="0">
                <a:solidFill>
                  <a:schemeClr val="tx1">
                    <a:lumMod val="90000"/>
                    <a:lumOff val="10000"/>
                  </a:schemeClr>
                </a:solidFill>
                <a:latin typeface="+mj-lt"/>
                <a:ea typeface="+mj-ea"/>
                <a:cs typeface="+mj-cs"/>
              </a:defRPr>
            </a:lvl1pPr>
          </a:lstStyle>
          <a:p>
            <a:r>
              <a:rPr lang="en-GB" sz="4400" dirty="0"/>
              <a:t>DELAY IN THE FAMILY COURT</a:t>
            </a:r>
          </a:p>
        </p:txBody>
      </p:sp>
    </p:spTree>
    <p:extLst>
      <p:ext uri="{BB962C8B-B14F-4D97-AF65-F5344CB8AC3E}">
        <p14:creationId xmlns:p14="http://schemas.microsoft.com/office/powerpoint/2010/main" val="263786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2" title="Text Bubble">
            <a:hlinkClick r:id="" action="ppaction://media"/>
            <a:extLst>
              <a:ext uri="{FF2B5EF4-FFF2-40B4-BE49-F238E27FC236}">
                <a16:creationId xmlns:a16="http://schemas.microsoft.com/office/drawing/2014/main" id="{27AFD1FD-29C5-47C8-AC0C-B111DF0509D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grpSp>
        <p:nvGrpSpPr>
          <p:cNvPr id="6" name="Group 5">
            <a:extLst>
              <a:ext uri="{FF2B5EF4-FFF2-40B4-BE49-F238E27FC236}">
                <a16:creationId xmlns:a16="http://schemas.microsoft.com/office/drawing/2014/main" id="{EC859182-9E1C-40D3-9BA7-DA7BAC317AE1}"/>
              </a:ext>
            </a:extLst>
          </p:cNvPr>
          <p:cNvGrpSpPr/>
          <p:nvPr/>
        </p:nvGrpSpPr>
        <p:grpSpPr>
          <a:xfrm>
            <a:off x="4424435" y="282129"/>
            <a:ext cx="6106219" cy="3126234"/>
            <a:chOff x="4424435" y="282129"/>
            <a:chExt cx="6106219" cy="3126234"/>
          </a:xfrm>
        </p:grpSpPr>
        <p:sp>
          <p:nvSpPr>
            <p:cNvPr id="4" name="TextBox 3">
              <a:extLst>
                <a:ext uri="{FF2B5EF4-FFF2-40B4-BE49-F238E27FC236}">
                  <a16:creationId xmlns:a16="http://schemas.microsoft.com/office/drawing/2014/main" id="{84F7A8D0-7EE2-431B-AE22-8B37D28C8E9A}"/>
                </a:ext>
              </a:extLst>
            </p:cNvPr>
            <p:cNvSpPr txBox="1"/>
            <p:nvPr/>
          </p:nvSpPr>
          <p:spPr>
            <a:xfrm>
              <a:off x="5195238" y="1838703"/>
              <a:ext cx="4564614" cy="1569660"/>
            </a:xfrm>
            <a:prstGeom prst="rect">
              <a:avLst/>
            </a:prstGeom>
            <a:noFill/>
          </p:spPr>
          <p:txBody>
            <a:bodyPr wrap="square">
              <a:spAutoFit/>
            </a:bodyPr>
            <a:lstStyle/>
            <a:p>
              <a:pPr algn="ctr"/>
              <a:r>
                <a:rPr lang="en-GB" sz="2400" dirty="0"/>
                <a:t>said that they had delays in their proceedings, did not feel they were kept up to date or understood why their proceedings took so long. </a:t>
              </a:r>
            </a:p>
          </p:txBody>
        </p:sp>
        <p:sp>
          <p:nvSpPr>
            <p:cNvPr id="5" name="TextBox 4">
              <a:extLst>
                <a:ext uri="{FF2B5EF4-FFF2-40B4-BE49-F238E27FC236}">
                  <a16:creationId xmlns:a16="http://schemas.microsoft.com/office/drawing/2014/main" id="{E94CBC89-D5F6-417A-A7A2-67A5D7061BBD}"/>
                </a:ext>
              </a:extLst>
            </p:cNvPr>
            <p:cNvSpPr txBox="1"/>
            <p:nvPr/>
          </p:nvSpPr>
          <p:spPr>
            <a:xfrm>
              <a:off x="4424435" y="282129"/>
              <a:ext cx="6106219" cy="1862048"/>
            </a:xfrm>
            <a:prstGeom prst="rect">
              <a:avLst/>
            </a:prstGeom>
            <a:noFill/>
          </p:spPr>
          <p:txBody>
            <a:bodyPr wrap="square" rtlCol="0">
              <a:spAutoFit/>
            </a:bodyPr>
            <a:lstStyle/>
            <a:p>
              <a:pPr algn="ctr"/>
              <a:r>
                <a:rPr lang="en-GB" sz="11500" b="1" dirty="0">
                  <a:ln w="12700">
                    <a:solidFill>
                      <a:schemeClr val="accent1"/>
                    </a:solidFill>
                    <a:prstDash val="solid"/>
                  </a:ln>
                  <a:solidFill>
                    <a:srgbClr val="FFFF00"/>
                  </a:solidFill>
                  <a:effectLst>
                    <a:outerShdw dist="38100" dir="2640000" algn="bl" rotWithShape="0">
                      <a:schemeClr val="accent1"/>
                    </a:outerShdw>
                  </a:effectLst>
                </a:rPr>
                <a:t>80%</a:t>
              </a:r>
            </a:p>
          </p:txBody>
        </p:sp>
      </p:grpSp>
      <p:sp>
        <p:nvSpPr>
          <p:cNvPr id="7" name="TextBox 6">
            <a:extLst>
              <a:ext uri="{FF2B5EF4-FFF2-40B4-BE49-F238E27FC236}">
                <a16:creationId xmlns:a16="http://schemas.microsoft.com/office/drawing/2014/main" id="{18E2FE1B-0691-4382-B037-87729AA3911C}"/>
              </a:ext>
            </a:extLst>
          </p:cNvPr>
          <p:cNvSpPr txBox="1"/>
          <p:nvPr/>
        </p:nvSpPr>
        <p:spPr>
          <a:xfrm>
            <a:off x="262709" y="426016"/>
            <a:ext cx="3943531" cy="1077218"/>
          </a:xfrm>
          <a:prstGeom prst="rect">
            <a:avLst/>
          </a:prstGeom>
          <a:noFill/>
        </p:spPr>
        <p:txBody>
          <a:bodyPr wrap="square">
            <a:spAutoFit/>
          </a:bodyPr>
          <a:lstStyle/>
          <a:p>
            <a:pPr algn="just"/>
            <a:r>
              <a:rPr lang="en-GB" sz="3200" dirty="0">
                <a:solidFill>
                  <a:schemeClr val="bg1"/>
                </a:solidFill>
              </a:rPr>
              <a:t>In a 2022 survey with FJYPB members…</a:t>
            </a:r>
          </a:p>
        </p:txBody>
      </p:sp>
      <p:pic>
        <p:nvPicPr>
          <p:cNvPr id="9" name="Picture 4">
            <a:extLst>
              <a:ext uri="{FF2B5EF4-FFF2-40B4-BE49-F238E27FC236}">
                <a16:creationId xmlns:a16="http://schemas.microsoft.com/office/drawing/2014/main" id="{7794C6DB-9DC2-4508-B97B-15EA1DA2A1C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35" y="3181257"/>
            <a:ext cx="4707103" cy="297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4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00" fill="hold"/>
                                        <p:tgtEl>
                                          <p:spTgt spid="3"/>
                                        </p:tgtEl>
                                      </p:cBhvr>
                                    </p:cmd>
                                  </p:childTnLst>
                                </p:cTn>
                              </p:par>
                              <p:par>
                                <p:cTn id="7" presetID="10" presetClass="entr" presetSubtype="0" fill="hold" nodeType="withEffect">
                                  <p:stCondLst>
                                    <p:cond delay="1500"/>
                                  </p:stCondLst>
                                  <p:childTnLst>
                                    <p:set>
                                      <p:cBhvr>
                                        <p:cTn id="8" dur="1" fill="hold">
                                          <p:stCondLst>
                                            <p:cond delay="0"/>
                                          </p:stCondLst>
                                        </p:cTn>
                                        <p:tgtEl>
                                          <p:spTgt spid="6"/>
                                        </p:tgtEl>
                                        <p:attrNameLst>
                                          <p:attrName>style.visibility</p:attrName>
                                        </p:attrNameLst>
                                      </p:cBhvr>
                                      <p:to>
                                        <p:strVal val="visible"/>
                                      </p:to>
                                    </p:set>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10" repeatCount="indefinite" fill="hold" display="0">
                  <p:stCondLst>
                    <p:cond delay="indefinite"/>
                  </p:stCondLst>
                </p:cTn>
                <p:tgtEl>
                  <p:spTgt spid="3"/>
                </p:tgtEl>
              </p:cMediaNode>
            </p:video>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ideo 2" title="Text Bubble">
            <a:hlinkClick r:id="" action="ppaction://media"/>
            <a:extLst>
              <a:ext uri="{FF2B5EF4-FFF2-40B4-BE49-F238E27FC236}">
                <a16:creationId xmlns:a16="http://schemas.microsoft.com/office/drawing/2014/main" id="{27AFD1FD-29C5-47C8-AC0C-B111DF0509D0}"/>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84F7A8D0-7EE2-431B-AE22-8B37D28C8E9A}"/>
              </a:ext>
            </a:extLst>
          </p:cNvPr>
          <p:cNvSpPr txBox="1"/>
          <p:nvPr/>
        </p:nvSpPr>
        <p:spPr>
          <a:xfrm>
            <a:off x="5141386" y="1300223"/>
            <a:ext cx="5156857" cy="2308324"/>
          </a:xfrm>
          <a:prstGeom prst="rect">
            <a:avLst/>
          </a:prstGeom>
          <a:noFill/>
        </p:spPr>
        <p:txBody>
          <a:bodyPr wrap="square">
            <a:spAutoFit/>
          </a:bodyPr>
          <a:lstStyle/>
          <a:p>
            <a:pPr algn="ctr"/>
            <a:r>
              <a:rPr lang="en-GB" sz="2400" b="1"/>
              <a:t>The majority of our members became involved in family proceedings between the </a:t>
            </a:r>
            <a:r>
              <a:rPr lang="en-GB" sz="2400" b="1">
                <a:solidFill>
                  <a:srgbClr val="FF0000"/>
                </a:solidFill>
              </a:rPr>
              <a:t>ages of 6-10</a:t>
            </a:r>
            <a:r>
              <a:rPr lang="en-GB" sz="2400" b="1"/>
              <a:t>. </a:t>
            </a:r>
          </a:p>
          <a:p>
            <a:pPr algn="ctr"/>
            <a:endParaRPr lang="en-GB" sz="2400" b="1"/>
          </a:p>
          <a:p>
            <a:pPr algn="ctr"/>
            <a:r>
              <a:rPr lang="en-GB" sz="2400" b="1"/>
              <a:t>Some members were in proceedings for </a:t>
            </a:r>
            <a:r>
              <a:rPr lang="en-GB" sz="2400" b="1" i="1">
                <a:solidFill>
                  <a:srgbClr val="FF0000"/>
                </a:solidFill>
              </a:rPr>
              <a:t>more than 5 years</a:t>
            </a:r>
            <a:r>
              <a:rPr lang="en-GB" sz="2400" b="1">
                <a:solidFill>
                  <a:srgbClr val="FF0000"/>
                </a:solidFill>
              </a:rPr>
              <a:t>. </a:t>
            </a:r>
          </a:p>
        </p:txBody>
      </p:sp>
      <p:sp>
        <p:nvSpPr>
          <p:cNvPr id="7" name="TextBox 6">
            <a:extLst>
              <a:ext uri="{FF2B5EF4-FFF2-40B4-BE49-F238E27FC236}">
                <a16:creationId xmlns:a16="http://schemas.microsoft.com/office/drawing/2014/main" id="{18E2FE1B-0691-4382-B037-87729AA3911C}"/>
              </a:ext>
            </a:extLst>
          </p:cNvPr>
          <p:cNvSpPr txBox="1"/>
          <p:nvPr/>
        </p:nvSpPr>
        <p:spPr>
          <a:xfrm>
            <a:off x="262709" y="323274"/>
            <a:ext cx="3943531" cy="584775"/>
          </a:xfrm>
          <a:prstGeom prst="rect">
            <a:avLst/>
          </a:prstGeom>
          <a:noFill/>
        </p:spPr>
        <p:txBody>
          <a:bodyPr wrap="square">
            <a:spAutoFit/>
          </a:bodyPr>
          <a:lstStyle/>
          <a:p>
            <a:pPr algn="just"/>
            <a:r>
              <a:rPr lang="en-GB" sz="3200">
                <a:solidFill>
                  <a:schemeClr val="bg1"/>
                </a:solidFill>
              </a:rPr>
              <a:t>Furthermore…</a:t>
            </a:r>
          </a:p>
        </p:txBody>
      </p:sp>
      <p:pic>
        <p:nvPicPr>
          <p:cNvPr id="6" name="Picture 4">
            <a:extLst>
              <a:ext uri="{FF2B5EF4-FFF2-40B4-BE49-F238E27FC236}">
                <a16:creationId xmlns:a16="http://schemas.microsoft.com/office/drawing/2014/main" id="{BC2B24AA-97B9-41D1-8C45-16FC11246C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35" y="3181257"/>
            <a:ext cx="4707103" cy="2977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9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0000" fill="hold"/>
                                        <p:tgtEl>
                                          <p:spTgt spid="3"/>
                                        </p:tgtEl>
                                      </p:cBhvr>
                                    </p:cmd>
                                  </p:childTnLst>
                                </p:cTn>
                              </p:par>
                              <p:par>
                                <p:cTn id="7" presetID="1" presetClass="entr" presetSubtype="0" fill="hold" grpId="0" nodeType="withEffect">
                                  <p:stCondLst>
                                    <p:cond delay="150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9" repeatCount="indefinite" fill="hold" display="0">
                  <p:stCondLst>
                    <p:cond delay="indefinite"/>
                  </p:stCondLst>
                </p:cTn>
                <p:tgtEl>
                  <p:spTgt spid="3"/>
                </p:tgtEl>
              </p:cMediaNode>
            </p:video>
            <p:seq concurrent="1" nextAc="seek">
              <p:cTn id="10" restart="whenNotActive" fill="hold" evtFilter="cancelBubble" nodeType="interactiveSeq">
                <p:stCondLst>
                  <p:cond evt="onClick" delay="0">
                    <p:tgtEl>
                      <p:spTgt spid="3"/>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3"/>
                                        </p:tgtEl>
                                      </p:cBhvr>
                                    </p:cmd>
                                  </p:childTnLst>
                                </p:cTn>
                              </p:par>
                            </p:childTnLst>
                          </p:cTn>
                        </p:par>
                      </p:childTnLst>
                    </p:cTn>
                  </p:par>
                </p:childTnLst>
              </p:cTn>
              <p:nextCondLst>
                <p:cond evt="onClick" delay="0">
                  <p:tgtEl>
                    <p:spTgt spid="3"/>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Children in poverty in working households - House of Lords Library">
            <a:extLst>
              <a:ext uri="{FF2B5EF4-FFF2-40B4-BE49-F238E27FC236}">
                <a16:creationId xmlns:a16="http://schemas.microsoft.com/office/drawing/2014/main" id="{0EFC0F48-0397-4ABE-930F-179BA68CB36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4090" y="0"/>
            <a:ext cx="1218791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C4D3C61-46F9-4310-B622-FD5630EA930E}"/>
              </a:ext>
            </a:extLst>
          </p:cNvPr>
          <p:cNvSpPr txBox="1"/>
          <p:nvPr/>
        </p:nvSpPr>
        <p:spPr>
          <a:xfrm>
            <a:off x="402666" y="322614"/>
            <a:ext cx="11096611" cy="707886"/>
          </a:xfrm>
          <a:custGeom>
            <a:avLst/>
            <a:gdLst>
              <a:gd name="connsiteX0" fmla="*/ 0 w 11096611"/>
              <a:gd name="connsiteY0" fmla="*/ 0 h 707886"/>
              <a:gd name="connsiteX1" fmla="*/ 11096611 w 11096611"/>
              <a:gd name="connsiteY1" fmla="*/ 0 h 707886"/>
              <a:gd name="connsiteX2" fmla="*/ 11096611 w 11096611"/>
              <a:gd name="connsiteY2" fmla="*/ 707886 h 707886"/>
              <a:gd name="connsiteX3" fmla="*/ 0 w 11096611"/>
              <a:gd name="connsiteY3" fmla="*/ 707886 h 707886"/>
              <a:gd name="connsiteX4" fmla="*/ 0 w 11096611"/>
              <a:gd name="connsiteY4" fmla="*/ 0 h 707886"/>
              <a:gd name="connsiteX0" fmla="*/ 0 w 11096611"/>
              <a:gd name="connsiteY0" fmla="*/ 0 h 707886"/>
              <a:gd name="connsiteX1" fmla="*/ 11096611 w 11096611"/>
              <a:gd name="connsiteY1" fmla="*/ 0 h 707886"/>
              <a:gd name="connsiteX2" fmla="*/ 11096611 w 11096611"/>
              <a:gd name="connsiteY2" fmla="*/ 707886 h 707886"/>
              <a:gd name="connsiteX3" fmla="*/ 0 w 11096611"/>
              <a:gd name="connsiteY3" fmla="*/ 707886 h 707886"/>
              <a:gd name="connsiteX4" fmla="*/ 0 w 11096611"/>
              <a:gd name="connsiteY4" fmla="*/ 0 h 707886"/>
              <a:gd name="connsiteX0" fmla="*/ 0 w 11096611"/>
              <a:gd name="connsiteY0" fmla="*/ 0 h 707886"/>
              <a:gd name="connsiteX1" fmla="*/ 11096611 w 11096611"/>
              <a:gd name="connsiteY1" fmla="*/ 0 h 707886"/>
              <a:gd name="connsiteX2" fmla="*/ 11096611 w 11096611"/>
              <a:gd name="connsiteY2" fmla="*/ 707886 h 707886"/>
              <a:gd name="connsiteX3" fmla="*/ 0 w 11096611"/>
              <a:gd name="connsiteY3" fmla="*/ 707886 h 707886"/>
              <a:gd name="connsiteX4" fmla="*/ 0 w 11096611"/>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11" h="707886" fill="none" extrusionOk="0">
                <a:moveTo>
                  <a:pt x="0" y="0"/>
                </a:moveTo>
                <a:cubicBezTo>
                  <a:pt x="4238050" y="-539152"/>
                  <a:pt x="8612332" y="-270776"/>
                  <a:pt x="11096611" y="0"/>
                </a:cubicBezTo>
                <a:cubicBezTo>
                  <a:pt x="11151789" y="18381"/>
                  <a:pt x="10926875" y="428410"/>
                  <a:pt x="11096611" y="707886"/>
                </a:cubicBezTo>
                <a:cubicBezTo>
                  <a:pt x="7442084" y="-19029"/>
                  <a:pt x="4120909" y="1569895"/>
                  <a:pt x="0" y="707886"/>
                </a:cubicBezTo>
                <a:cubicBezTo>
                  <a:pt x="45296" y="509589"/>
                  <a:pt x="-36722" y="150301"/>
                  <a:pt x="0" y="0"/>
                </a:cubicBezTo>
                <a:close/>
              </a:path>
              <a:path w="11096611" h="707886" stroke="0" extrusionOk="0">
                <a:moveTo>
                  <a:pt x="0" y="0"/>
                </a:moveTo>
                <a:cubicBezTo>
                  <a:pt x="1390855" y="-186398"/>
                  <a:pt x="8406526" y="644888"/>
                  <a:pt x="11096611" y="0"/>
                </a:cubicBezTo>
                <a:cubicBezTo>
                  <a:pt x="11168246" y="310477"/>
                  <a:pt x="11090358" y="379169"/>
                  <a:pt x="11096611" y="707886"/>
                </a:cubicBezTo>
                <a:cubicBezTo>
                  <a:pt x="5983935" y="969623"/>
                  <a:pt x="3688954" y="1063452"/>
                  <a:pt x="0" y="707886"/>
                </a:cubicBezTo>
                <a:cubicBezTo>
                  <a:pt x="-35882" y="446977"/>
                  <a:pt x="3107" y="65068"/>
                  <a:pt x="0" y="0"/>
                </a:cubicBezTo>
                <a:close/>
              </a:path>
              <a:path w="11096611" h="707886" fill="none" stroke="0" extrusionOk="0">
                <a:moveTo>
                  <a:pt x="0" y="0"/>
                </a:moveTo>
                <a:cubicBezTo>
                  <a:pt x="4056788" y="-433320"/>
                  <a:pt x="7379695" y="793687"/>
                  <a:pt x="11096611" y="0"/>
                </a:cubicBezTo>
                <a:cubicBezTo>
                  <a:pt x="11112768" y="141591"/>
                  <a:pt x="11038086" y="438851"/>
                  <a:pt x="11096611" y="707886"/>
                </a:cubicBezTo>
                <a:cubicBezTo>
                  <a:pt x="6979778" y="825673"/>
                  <a:pt x="3549660" y="818104"/>
                  <a:pt x="0" y="707886"/>
                </a:cubicBezTo>
                <a:cubicBezTo>
                  <a:pt x="48823" y="463948"/>
                  <a:pt x="-29590" y="125836"/>
                  <a:pt x="0" y="0"/>
                </a:cubicBezTo>
                <a:close/>
              </a:path>
              <a:path w="11096611" h="707886" fill="none" stroke="0" extrusionOk="0">
                <a:moveTo>
                  <a:pt x="0" y="0"/>
                </a:moveTo>
                <a:cubicBezTo>
                  <a:pt x="4420910" y="17312"/>
                  <a:pt x="8117585" y="42562"/>
                  <a:pt x="11096611" y="0"/>
                </a:cubicBezTo>
                <a:cubicBezTo>
                  <a:pt x="11127699" y="115762"/>
                  <a:pt x="11020220" y="395850"/>
                  <a:pt x="11096611" y="707886"/>
                </a:cubicBezTo>
                <a:cubicBezTo>
                  <a:pt x="6939365" y="539869"/>
                  <a:pt x="3849781" y="1836505"/>
                  <a:pt x="0" y="707886"/>
                </a:cubicBezTo>
                <a:cubicBezTo>
                  <a:pt x="34617" y="476836"/>
                  <a:pt x="-33140" y="147318"/>
                  <a:pt x="0" y="0"/>
                </a:cubicBezTo>
                <a:close/>
              </a:path>
            </a:pathLst>
          </a:custGeom>
          <a:solidFill>
            <a:schemeClr val="accent6">
              <a:lumMod val="20000"/>
              <a:lumOff val="80000"/>
            </a:schemeClr>
          </a:solidFill>
          <a:ln>
            <a:solidFill>
              <a:schemeClr val="bg1"/>
            </a:solidFill>
            <a:extLst>
              <a:ext uri="{C807C97D-BFC1-408E-A445-0C87EB9F89A2}">
                <ask:lineSketchStyleProps xmlns:ask="http://schemas.microsoft.com/office/drawing/2018/sketchyshapes" sd="2504639278">
                  <a:custGeom>
                    <a:avLst/>
                    <a:gdLst>
                      <a:gd name="connsiteX0" fmla="*/ 0 w 11096611"/>
                      <a:gd name="connsiteY0" fmla="*/ 0 h 707886"/>
                      <a:gd name="connsiteX1" fmla="*/ 11096611 w 11096611"/>
                      <a:gd name="connsiteY1" fmla="*/ 0 h 707886"/>
                      <a:gd name="connsiteX2" fmla="*/ 11096611 w 11096611"/>
                      <a:gd name="connsiteY2" fmla="*/ 707886 h 707886"/>
                      <a:gd name="connsiteX3" fmla="*/ 0 w 11096611"/>
                      <a:gd name="connsiteY3" fmla="*/ 707886 h 707886"/>
                      <a:gd name="connsiteX4" fmla="*/ 0 w 11096611"/>
                      <a:gd name="connsiteY4" fmla="*/ 0 h 707886"/>
                      <a:gd name="connsiteX0" fmla="*/ 0 w 11096611"/>
                      <a:gd name="connsiteY0" fmla="*/ 0 h 707886"/>
                      <a:gd name="connsiteX1" fmla="*/ 11096611 w 11096611"/>
                      <a:gd name="connsiteY1" fmla="*/ 0 h 707886"/>
                      <a:gd name="connsiteX2" fmla="*/ 11096611 w 11096611"/>
                      <a:gd name="connsiteY2" fmla="*/ 707886 h 707886"/>
                      <a:gd name="connsiteX3" fmla="*/ 0 w 11096611"/>
                      <a:gd name="connsiteY3" fmla="*/ 707886 h 707886"/>
                      <a:gd name="connsiteX4" fmla="*/ 0 w 11096611"/>
                      <a:gd name="connsiteY4" fmla="*/ 0 h 707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11" h="707886" fill="none" extrusionOk="0">
                        <a:moveTo>
                          <a:pt x="0" y="0"/>
                        </a:moveTo>
                        <a:cubicBezTo>
                          <a:pt x="4136762" y="-314488"/>
                          <a:pt x="8203066" y="-26129"/>
                          <a:pt x="11096611" y="0"/>
                        </a:cubicBezTo>
                        <a:cubicBezTo>
                          <a:pt x="11135904" y="66232"/>
                          <a:pt x="10983440" y="429929"/>
                          <a:pt x="11096611" y="707886"/>
                        </a:cubicBezTo>
                        <a:cubicBezTo>
                          <a:pt x="7574697" y="209500"/>
                          <a:pt x="4070941" y="1245917"/>
                          <a:pt x="0" y="707886"/>
                        </a:cubicBezTo>
                        <a:cubicBezTo>
                          <a:pt x="43763" y="484436"/>
                          <a:pt x="-34017" y="145390"/>
                          <a:pt x="0" y="0"/>
                        </a:cubicBezTo>
                        <a:close/>
                      </a:path>
                      <a:path w="11096611" h="707886" stroke="0" extrusionOk="0">
                        <a:moveTo>
                          <a:pt x="0" y="0"/>
                        </a:moveTo>
                        <a:cubicBezTo>
                          <a:pt x="1855565" y="-36112"/>
                          <a:pt x="8487324" y="310999"/>
                          <a:pt x="11096611" y="0"/>
                        </a:cubicBezTo>
                        <a:cubicBezTo>
                          <a:pt x="11162502" y="317904"/>
                          <a:pt x="11095286" y="385664"/>
                          <a:pt x="11096611" y="707886"/>
                        </a:cubicBezTo>
                        <a:cubicBezTo>
                          <a:pt x="6492751" y="898568"/>
                          <a:pt x="3722393" y="940586"/>
                          <a:pt x="0" y="707886"/>
                        </a:cubicBezTo>
                        <a:cubicBezTo>
                          <a:pt x="-25182" y="445073"/>
                          <a:pt x="12325" y="71209"/>
                          <a:pt x="0" y="0"/>
                        </a:cubicBezTo>
                        <a:close/>
                      </a:path>
                      <a:path w="11096611" h="707886" fill="none" stroke="0" extrusionOk="0">
                        <a:moveTo>
                          <a:pt x="0" y="0"/>
                        </a:moveTo>
                        <a:cubicBezTo>
                          <a:pt x="4129928" y="103077"/>
                          <a:pt x="7568563" y="443005"/>
                          <a:pt x="11096611" y="0"/>
                        </a:cubicBezTo>
                        <a:cubicBezTo>
                          <a:pt x="11128408" y="100148"/>
                          <a:pt x="11032418" y="425529"/>
                          <a:pt x="11096611" y="707886"/>
                        </a:cubicBezTo>
                        <a:cubicBezTo>
                          <a:pt x="7262410" y="1097810"/>
                          <a:pt x="3920676" y="692928"/>
                          <a:pt x="0" y="707886"/>
                        </a:cubicBezTo>
                        <a:cubicBezTo>
                          <a:pt x="27681" y="445333"/>
                          <a:pt x="-23329" y="151785"/>
                          <a:pt x="0" y="0"/>
                        </a:cubicBezTo>
                        <a:close/>
                      </a:path>
                    </a:pathLst>
                  </a:custGeom>
                  <ask:type>
                    <ask:lineSketchCurved/>
                  </ask:type>
                </ask:lineSketchStyleProps>
              </a:ext>
            </a:extLst>
          </a:ln>
        </p:spPr>
        <p:txBody>
          <a:bodyPr wrap="square" rtlCol="0">
            <a:spAutoFit/>
          </a:bodyPr>
          <a:lstStyle/>
          <a:p>
            <a:pPr algn="ctr"/>
            <a:r>
              <a:rPr lang="en-GB" sz="2000" b="1" i="1" dirty="0">
                <a:solidFill>
                  <a:srgbClr val="212121"/>
                </a:solidFill>
                <a:latin typeface="Segoe UI" panose="020B0502040204020203" pitchFamily="34" charset="0"/>
              </a:rPr>
              <a:t>“</a:t>
            </a:r>
            <a:r>
              <a:rPr lang="en-GB" sz="2000" b="1" i="1" dirty="0">
                <a:solidFill>
                  <a:srgbClr val="212121"/>
                </a:solidFill>
                <a:effectLst/>
                <a:latin typeface="Segoe UI" panose="020B0502040204020203" pitchFamily="34" charset="0"/>
              </a:rPr>
              <a:t>I didn’t really enjoy my childhood knowing everyone around me was worrying all the time.”</a:t>
            </a:r>
          </a:p>
        </p:txBody>
      </p:sp>
      <p:sp>
        <p:nvSpPr>
          <p:cNvPr id="10" name="TextBox 9">
            <a:extLst>
              <a:ext uri="{FF2B5EF4-FFF2-40B4-BE49-F238E27FC236}">
                <a16:creationId xmlns:a16="http://schemas.microsoft.com/office/drawing/2014/main" id="{349CEEB1-3976-4FDC-B32D-94D22317640A}"/>
              </a:ext>
            </a:extLst>
          </p:cNvPr>
          <p:cNvSpPr txBox="1"/>
          <p:nvPr/>
        </p:nvSpPr>
        <p:spPr>
          <a:xfrm>
            <a:off x="408439" y="4732879"/>
            <a:ext cx="11110050" cy="1631216"/>
          </a:xfrm>
          <a:custGeom>
            <a:avLst/>
            <a:gdLst>
              <a:gd name="connsiteX0" fmla="*/ 0 w 11110050"/>
              <a:gd name="connsiteY0" fmla="*/ 0 h 1631216"/>
              <a:gd name="connsiteX1" fmla="*/ 11110050 w 11110050"/>
              <a:gd name="connsiteY1" fmla="*/ 0 h 1631216"/>
              <a:gd name="connsiteX2" fmla="*/ 11110050 w 11110050"/>
              <a:gd name="connsiteY2" fmla="*/ 1631216 h 1631216"/>
              <a:gd name="connsiteX3" fmla="*/ 0 w 11110050"/>
              <a:gd name="connsiteY3" fmla="*/ 1631216 h 1631216"/>
              <a:gd name="connsiteX4" fmla="*/ 0 w 11110050"/>
              <a:gd name="connsiteY4" fmla="*/ 0 h 1631216"/>
              <a:gd name="connsiteX0" fmla="*/ 0 w 11110050"/>
              <a:gd name="connsiteY0" fmla="*/ 0 h 1631216"/>
              <a:gd name="connsiteX1" fmla="*/ 11110050 w 11110050"/>
              <a:gd name="connsiteY1" fmla="*/ 0 h 1631216"/>
              <a:gd name="connsiteX2" fmla="*/ 11110050 w 11110050"/>
              <a:gd name="connsiteY2" fmla="*/ 1631216 h 1631216"/>
              <a:gd name="connsiteX3" fmla="*/ 0 w 11110050"/>
              <a:gd name="connsiteY3" fmla="*/ 1631216 h 1631216"/>
              <a:gd name="connsiteX4" fmla="*/ 0 w 11110050"/>
              <a:gd name="connsiteY4" fmla="*/ 0 h 1631216"/>
              <a:gd name="connsiteX0" fmla="*/ 0 w 11110050"/>
              <a:gd name="connsiteY0" fmla="*/ 0 h 1631216"/>
              <a:gd name="connsiteX1" fmla="*/ 11110050 w 11110050"/>
              <a:gd name="connsiteY1" fmla="*/ 0 h 1631216"/>
              <a:gd name="connsiteX2" fmla="*/ 11110050 w 11110050"/>
              <a:gd name="connsiteY2" fmla="*/ 1631216 h 1631216"/>
              <a:gd name="connsiteX3" fmla="*/ 0 w 11110050"/>
              <a:gd name="connsiteY3" fmla="*/ 1631216 h 1631216"/>
              <a:gd name="connsiteX4" fmla="*/ 0 w 11110050"/>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050" h="1631216" fill="none" extrusionOk="0">
                <a:moveTo>
                  <a:pt x="0" y="0"/>
                </a:moveTo>
                <a:cubicBezTo>
                  <a:pt x="2327767" y="992894"/>
                  <a:pt x="6338072" y="774588"/>
                  <a:pt x="11110050" y="0"/>
                </a:cubicBezTo>
                <a:cubicBezTo>
                  <a:pt x="10975643" y="317522"/>
                  <a:pt x="11130508" y="895286"/>
                  <a:pt x="11110050" y="1631216"/>
                </a:cubicBezTo>
                <a:cubicBezTo>
                  <a:pt x="8566753" y="2529326"/>
                  <a:pt x="5704607" y="1845264"/>
                  <a:pt x="0" y="1631216"/>
                </a:cubicBezTo>
                <a:cubicBezTo>
                  <a:pt x="-1923" y="941688"/>
                  <a:pt x="104131" y="239924"/>
                  <a:pt x="0" y="0"/>
                </a:cubicBezTo>
                <a:close/>
              </a:path>
              <a:path w="11110050" h="1631216" stroke="0" extrusionOk="0">
                <a:moveTo>
                  <a:pt x="0" y="0"/>
                </a:moveTo>
                <a:cubicBezTo>
                  <a:pt x="3731939" y="-134501"/>
                  <a:pt x="7023260" y="-677747"/>
                  <a:pt x="11110050" y="0"/>
                </a:cubicBezTo>
                <a:cubicBezTo>
                  <a:pt x="11196901" y="227422"/>
                  <a:pt x="11002875" y="1317899"/>
                  <a:pt x="11110050" y="1631216"/>
                </a:cubicBezTo>
                <a:cubicBezTo>
                  <a:pt x="8591613" y="2069519"/>
                  <a:pt x="4254890" y="1435190"/>
                  <a:pt x="0" y="1631216"/>
                </a:cubicBezTo>
                <a:cubicBezTo>
                  <a:pt x="25955" y="815224"/>
                  <a:pt x="-22972" y="277673"/>
                  <a:pt x="0" y="0"/>
                </a:cubicBezTo>
                <a:close/>
              </a:path>
              <a:path w="11110050" h="1631216" fill="none" stroke="0" extrusionOk="0">
                <a:moveTo>
                  <a:pt x="0" y="0"/>
                </a:moveTo>
                <a:cubicBezTo>
                  <a:pt x="2614595" y="954874"/>
                  <a:pt x="6296093" y="540501"/>
                  <a:pt x="11110050" y="0"/>
                </a:cubicBezTo>
                <a:cubicBezTo>
                  <a:pt x="11211148" y="149647"/>
                  <a:pt x="11183422" y="802648"/>
                  <a:pt x="11110050" y="1631216"/>
                </a:cubicBezTo>
                <a:cubicBezTo>
                  <a:pt x="8228838" y="1991862"/>
                  <a:pt x="5243718" y="2242539"/>
                  <a:pt x="0" y="1631216"/>
                </a:cubicBezTo>
                <a:cubicBezTo>
                  <a:pt x="-25593" y="923555"/>
                  <a:pt x="-2562" y="282438"/>
                  <a:pt x="0" y="0"/>
                </a:cubicBezTo>
                <a:close/>
              </a:path>
              <a:path w="11110050" h="1631216" fill="none" stroke="0" extrusionOk="0">
                <a:moveTo>
                  <a:pt x="0" y="0"/>
                </a:moveTo>
                <a:cubicBezTo>
                  <a:pt x="2664363" y="841588"/>
                  <a:pt x="6780463" y="698456"/>
                  <a:pt x="11110050" y="0"/>
                </a:cubicBezTo>
                <a:cubicBezTo>
                  <a:pt x="11074410" y="271710"/>
                  <a:pt x="11206908" y="929876"/>
                  <a:pt x="11110050" y="1631216"/>
                </a:cubicBezTo>
                <a:cubicBezTo>
                  <a:pt x="8190184" y="2047198"/>
                  <a:pt x="5486434" y="1768218"/>
                  <a:pt x="0" y="1631216"/>
                </a:cubicBezTo>
                <a:cubicBezTo>
                  <a:pt x="39334" y="925014"/>
                  <a:pt x="73492" y="252809"/>
                  <a:pt x="0" y="0"/>
                </a:cubicBezTo>
                <a:close/>
              </a:path>
            </a:pathLst>
          </a:custGeom>
          <a:solidFill>
            <a:schemeClr val="accent4">
              <a:lumMod val="20000"/>
              <a:lumOff val="80000"/>
            </a:schemeClr>
          </a:solidFill>
          <a:ln>
            <a:solidFill>
              <a:schemeClr val="bg1"/>
            </a:solidFill>
            <a:extLst>
              <a:ext uri="{C807C97D-BFC1-408E-A445-0C87EB9F89A2}">
                <ask:lineSketchStyleProps xmlns:ask="http://schemas.microsoft.com/office/drawing/2018/sketchyshapes" sd="3815547371">
                  <a:custGeom>
                    <a:avLst/>
                    <a:gdLst>
                      <a:gd name="connsiteX0" fmla="*/ 0 w 11110050"/>
                      <a:gd name="connsiteY0" fmla="*/ 0 h 1631216"/>
                      <a:gd name="connsiteX1" fmla="*/ 11110050 w 11110050"/>
                      <a:gd name="connsiteY1" fmla="*/ 0 h 1631216"/>
                      <a:gd name="connsiteX2" fmla="*/ 11110050 w 11110050"/>
                      <a:gd name="connsiteY2" fmla="*/ 1631216 h 1631216"/>
                      <a:gd name="connsiteX3" fmla="*/ 0 w 11110050"/>
                      <a:gd name="connsiteY3" fmla="*/ 1631216 h 1631216"/>
                      <a:gd name="connsiteX4" fmla="*/ 0 w 11110050"/>
                      <a:gd name="connsiteY4" fmla="*/ 0 h 1631216"/>
                      <a:gd name="connsiteX0" fmla="*/ 0 w 11110050"/>
                      <a:gd name="connsiteY0" fmla="*/ 0 h 1631216"/>
                      <a:gd name="connsiteX1" fmla="*/ 11110050 w 11110050"/>
                      <a:gd name="connsiteY1" fmla="*/ 0 h 1631216"/>
                      <a:gd name="connsiteX2" fmla="*/ 11110050 w 11110050"/>
                      <a:gd name="connsiteY2" fmla="*/ 1631216 h 1631216"/>
                      <a:gd name="connsiteX3" fmla="*/ 0 w 11110050"/>
                      <a:gd name="connsiteY3" fmla="*/ 1631216 h 1631216"/>
                      <a:gd name="connsiteX4" fmla="*/ 0 w 11110050"/>
                      <a:gd name="connsiteY4" fmla="*/ 0 h 16312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10050" h="1631216" fill="none" extrusionOk="0">
                        <a:moveTo>
                          <a:pt x="0" y="0"/>
                        </a:moveTo>
                        <a:cubicBezTo>
                          <a:pt x="2507196" y="657923"/>
                          <a:pt x="6300225" y="528821"/>
                          <a:pt x="11110050" y="0"/>
                        </a:cubicBezTo>
                        <a:cubicBezTo>
                          <a:pt x="11066433" y="330352"/>
                          <a:pt x="11182201" y="950261"/>
                          <a:pt x="11110050" y="1631216"/>
                        </a:cubicBezTo>
                        <a:cubicBezTo>
                          <a:pt x="8284281" y="2089529"/>
                          <a:pt x="5496552" y="1834643"/>
                          <a:pt x="0" y="1631216"/>
                        </a:cubicBezTo>
                        <a:cubicBezTo>
                          <a:pt x="-2505" y="938052"/>
                          <a:pt x="74122" y="247284"/>
                          <a:pt x="0" y="0"/>
                        </a:cubicBezTo>
                        <a:close/>
                      </a:path>
                      <a:path w="11110050" h="1631216" stroke="0" extrusionOk="0">
                        <a:moveTo>
                          <a:pt x="0" y="0"/>
                        </a:moveTo>
                        <a:cubicBezTo>
                          <a:pt x="3823036" y="-120509"/>
                          <a:pt x="7044133" y="-471117"/>
                          <a:pt x="11110050" y="0"/>
                        </a:cubicBezTo>
                        <a:cubicBezTo>
                          <a:pt x="11160537" y="271429"/>
                          <a:pt x="11006416" y="1270503"/>
                          <a:pt x="11110050" y="1631216"/>
                        </a:cubicBezTo>
                        <a:cubicBezTo>
                          <a:pt x="8076989" y="1857782"/>
                          <a:pt x="4743337" y="1473834"/>
                          <a:pt x="0" y="1631216"/>
                        </a:cubicBezTo>
                        <a:cubicBezTo>
                          <a:pt x="13129" y="823715"/>
                          <a:pt x="-47924" y="261679"/>
                          <a:pt x="0" y="0"/>
                        </a:cubicBezTo>
                        <a:close/>
                      </a:path>
                      <a:path w="11110050" h="1631216" fill="none" stroke="0" extrusionOk="0">
                        <a:moveTo>
                          <a:pt x="0" y="0"/>
                        </a:moveTo>
                        <a:cubicBezTo>
                          <a:pt x="3051346" y="563345"/>
                          <a:pt x="6305485" y="38371"/>
                          <a:pt x="11110050" y="0"/>
                        </a:cubicBezTo>
                        <a:cubicBezTo>
                          <a:pt x="11183693" y="243461"/>
                          <a:pt x="11268008" y="901194"/>
                          <a:pt x="11110050" y="1631216"/>
                        </a:cubicBezTo>
                        <a:cubicBezTo>
                          <a:pt x="7950771" y="1683576"/>
                          <a:pt x="5164347" y="1777369"/>
                          <a:pt x="0" y="1631216"/>
                        </a:cubicBezTo>
                        <a:cubicBezTo>
                          <a:pt x="-37" y="927922"/>
                          <a:pt x="41969" y="263338"/>
                          <a:pt x="0" y="0"/>
                        </a:cubicBezTo>
                        <a:close/>
                      </a:path>
                    </a:pathLst>
                  </a:custGeom>
                  <ask:type>
                    <ask:lineSketchCurved/>
                  </ask:type>
                </ask:lineSketchStyleProps>
              </a:ext>
            </a:extLst>
          </a:ln>
        </p:spPr>
        <p:txBody>
          <a:bodyPr wrap="square" lIns="91440" tIns="45720" rIns="91440" bIns="45720" rtlCol="0" anchor="t">
            <a:spAutoFit/>
          </a:bodyPr>
          <a:lstStyle/>
          <a:p>
            <a:pPr algn="ctr"/>
            <a:r>
              <a:rPr lang="en-GB" sz="2000" b="1" i="1" dirty="0">
                <a:solidFill>
                  <a:srgbClr val="212121"/>
                </a:solidFill>
                <a:latin typeface="Segoe UI"/>
                <a:cs typeface="Segoe UI"/>
              </a:rPr>
              <a:t>“</a:t>
            </a:r>
            <a:r>
              <a:rPr lang="en-GB" sz="2000" b="1" i="1" dirty="0">
                <a:latin typeface="Segoe UI"/>
                <a:cs typeface="Calibri"/>
              </a:rPr>
              <a:t>To really think about the delays in acquiring a social worker and the lack of communication with the young person during these times</a:t>
            </a:r>
            <a:r>
              <a:rPr lang="en-GB" sz="2000" b="1" i="1" dirty="0">
                <a:effectLst/>
                <a:latin typeface="Segoe UI"/>
                <a:cs typeface="Calibri"/>
              </a:rPr>
              <a:t>. </a:t>
            </a:r>
            <a:r>
              <a:rPr lang="en-GB" sz="2000" b="1" i="1" dirty="0">
                <a:latin typeface="Segoe UI"/>
                <a:cs typeface="Calibri"/>
              </a:rPr>
              <a:t>If </a:t>
            </a:r>
            <a:r>
              <a:rPr lang="en-GB" sz="2000" b="1" i="1" dirty="0">
                <a:effectLst/>
                <a:latin typeface="Segoe UI"/>
                <a:cs typeface="Calibri"/>
              </a:rPr>
              <a:t>a </a:t>
            </a:r>
            <a:r>
              <a:rPr lang="en-GB" sz="2000" b="1" i="1" dirty="0">
                <a:latin typeface="Segoe UI"/>
                <a:cs typeface="Calibri"/>
              </a:rPr>
              <a:t>change in social worker is needed, make sure that this is clearly explained to us, along with the reasons why. Otherwise, we may feel some blame and it also impacts on our trust in you.  Try to always end your work with us with </a:t>
            </a:r>
            <a:r>
              <a:rPr lang="en-GB" sz="2000" b="1" i="1" dirty="0">
                <a:effectLst/>
                <a:latin typeface="Segoe UI"/>
                <a:cs typeface="Calibri"/>
              </a:rPr>
              <a:t>a </a:t>
            </a:r>
            <a:r>
              <a:rPr lang="en-GB" sz="2000" b="1" i="1" dirty="0">
                <a:latin typeface="Segoe UI"/>
                <a:cs typeface="Calibri"/>
              </a:rPr>
              <a:t>proper good-bye”.</a:t>
            </a:r>
            <a:endParaRPr lang="en-GB" sz="2000" b="1" i="1" dirty="0">
              <a:latin typeface="Segoe UI"/>
              <a:cs typeface="Segoe UI"/>
            </a:endParaRPr>
          </a:p>
        </p:txBody>
      </p:sp>
      <p:sp>
        <p:nvSpPr>
          <p:cNvPr id="12" name="TextBox 11">
            <a:extLst>
              <a:ext uri="{FF2B5EF4-FFF2-40B4-BE49-F238E27FC236}">
                <a16:creationId xmlns:a16="http://schemas.microsoft.com/office/drawing/2014/main" id="{0C0C48EE-0719-449F-A64A-BEE9BD47F589}"/>
              </a:ext>
            </a:extLst>
          </p:cNvPr>
          <p:cNvSpPr txBox="1"/>
          <p:nvPr/>
        </p:nvSpPr>
        <p:spPr>
          <a:xfrm>
            <a:off x="411504" y="1469168"/>
            <a:ext cx="11135033" cy="1015663"/>
          </a:xfrm>
          <a:custGeom>
            <a:avLst/>
            <a:gdLst>
              <a:gd name="connsiteX0" fmla="*/ 0 w 11135033"/>
              <a:gd name="connsiteY0" fmla="*/ 0 h 1015663"/>
              <a:gd name="connsiteX1" fmla="*/ 11135033 w 11135033"/>
              <a:gd name="connsiteY1" fmla="*/ 0 h 1015663"/>
              <a:gd name="connsiteX2" fmla="*/ 11135033 w 11135033"/>
              <a:gd name="connsiteY2" fmla="*/ 1015663 h 1015663"/>
              <a:gd name="connsiteX3" fmla="*/ 0 w 11135033"/>
              <a:gd name="connsiteY3" fmla="*/ 1015663 h 1015663"/>
              <a:gd name="connsiteX4" fmla="*/ 0 w 11135033"/>
              <a:gd name="connsiteY4" fmla="*/ 0 h 1015663"/>
              <a:gd name="connsiteX0" fmla="*/ 0 w 11135033"/>
              <a:gd name="connsiteY0" fmla="*/ 0 h 1015663"/>
              <a:gd name="connsiteX1" fmla="*/ 11135033 w 11135033"/>
              <a:gd name="connsiteY1" fmla="*/ 0 h 1015663"/>
              <a:gd name="connsiteX2" fmla="*/ 11135033 w 11135033"/>
              <a:gd name="connsiteY2" fmla="*/ 1015663 h 1015663"/>
              <a:gd name="connsiteX3" fmla="*/ 0 w 11135033"/>
              <a:gd name="connsiteY3" fmla="*/ 1015663 h 1015663"/>
              <a:gd name="connsiteX4" fmla="*/ 0 w 11135033"/>
              <a:gd name="connsiteY4" fmla="*/ 0 h 1015663"/>
              <a:gd name="connsiteX0" fmla="*/ 0 w 11135033"/>
              <a:gd name="connsiteY0" fmla="*/ 0 h 1015663"/>
              <a:gd name="connsiteX1" fmla="*/ 11135033 w 11135033"/>
              <a:gd name="connsiteY1" fmla="*/ 0 h 1015663"/>
              <a:gd name="connsiteX2" fmla="*/ 11135033 w 11135033"/>
              <a:gd name="connsiteY2" fmla="*/ 1015663 h 1015663"/>
              <a:gd name="connsiteX3" fmla="*/ 0 w 11135033"/>
              <a:gd name="connsiteY3" fmla="*/ 1015663 h 1015663"/>
              <a:gd name="connsiteX4" fmla="*/ 0 w 11135033"/>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033" h="1015663" fill="none" extrusionOk="0">
                <a:moveTo>
                  <a:pt x="0" y="0"/>
                </a:moveTo>
                <a:cubicBezTo>
                  <a:pt x="4222622" y="-372303"/>
                  <a:pt x="9400617" y="-231346"/>
                  <a:pt x="11135033" y="0"/>
                </a:cubicBezTo>
                <a:cubicBezTo>
                  <a:pt x="11071293" y="112796"/>
                  <a:pt x="11075887" y="841989"/>
                  <a:pt x="11135033" y="1015663"/>
                </a:cubicBezTo>
                <a:cubicBezTo>
                  <a:pt x="8276500" y="1281457"/>
                  <a:pt x="1701290" y="490938"/>
                  <a:pt x="0" y="1015663"/>
                </a:cubicBezTo>
                <a:cubicBezTo>
                  <a:pt x="86440" y="763098"/>
                  <a:pt x="-61336" y="190411"/>
                  <a:pt x="0" y="0"/>
                </a:cubicBezTo>
                <a:close/>
              </a:path>
              <a:path w="11135033" h="1015663" stroke="0" extrusionOk="0">
                <a:moveTo>
                  <a:pt x="0" y="0"/>
                </a:moveTo>
                <a:cubicBezTo>
                  <a:pt x="2852774" y="-827040"/>
                  <a:pt x="8093365" y="155443"/>
                  <a:pt x="11135033" y="0"/>
                </a:cubicBezTo>
                <a:cubicBezTo>
                  <a:pt x="11016169" y="234332"/>
                  <a:pt x="11165800" y="611403"/>
                  <a:pt x="11135033" y="1015663"/>
                </a:cubicBezTo>
                <a:cubicBezTo>
                  <a:pt x="6328071" y="974040"/>
                  <a:pt x="5124677" y="900896"/>
                  <a:pt x="0" y="1015663"/>
                </a:cubicBezTo>
                <a:cubicBezTo>
                  <a:pt x="58262" y="772652"/>
                  <a:pt x="-57726" y="326360"/>
                  <a:pt x="0" y="0"/>
                </a:cubicBezTo>
                <a:close/>
              </a:path>
              <a:path w="11135033" h="1015663" fill="none" stroke="0" extrusionOk="0">
                <a:moveTo>
                  <a:pt x="0" y="0"/>
                </a:moveTo>
                <a:cubicBezTo>
                  <a:pt x="2344940" y="-84883"/>
                  <a:pt x="6800083" y="-129155"/>
                  <a:pt x="11135033" y="0"/>
                </a:cubicBezTo>
                <a:cubicBezTo>
                  <a:pt x="11054029" y="195625"/>
                  <a:pt x="11010762" y="872297"/>
                  <a:pt x="11135033" y="1015663"/>
                </a:cubicBezTo>
                <a:cubicBezTo>
                  <a:pt x="8246796" y="1052224"/>
                  <a:pt x="2078188" y="629165"/>
                  <a:pt x="0" y="1015663"/>
                </a:cubicBezTo>
                <a:cubicBezTo>
                  <a:pt x="46993" y="733201"/>
                  <a:pt x="-43863" y="277666"/>
                  <a:pt x="0" y="0"/>
                </a:cubicBezTo>
                <a:close/>
              </a:path>
              <a:path w="11135033" h="1015663" fill="none" stroke="0" extrusionOk="0">
                <a:moveTo>
                  <a:pt x="0" y="0"/>
                </a:moveTo>
                <a:cubicBezTo>
                  <a:pt x="4232946" y="-315900"/>
                  <a:pt x="9165389" y="-155837"/>
                  <a:pt x="11135033" y="0"/>
                </a:cubicBezTo>
                <a:cubicBezTo>
                  <a:pt x="11065818" y="159372"/>
                  <a:pt x="11041707" y="859029"/>
                  <a:pt x="11135033" y="1015663"/>
                </a:cubicBezTo>
                <a:cubicBezTo>
                  <a:pt x="8355846" y="1227095"/>
                  <a:pt x="1884953" y="728042"/>
                  <a:pt x="0" y="1015663"/>
                </a:cubicBezTo>
                <a:cubicBezTo>
                  <a:pt x="76646" y="733620"/>
                  <a:pt x="-29196" y="250293"/>
                  <a:pt x="0" y="0"/>
                </a:cubicBezTo>
                <a:close/>
              </a:path>
            </a:pathLst>
          </a:custGeom>
          <a:solidFill>
            <a:schemeClr val="tx2">
              <a:lumMod val="20000"/>
              <a:lumOff val="80000"/>
            </a:schemeClr>
          </a:solidFill>
          <a:ln>
            <a:solidFill>
              <a:schemeClr val="bg1"/>
            </a:solidFill>
            <a:extLst>
              <a:ext uri="{C807C97D-BFC1-408E-A445-0C87EB9F89A2}">
                <ask:lineSketchStyleProps xmlns:ask="http://schemas.microsoft.com/office/drawing/2018/sketchyshapes" sd="2589591297">
                  <a:custGeom>
                    <a:avLst/>
                    <a:gdLst>
                      <a:gd name="connsiteX0" fmla="*/ 0 w 11135033"/>
                      <a:gd name="connsiteY0" fmla="*/ 0 h 1015663"/>
                      <a:gd name="connsiteX1" fmla="*/ 11135033 w 11135033"/>
                      <a:gd name="connsiteY1" fmla="*/ 0 h 1015663"/>
                      <a:gd name="connsiteX2" fmla="*/ 11135033 w 11135033"/>
                      <a:gd name="connsiteY2" fmla="*/ 1015663 h 1015663"/>
                      <a:gd name="connsiteX3" fmla="*/ 0 w 11135033"/>
                      <a:gd name="connsiteY3" fmla="*/ 1015663 h 1015663"/>
                      <a:gd name="connsiteX4" fmla="*/ 0 w 11135033"/>
                      <a:gd name="connsiteY4" fmla="*/ 0 h 1015663"/>
                      <a:gd name="connsiteX0" fmla="*/ 0 w 11135033"/>
                      <a:gd name="connsiteY0" fmla="*/ 0 h 1015663"/>
                      <a:gd name="connsiteX1" fmla="*/ 11135033 w 11135033"/>
                      <a:gd name="connsiteY1" fmla="*/ 0 h 1015663"/>
                      <a:gd name="connsiteX2" fmla="*/ 11135033 w 11135033"/>
                      <a:gd name="connsiteY2" fmla="*/ 1015663 h 1015663"/>
                      <a:gd name="connsiteX3" fmla="*/ 0 w 11135033"/>
                      <a:gd name="connsiteY3" fmla="*/ 1015663 h 1015663"/>
                      <a:gd name="connsiteX4" fmla="*/ 0 w 11135033"/>
                      <a:gd name="connsiteY4" fmla="*/ 0 h 101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033" h="1015663" fill="none" extrusionOk="0">
                        <a:moveTo>
                          <a:pt x="0" y="0"/>
                        </a:moveTo>
                        <a:cubicBezTo>
                          <a:pt x="4139043" y="-183990"/>
                          <a:pt x="9324880" y="-83772"/>
                          <a:pt x="11135033" y="0"/>
                        </a:cubicBezTo>
                        <a:cubicBezTo>
                          <a:pt x="11069467" y="142853"/>
                          <a:pt x="11055791" y="839655"/>
                          <a:pt x="11135033" y="1015663"/>
                        </a:cubicBezTo>
                        <a:cubicBezTo>
                          <a:pt x="8262067" y="1186031"/>
                          <a:pt x="1920651" y="792210"/>
                          <a:pt x="0" y="1015663"/>
                        </a:cubicBezTo>
                        <a:cubicBezTo>
                          <a:pt x="62943" y="740448"/>
                          <a:pt x="-41865" y="229784"/>
                          <a:pt x="0" y="0"/>
                        </a:cubicBezTo>
                        <a:close/>
                      </a:path>
                      <a:path w="11135033" h="1015663" stroke="0" extrusionOk="0">
                        <a:moveTo>
                          <a:pt x="0" y="0"/>
                        </a:moveTo>
                        <a:cubicBezTo>
                          <a:pt x="3056358" y="-607168"/>
                          <a:pt x="7712999" y="102988"/>
                          <a:pt x="11135033" y="0"/>
                        </a:cubicBezTo>
                        <a:cubicBezTo>
                          <a:pt x="11077585" y="201132"/>
                          <a:pt x="11148773" y="634067"/>
                          <a:pt x="11135033" y="1015663"/>
                        </a:cubicBezTo>
                        <a:cubicBezTo>
                          <a:pt x="6274716" y="1024695"/>
                          <a:pt x="5187551" y="919229"/>
                          <a:pt x="0" y="1015663"/>
                        </a:cubicBezTo>
                        <a:cubicBezTo>
                          <a:pt x="41299" y="791114"/>
                          <a:pt x="-67264" y="340931"/>
                          <a:pt x="0" y="0"/>
                        </a:cubicBezTo>
                        <a:close/>
                      </a:path>
                      <a:path w="11135033" h="1015663" fill="none" stroke="0" extrusionOk="0">
                        <a:moveTo>
                          <a:pt x="0" y="0"/>
                        </a:moveTo>
                        <a:cubicBezTo>
                          <a:pt x="4099550" y="-6737"/>
                          <a:pt x="9028085" y="-49214"/>
                          <a:pt x="11135033" y="0"/>
                        </a:cubicBezTo>
                        <a:cubicBezTo>
                          <a:pt x="11064632" y="192904"/>
                          <a:pt x="11024049" y="857373"/>
                          <a:pt x="11135033" y="1015663"/>
                        </a:cubicBezTo>
                        <a:cubicBezTo>
                          <a:pt x="8471766" y="1100354"/>
                          <a:pt x="1893250" y="709043"/>
                          <a:pt x="0" y="1015663"/>
                        </a:cubicBezTo>
                        <a:cubicBezTo>
                          <a:pt x="62853" y="710583"/>
                          <a:pt x="-18676" y="273028"/>
                          <a:pt x="0" y="0"/>
                        </a:cubicBezTo>
                        <a:close/>
                      </a:path>
                    </a:pathLst>
                  </a:custGeom>
                  <ask:type>
                    <ask:lineSketchCurved/>
                  </ask:type>
                </ask:lineSketchStyleProps>
              </a:ext>
            </a:extLst>
          </a:ln>
        </p:spPr>
        <p:txBody>
          <a:bodyPr wrap="square" lIns="91440" tIns="45720" rIns="91440" bIns="45720" rtlCol="0" anchor="t">
            <a:spAutoFit/>
          </a:bodyPr>
          <a:lstStyle/>
          <a:p>
            <a:pPr algn="ctr"/>
            <a:r>
              <a:rPr lang="en-GB" sz="2000" b="1" i="1" dirty="0">
                <a:solidFill>
                  <a:srgbClr val="212121"/>
                </a:solidFill>
                <a:effectLst/>
                <a:latin typeface="Segoe UI"/>
                <a:cs typeface="Segoe UI"/>
              </a:rPr>
              <a:t>“The feeling of uncertainty wasn't helpful as I had to wait for many years for a final outcome. I knew what I wanted and I believed that the outcome should be </a:t>
            </a:r>
            <a:r>
              <a:rPr lang="en-GB" b="1" i="1" dirty="0">
                <a:solidFill>
                  <a:srgbClr val="212121"/>
                </a:solidFill>
                <a:effectLst/>
                <a:latin typeface="Segoe UI"/>
                <a:cs typeface="Segoe UI"/>
              </a:rPr>
              <a:t>obvious</a:t>
            </a:r>
            <a:r>
              <a:rPr lang="en-GB" sz="2000" b="1" i="1" dirty="0">
                <a:solidFill>
                  <a:srgbClr val="212121"/>
                </a:solidFill>
                <a:effectLst/>
                <a:latin typeface="Segoe UI"/>
                <a:cs typeface="Segoe UI"/>
              </a:rPr>
              <a:t> so I was confused as to why the proceedings took so long.”</a:t>
            </a:r>
          </a:p>
        </p:txBody>
      </p:sp>
      <p:sp>
        <p:nvSpPr>
          <p:cNvPr id="4" name="TextBox 3">
            <a:extLst>
              <a:ext uri="{FF2B5EF4-FFF2-40B4-BE49-F238E27FC236}">
                <a16:creationId xmlns:a16="http://schemas.microsoft.com/office/drawing/2014/main" id="{635E97ED-7C32-5263-7820-D91F633862FF}"/>
              </a:ext>
            </a:extLst>
          </p:cNvPr>
          <p:cNvSpPr txBox="1"/>
          <p:nvPr/>
        </p:nvSpPr>
        <p:spPr>
          <a:xfrm>
            <a:off x="392998" y="2912286"/>
            <a:ext cx="11106279" cy="1393138"/>
          </a:xfrm>
          <a:custGeom>
            <a:avLst/>
            <a:gdLst>
              <a:gd name="connsiteX0" fmla="*/ 0 w 11106279"/>
              <a:gd name="connsiteY0" fmla="*/ 0 h 1393138"/>
              <a:gd name="connsiteX1" fmla="*/ 11106279 w 11106279"/>
              <a:gd name="connsiteY1" fmla="*/ 0 h 1393138"/>
              <a:gd name="connsiteX2" fmla="*/ 11106279 w 11106279"/>
              <a:gd name="connsiteY2" fmla="*/ 1393138 h 1393138"/>
              <a:gd name="connsiteX3" fmla="*/ 0 w 11106279"/>
              <a:gd name="connsiteY3" fmla="*/ 1393138 h 1393138"/>
              <a:gd name="connsiteX4" fmla="*/ 0 w 11106279"/>
              <a:gd name="connsiteY4" fmla="*/ 0 h 1393138"/>
              <a:gd name="connsiteX0" fmla="*/ 0 w 11106279"/>
              <a:gd name="connsiteY0" fmla="*/ 0 h 1393138"/>
              <a:gd name="connsiteX1" fmla="*/ 11106279 w 11106279"/>
              <a:gd name="connsiteY1" fmla="*/ 0 h 1393138"/>
              <a:gd name="connsiteX2" fmla="*/ 11106279 w 11106279"/>
              <a:gd name="connsiteY2" fmla="*/ 1393138 h 1393138"/>
              <a:gd name="connsiteX3" fmla="*/ 0 w 11106279"/>
              <a:gd name="connsiteY3" fmla="*/ 1393138 h 1393138"/>
              <a:gd name="connsiteX4" fmla="*/ 0 w 11106279"/>
              <a:gd name="connsiteY4" fmla="*/ 0 h 1393138"/>
              <a:gd name="connsiteX0" fmla="*/ 0 w 11106279"/>
              <a:gd name="connsiteY0" fmla="*/ 0 h 1393138"/>
              <a:gd name="connsiteX1" fmla="*/ 11106279 w 11106279"/>
              <a:gd name="connsiteY1" fmla="*/ 0 h 1393138"/>
              <a:gd name="connsiteX2" fmla="*/ 11106279 w 11106279"/>
              <a:gd name="connsiteY2" fmla="*/ 1393138 h 1393138"/>
              <a:gd name="connsiteX3" fmla="*/ 0 w 11106279"/>
              <a:gd name="connsiteY3" fmla="*/ 1393138 h 1393138"/>
              <a:gd name="connsiteX4" fmla="*/ 0 w 11106279"/>
              <a:gd name="connsiteY4" fmla="*/ 0 h 13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6279" h="1393138" fill="none" extrusionOk="0">
                <a:moveTo>
                  <a:pt x="0" y="0"/>
                </a:moveTo>
                <a:cubicBezTo>
                  <a:pt x="4170954" y="-227319"/>
                  <a:pt x="9459416" y="-372731"/>
                  <a:pt x="11106279" y="0"/>
                </a:cubicBezTo>
                <a:cubicBezTo>
                  <a:pt x="11039471" y="233728"/>
                  <a:pt x="11080921" y="1157196"/>
                  <a:pt x="11106279" y="1393138"/>
                </a:cubicBezTo>
                <a:cubicBezTo>
                  <a:pt x="8285908" y="1854377"/>
                  <a:pt x="1905527" y="1113778"/>
                  <a:pt x="0" y="1393138"/>
                </a:cubicBezTo>
                <a:cubicBezTo>
                  <a:pt x="89795" y="1034300"/>
                  <a:pt x="-61858" y="285245"/>
                  <a:pt x="0" y="0"/>
                </a:cubicBezTo>
                <a:close/>
              </a:path>
              <a:path w="11106279" h="1393138" stroke="0" extrusionOk="0">
                <a:moveTo>
                  <a:pt x="0" y="0"/>
                </a:moveTo>
                <a:cubicBezTo>
                  <a:pt x="2863082" y="-848711"/>
                  <a:pt x="8147071" y="183552"/>
                  <a:pt x="11106279" y="0"/>
                </a:cubicBezTo>
                <a:cubicBezTo>
                  <a:pt x="11028399" y="281947"/>
                  <a:pt x="11128472" y="874361"/>
                  <a:pt x="11106279" y="1393138"/>
                </a:cubicBezTo>
                <a:cubicBezTo>
                  <a:pt x="6342999" y="1361604"/>
                  <a:pt x="5189904" y="1279496"/>
                  <a:pt x="0" y="1393138"/>
                </a:cubicBezTo>
                <a:cubicBezTo>
                  <a:pt x="83819" y="1050056"/>
                  <a:pt x="-50358" y="458417"/>
                  <a:pt x="0" y="0"/>
                </a:cubicBezTo>
                <a:close/>
              </a:path>
              <a:path w="11106279" h="1393138" fill="none" stroke="0" extrusionOk="0">
                <a:moveTo>
                  <a:pt x="0" y="0"/>
                </a:moveTo>
                <a:cubicBezTo>
                  <a:pt x="4019862" y="-326878"/>
                  <a:pt x="8684451" y="-25623"/>
                  <a:pt x="11106279" y="0"/>
                </a:cubicBezTo>
                <a:cubicBezTo>
                  <a:pt x="11011767" y="271265"/>
                  <a:pt x="10977607" y="1190720"/>
                  <a:pt x="11106279" y="1393138"/>
                </a:cubicBezTo>
                <a:cubicBezTo>
                  <a:pt x="8105630" y="1354636"/>
                  <a:pt x="2059974" y="856146"/>
                  <a:pt x="0" y="1393138"/>
                </a:cubicBezTo>
                <a:cubicBezTo>
                  <a:pt x="66741" y="991298"/>
                  <a:pt x="-42496" y="412982"/>
                  <a:pt x="0" y="0"/>
                </a:cubicBezTo>
                <a:close/>
              </a:path>
              <a:path w="11106279" h="1393138" fill="none" stroke="0" extrusionOk="0">
                <a:moveTo>
                  <a:pt x="0" y="0"/>
                </a:moveTo>
                <a:cubicBezTo>
                  <a:pt x="4247513" y="-279518"/>
                  <a:pt x="9104529" y="-169180"/>
                  <a:pt x="11106279" y="0"/>
                </a:cubicBezTo>
                <a:cubicBezTo>
                  <a:pt x="11036127" y="252763"/>
                  <a:pt x="11026634" y="1184058"/>
                  <a:pt x="11106279" y="1393138"/>
                </a:cubicBezTo>
                <a:cubicBezTo>
                  <a:pt x="8462019" y="1716464"/>
                  <a:pt x="1821087" y="935532"/>
                  <a:pt x="0" y="1393138"/>
                </a:cubicBezTo>
                <a:cubicBezTo>
                  <a:pt x="72165" y="989235"/>
                  <a:pt x="-45996" y="316321"/>
                  <a:pt x="0" y="0"/>
                </a:cubicBezTo>
                <a:close/>
              </a:path>
            </a:pathLst>
          </a:custGeom>
          <a:solidFill>
            <a:schemeClr val="accent2">
              <a:lumMod val="60000"/>
              <a:lumOff val="40000"/>
            </a:schemeClr>
          </a:solidFill>
          <a:ln>
            <a:solidFill>
              <a:schemeClr val="bg1"/>
            </a:solidFill>
            <a:extLst>
              <a:ext uri="{C807C97D-BFC1-408E-A445-0C87EB9F89A2}">
                <ask:lineSketchStyleProps xmlns:ask="http://schemas.microsoft.com/office/drawing/2018/sketchyshapes" sd="2589591297">
                  <a:custGeom>
                    <a:avLst/>
                    <a:gdLst>
                      <a:gd name="connsiteX0" fmla="*/ 0 w 11106279"/>
                      <a:gd name="connsiteY0" fmla="*/ 0 h 1393138"/>
                      <a:gd name="connsiteX1" fmla="*/ 11106279 w 11106279"/>
                      <a:gd name="connsiteY1" fmla="*/ 0 h 1393138"/>
                      <a:gd name="connsiteX2" fmla="*/ 11106279 w 11106279"/>
                      <a:gd name="connsiteY2" fmla="*/ 1393138 h 1393138"/>
                      <a:gd name="connsiteX3" fmla="*/ 0 w 11106279"/>
                      <a:gd name="connsiteY3" fmla="*/ 1393138 h 1393138"/>
                      <a:gd name="connsiteX4" fmla="*/ 0 w 11106279"/>
                      <a:gd name="connsiteY4" fmla="*/ 0 h 1393138"/>
                      <a:gd name="connsiteX0" fmla="*/ 0 w 11106279"/>
                      <a:gd name="connsiteY0" fmla="*/ 0 h 1393138"/>
                      <a:gd name="connsiteX1" fmla="*/ 11106279 w 11106279"/>
                      <a:gd name="connsiteY1" fmla="*/ 0 h 1393138"/>
                      <a:gd name="connsiteX2" fmla="*/ 11106279 w 11106279"/>
                      <a:gd name="connsiteY2" fmla="*/ 1393138 h 1393138"/>
                      <a:gd name="connsiteX3" fmla="*/ 0 w 11106279"/>
                      <a:gd name="connsiteY3" fmla="*/ 1393138 h 1393138"/>
                      <a:gd name="connsiteX4" fmla="*/ 0 w 11106279"/>
                      <a:gd name="connsiteY4" fmla="*/ 0 h 1393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6279" h="1393138" fill="none" extrusionOk="0">
                        <a:moveTo>
                          <a:pt x="0" y="0"/>
                        </a:moveTo>
                        <a:cubicBezTo>
                          <a:pt x="4105715" y="-80328"/>
                          <a:pt x="9307811" y="-77328"/>
                          <a:pt x="11106279" y="0"/>
                        </a:cubicBezTo>
                        <a:cubicBezTo>
                          <a:pt x="11039144" y="239104"/>
                          <a:pt x="11048867" y="1153473"/>
                          <a:pt x="11106279" y="1393138"/>
                        </a:cubicBezTo>
                        <a:cubicBezTo>
                          <a:pt x="8251079" y="1624097"/>
                          <a:pt x="1967923" y="1199473"/>
                          <a:pt x="0" y="1393138"/>
                        </a:cubicBezTo>
                        <a:cubicBezTo>
                          <a:pt x="52968" y="998801"/>
                          <a:pt x="-48475" y="312307"/>
                          <a:pt x="0" y="0"/>
                        </a:cubicBezTo>
                        <a:close/>
                      </a:path>
                      <a:path w="11106279" h="1393138" stroke="0" extrusionOk="0">
                        <a:moveTo>
                          <a:pt x="0" y="0"/>
                        </a:moveTo>
                        <a:cubicBezTo>
                          <a:pt x="3171171" y="-515972"/>
                          <a:pt x="7464096" y="89365"/>
                          <a:pt x="11106279" y="0"/>
                        </a:cubicBezTo>
                        <a:cubicBezTo>
                          <a:pt x="11035197" y="278272"/>
                          <a:pt x="11114199" y="893359"/>
                          <a:pt x="11106279" y="1393138"/>
                        </a:cubicBezTo>
                        <a:cubicBezTo>
                          <a:pt x="6225015" y="1473618"/>
                          <a:pt x="5238934" y="1293793"/>
                          <a:pt x="0" y="1393138"/>
                        </a:cubicBezTo>
                        <a:cubicBezTo>
                          <a:pt x="63834" y="1071807"/>
                          <a:pt x="-61290" y="475118"/>
                          <a:pt x="0" y="0"/>
                        </a:cubicBezTo>
                        <a:close/>
                      </a:path>
                      <a:path w="11106279" h="1393138" fill="none" stroke="0" extrusionOk="0">
                        <a:moveTo>
                          <a:pt x="0" y="0"/>
                        </a:moveTo>
                        <a:cubicBezTo>
                          <a:pt x="4190730" y="-97498"/>
                          <a:pt x="8941726" y="-57685"/>
                          <a:pt x="11106279" y="0"/>
                        </a:cubicBezTo>
                        <a:cubicBezTo>
                          <a:pt x="11034975" y="265308"/>
                          <a:pt x="10988065" y="1178972"/>
                          <a:pt x="11106279" y="1393138"/>
                        </a:cubicBezTo>
                        <a:cubicBezTo>
                          <a:pt x="8262589" y="1388216"/>
                          <a:pt x="1836995" y="952454"/>
                          <a:pt x="0" y="1393138"/>
                        </a:cubicBezTo>
                        <a:cubicBezTo>
                          <a:pt x="82742" y="968479"/>
                          <a:pt x="3316" y="404547"/>
                          <a:pt x="0" y="0"/>
                        </a:cubicBezTo>
                        <a:close/>
                      </a:path>
                    </a:pathLst>
                  </a:custGeom>
                  <ask:type>
                    <ask:lineSketchCurved/>
                  </ask:type>
                </ask:lineSketchStyleProps>
              </a:ext>
            </a:extLst>
          </a:ln>
        </p:spPr>
        <p:txBody>
          <a:bodyPr wrap="square" lIns="91440" tIns="45720" rIns="91440" bIns="45720" rtlCol="0" anchor="t">
            <a:spAutoFit/>
          </a:bodyPr>
          <a:lstStyle/>
          <a:p>
            <a:pPr algn="ctr">
              <a:lnSpc>
                <a:spcPct val="107000"/>
              </a:lnSpc>
              <a:spcAft>
                <a:spcPts val="800"/>
              </a:spcAft>
            </a:pPr>
            <a:r>
              <a:rPr lang="en-GB" sz="2000" b="1" i="1" dirty="0">
                <a:ea typeface="+mn-lt"/>
                <a:cs typeface="+mn-lt"/>
              </a:rPr>
              <a:t>"I waited a whole year just to be told again no by the family court, there is no solution, no change. That </a:t>
            </a:r>
            <a:r>
              <a:rPr lang="en-GB" sz="2000" b="1" i="1" dirty="0">
                <a:effectLst/>
                <a:ea typeface="+mn-lt"/>
                <a:cs typeface="+mn-lt"/>
              </a:rPr>
              <a:t>I had to </a:t>
            </a:r>
            <a:r>
              <a:rPr lang="en-GB" sz="2000" b="1" i="1" dirty="0">
                <a:ea typeface="+mn-lt"/>
                <a:cs typeface="+mn-lt"/>
              </a:rPr>
              <a:t>bear the </a:t>
            </a:r>
            <a:r>
              <a:rPr lang="en-GB" sz="2000" b="1" i="1" dirty="0">
                <a:latin typeface="Segoe UI"/>
                <a:ea typeface="+mn-lt"/>
                <a:cs typeface="+mn-lt"/>
              </a:rPr>
              <a:t>aching</a:t>
            </a:r>
            <a:r>
              <a:rPr lang="en-GB" sz="2000" b="1" i="1" dirty="0">
                <a:ea typeface="+mn-lt"/>
                <a:cs typeface="+mn-lt"/>
              </a:rPr>
              <a:t> heart of </a:t>
            </a:r>
            <a:r>
              <a:rPr lang="en-GB" sz="2000" b="1" i="1" dirty="0">
                <a:effectLst/>
                <a:ea typeface="+mn-lt"/>
                <a:cs typeface="+mn-lt"/>
              </a:rPr>
              <a:t>a </a:t>
            </a:r>
            <a:r>
              <a:rPr lang="en-GB" sz="2000" b="1" i="1" dirty="0">
                <a:ea typeface="+mn-lt"/>
                <a:cs typeface="+mn-lt"/>
              </a:rPr>
              <a:t>lost brother</a:t>
            </a:r>
            <a:r>
              <a:rPr lang="en-GB" sz="2000" b="1" i="1" dirty="0">
                <a:effectLst/>
                <a:ea typeface="+mn-lt"/>
                <a:cs typeface="+mn-lt"/>
              </a:rPr>
              <a:t>. </a:t>
            </a:r>
            <a:r>
              <a:rPr lang="en-GB" sz="2000" b="1" i="1" dirty="0">
                <a:ea typeface="+mn-lt"/>
                <a:cs typeface="+mn-lt"/>
              </a:rPr>
              <a:t>To be told </a:t>
            </a:r>
            <a:r>
              <a:rPr lang="en-GB" sz="2000" b="1" i="1" dirty="0">
                <a:effectLst/>
                <a:ea typeface="+mn-lt"/>
                <a:cs typeface="+mn-lt"/>
              </a:rPr>
              <a:t>that the outcome was the </a:t>
            </a:r>
            <a:r>
              <a:rPr lang="en-GB" sz="2000" b="1" i="1" dirty="0">
                <a:ea typeface="+mn-lt"/>
                <a:cs typeface="+mn-lt"/>
              </a:rPr>
              <a:t>same situation as before. My family is </a:t>
            </a:r>
            <a:r>
              <a:rPr lang="en-GB" sz="2000" b="1" i="1" dirty="0">
                <a:effectLst/>
                <a:ea typeface="+mn-lt"/>
                <a:cs typeface="+mn-lt"/>
              </a:rPr>
              <a:t>so </a:t>
            </a:r>
            <a:r>
              <a:rPr lang="en-GB" sz="2000" b="1" i="1" dirty="0">
                <a:ea typeface="+mn-lt"/>
                <a:cs typeface="+mn-lt"/>
              </a:rPr>
              <a:t>troubled we were told that nothing could save us. Mediation shouldn’t even be considered. I waited a whole year to be told that there is no solution".</a:t>
            </a:r>
          </a:p>
        </p:txBody>
      </p:sp>
    </p:spTree>
    <p:extLst>
      <p:ext uri="{BB962C8B-B14F-4D97-AF65-F5344CB8AC3E}">
        <p14:creationId xmlns:p14="http://schemas.microsoft.com/office/powerpoint/2010/main" val="127295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63FDE2-E5AF-48A5-A3C4-F7464544D6DC}"/>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600"/>
          </a:p>
        </p:txBody>
      </p:sp>
      <p:sp>
        <p:nvSpPr>
          <p:cNvPr id="13" name="Speech Bubble: Oval 12">
            <a:extLst>
              <a:ext uri="{FF2B5EF4-FFF2-40B4-BE49-F238E27FC236}">
                <a16:creationId xmlns:a16="http://schemas.microsoft.com/office/drawing/2014/main" id="{9A417721-F1F8-4DB7-9650-33492CE30296}"/>
              </a:ext>
            </a:extLst>
          </p:cNvPr>
          <p:cNvSpPr/>
          <p:nvPr/>
        </p:nvSpPr>
        <p:spPr>
          <a:xfrm>
            <a:off x="369048" y="442452"/>
            <a:ext cx="4933105" cy="4516855"/>
          </a:xfrm>
          <a:custGeom>
            <a:avLst/>
            <a:gdLst>
              <a:gd name="connsiteX0" fmla="*/ 4312964 w 4933105"/>
              <a:gd name="connsiteY0" fmla="*/ 4734703 h 4516855"/>
              <a:gd name="connsiteX1" fmla="*/ 3878016 w 4933105"/>
              <a:gd name="connsiteY1" fmla="*/ 4533514 h 4516855"/>
              <a:gd name="connsiteX2" fmla="*/ 3443068 w 4933105"/>
              <a:gd name="connsiteY2" fmla="*/ 4332324 h 4516855"/>
              <a:gd name="connsiteX3" fmla="*/ 401223 w 4933105"/>
              <a:gd name="connsiteY3" fmla="*/ 3493090 h 4516855"/>
              <a:gd name="connsiteX4" fmla="*/ 1082060 w 4933105"/>
              <a:gd name="connsiteY4" fmla="*/ 389334 h 4516855"/>
              <a:gd name="connsiteX5" fmla="*/ 4219578 w 4933105"/>
              <a:gd name="connsiteY5" fmla="*/ 669676 h 4516855"/>
              <a:gd name="connsiteX6" fmla="*/ 4220453 w 4933105"/>
              <a:gd name="connsiteY6" fmla="*/ 3846368 h 4516855"/>
              <a:gd name="connsiteX7" fmla="*/ 4263933 w 4933105"/>
              <a:gd name="connsiteY7" fmla="*/ 4263885 h 4516855"/>
              <a:gd name="connsiteX8" fmla="*/ 4312964 w 4933105"/>
              <a:gd name="connsiteY8" fmla="*/ 4734703 h 451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33105" h="4516855" fill="none" extrusionOk="0">
                <a:moveTo>
                  <a:pt x="4312964" y="4734703"/>
                </a:moveTo>
                <a:cubicBezTo>
                  <a:pt x="4090145" y="4683101"/>
                  <a:pt x="3988717" y="4542978"/>
                  <a:pt x="3878016" y="4533514"/>
                </a:cubicBezTo>
                <a:cubicBezTo>
                  <a:pt x="3767315" y="4524050"/>
                  <a:pt x="3633296" y="4365649"/>
                  <a:pt x="3443068" y="4332324"/>
                </a:cubicBezTo>
                <a:cubicBezTo>
                  <a:pt x="2459060" y="4781435"/>
                  <a:pt x="1067678" y="4266266"/>
                  <a:pt x="401223" y="3493090"/>
                </a:cubicBezTo>
                <a:cubicBezTo>
                  <a:pt x="-212779" y="2434482"/>
                  <a:pt x="106373" y="1271968"/>
                  <a:pt x="1082060" y="389334"/>
                </a:cubicBezTo>
                <a:cubicBezTo>
                  <a:pt x="1808115" y="-51490"/>
                  <a:pt x="3365129" y="159402"/>
                  <a:pt x="4219578" y="669676"/>
                </a:cubicBezTo>
                <a:cubicBezTo>
                  <a:pt x="5265081" y="1711249"/>
                  <a:pt x="5148940" y="2999580"/>
                  <a:pt x="4220453" y="3846368"/>
                </a:cubicBezTo>
                <a:cubicBezTo>
                  <a:pt x="4258155" y="4029656"/>
                  <a:pt x="4206538" y="4177872"/>
                  <a:pt x="4263933" y="4263885"/>
                </a:cubicBezTo>
                <a:cubicBezTo>
                  <a:pt x="4321328" y="4349898"/>
                  <a:pt x="4260864" y="4535291"/>
                  <a:pt x="4312964" y="4734703"/>
                </a:cubicBezTo>
                <a:close/>
              </a:path>
              <a:path w="4933105" h="4516855" stroke="0" extrusionOk="0">
                <a:moveTo>
                  <a:pt x="4312964" y="4734703"/>
                </a:moveTo>
                <a:cubicBezTo>
                  <a:pt x="4090387" y="4657674"/>
                  <a:pt x="4068081" y="4584782"/>
                  <a:pt x="3860618" y="4525466"/>
                </a:cubicBezTo>
                <a:cubicBezTo>
                  <a:pt x="3653156" y="4466150"/>
                  <a:pt x="3608907" y="4348242"/>
                  <a:pt x="3443068" y="4332324"/>
                </a:cubicBezTo>
                <a:cubicBezTo>
                  <a:pt x="2334967" y="4811522"/>
                  <a:pt x="1151128" y="4493137"/>
                  <a:pt x="401223" y="3493090"/>
                </a:cubicBezTo>
                <a:cubicBezTo>
                  <a:pt x="-265784" y="2844562"/>
                  <a:pt x="-141387" y="1128419"/>
                  <a:pt x="1082060" y="389334"/>
                </a:cubicBezTo>
                <a:cubicBezTo>
                  <a:pt x="2104206" y="-38596"/>
                  <a:pt x="3529391" y="-249524"/>
                  <a:pt x="4219578" y="669676"/>
                </a:cubicBezTo>
                <a:cubicBezTo>
                  <a:pt x="5198308" y="1588403"/>
                  <a:pt x="5170090" y="2935534"/>
                  <a:pt x="4220453" y="3846368"/>
                </a:cubicBezTo>
                <a:cubicBezTo>
                  <a:pt x="4254513" y="4024075"/>
                  <a:pt x="4207256" y="4108551"/>
                  <a:pt x="4264858" y="4272769"/>
                </a:cubicBezTo>
                <a:cubicBezTo>
                  <a:pt x="4322460" y="4436987"/>
                  <a:pt x="4261119" y="4513832"/>
                  <a:pt x="4312964" y="4734703"/>
                </a:cubicBezTo>
                <a:close/>
              </a:path>
            </a:pathLst>
          </a:custGeom>
          <a:solidFill>
            <a:srgbClr val="FFFFFF"/>
          </a:solidFill>
          <a:ln w="28575">
            <a:solidFill>
              <a:schemeClr val="tx1"/>
            </a:solidFill>
            <a:extLst>
              <a:ext uri="{C807C97D-BFC1-408E-A445-0C87EB9F89A2}">
                <ask:lineSketchStyleProps xmlns:ask="http://schemas.microsoft.com/office/drawing/2018/sketchyshapes" sd="2561738966">
                  <a:prstGeom prst="wedgeEllipseCallout">
                    <a:avLst>
                      <a:gd name="adj1" fmla="val 37429"/>
                      <a:gd name="adj2" fmla="val 54823"/>
                    </a:avLst>
                  </a:prstGeom>
                  <ask:type>
                    <ask:lineSketchScribble/>
                  </ask:type>
                </ask:lineSketchStyleProps>
              </a:ext>
            </a:extLst>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a:t>Living with anxiety</a:t>
            </a:r>
          </a:p>
        </p:txBody>
      </p:sp>
      <p:sp>
        <p:nvSpPr>
          <p:cNvPr id="12" name="TextBox 11">
            <a:extLst>
              <a:ext uri="{FF2B5EF4-FFF2-40B4-BE49-F238E27FC236}">
                <a16:creationId xmlns:a16="http://schemas.microsoft.com/office/drawing/2014/main" id="{4C4CB0CD-25B8-4AFB-ACAE-B2D64EBC9389}"/>
              </a:ext>
            </a:extLst>
          </p:cNvPr>
          <p:cNvSpPr txBox="1"/>
          <p:nvPr/>
        </p:nvSpPr>
        <p:spPr>
          <a:xfrm>
            <a:off x="846464" y="1362051"/>
            <a:ext cx="3978271" cy="2677656"/>
          </a:xfrm>
          <a:prstGeom prst="rect">
            <a:avLst/>
          </a:prstGeom>
          <a:noFill/>
        </p:spPr>
        <p:txBody>
          <a:bodyPr wrap="square">
            <a:spAutoFit/>
          </a:bodyPr>
          <a:lstStyle/>
          <a:p>
            <a:pPr algn="ctr">
              <a:spcAft>
                <a:spcPts val="1200"/>
              </a:spcAft>
            </a:pPr>
            <a:r>
              <a:rPr lang="en-GB" sz="2800" b="1" i="1">
                <a:solidFill>
                  <a:schemeClr val="tx1"/>
                </a:solidFill>
                <a:latin typeface="Candara Light" panose="020E0502030303020204" pitchFamily="34" charset="0"/>
                <a:cs typeface="Browallia New" panose="020B0502040204020203" pitchFamily="34" charset="-34"/>
              </a:rPr>
              <a:t>“We cannot simply carry on accepting delay, knowing the impact it is having on children, their families, services and the courts.”</a:t>
            </a:r>
            <a:endParaRPr lang="en-GB" sz="2800" b="1" i="1">
              <a:latin typeface="Candara Light" panose="020E0502030303020204" pitchFamily="34" charset="0"/>
              <a:cs typeface="Browallia New" panose="020B0502040204020203" pitchFamily="34" charset="-34"/>
            </a:endParaRPr>
          </a:p>
        </p:txBody>
      </p:sp>
      <p:pic>
        <p:nvPicPr>
          <p:cNvPr id="14" name="Picture 4" descr="See the source image">
            <a:extLst>
              <a:ext uri="{FF2B5EF4-FFF2-40B4-BE49-F238E27FC236}">
                <a16:creationId xmlns:a16="http://schemas.microsoft.com/office/drawing/2014/main" id="{C1E26DB6-5FF4-4A75-A586-0029580651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5318" y="1158383"/>
            <a:ext cx="5792442" cy="32139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6" name="Group 15">
            <a:extLst>
              <a:ext uri="{FF2B5EF4-FFF2-40B4-BE49-F238E27FC236}">
                <a16:creationId xmlns:a16="http://schemas.microsoft.com/office/drawing/2014/main" id="{8BC6C38A-93E9-4E5B-AFD8-682C77EB672A}"/>
              </a:ext>
            </a:extLst>
          </p:cNvPr>
          <p:cNvGrpSpPr/>
          <p:nvPr/>
        </p:nvGrpSpPr>
        <p:grpSpPr>
          <a:xfrm>
            <a:off x="3337089" y="4873658"/>
            <a:ext cx="8854911" cy="1984342"/>
            <a:chOff x="-390755" y="4050022"/>
            <a:chExt cx="11794306" cy="2848509"/>
          </a:xfrm>
        </p:grpSpPr>
        <p:grpSp>
          <p:nvGrpSpPr>
            <p:cNvPr id="17" name="Group 16">
              <a:extLst>
                <a:ext uri="{FF2B5EF4-FFF2-40B4-BE49-F238E27FC236}">
                  <a16:creationId xmlns:a16="http://schemas.microsoft.com/office/drawing/2014/main" id="{374CDE0F-D63A-4E87-9532-FC3C8CDA7B21}"/>
                </a:ext>
              </a:extLst>
            </p:cNvPr>
            <p:cNvGrpSpPr/>
            <p:nvPr/>
          </p:nvGrpSpPr>
          <p:grpSpPr>
            <a:xfrm>
              <a:off x="-390755" y="4050022"/>
              <a:ext cx="9672183" cy="2848509"/>
              <a:chOff x="-406083" y="4050022"/>
              <a:chExt cx="11302604" cy="2848509"/>
            </a:xfrm>
          </p:grpSpPr>
          <p:pic>
            <p:nvPicPr>
              <p:cNvPr id="19" name="Picture 4">
                <a:extLst>
                  <a:ext uri="{FF2B5EF4-FFF2-40B4-BE49-F238E27FC236}">
                    <a16:creationId xmlns:a16="http://schemas.microsoft.com/office/drawing/2014/main" id="{D185920C-BEC0-4F7C-A351-C0E847DC27B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61049"/>
              <a:stretch/>
            </p:blipFill>
            <p:spPr bwMode="auto">
              <a:xfrm>
                <a:off x="5846407" y="4227250"/>
                <a:ext cx="2070100" cy="26712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a:extLst>
                  <a:ext uri="{FF2B5EF4-FFF2-40B4-BE49-F238E27FC236}">
                    <a16:creationId xmlns:a16="http://schemas.microsoft.com/office/drawing/2014/main" id="{BFDFC96D-FD85-4809-AA07-D9A6866431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59251"/>
              <a:stretch/>
            </p:blipFill>
            <p:spPr bwMode="auto">
              <a:xfrm>
                <a:off x="7241307" y="4103961"/>
                <a:ext cx="2078037" cy="279457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9A97C509-B11C-4997-878A-D7821A00D9E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55056"/>
              <a:stretch/>
            </p:blipFill>
            <p:spPr bwMode="auto">
              <a:xfrm>
                <a:off x="1662557" y="4227249"/>
                <a:ext cx="2094018" cy="26712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21B14A16-E26B-4E05-A1E9-8BED506459C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51011"/>
              <a:stretch/>
            </p:blipFill>
            <p:spPr bwMode="auto">
              <a:xfrm flipH="1">
                <a:off x="-406083" y="4050022"/>
                <a:ext cx="3255917" cy="284850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a:extLst>
                  <a:ext uri="{FF2B5EF4-FFF2-40B4-BE49-F238E27FC236}">
                    <a16:creationId xmlns:a16="http://schemas.microsoft.com/office/drawing/2014/main" id="{7961F084-FC5F-4EA1-B9C1-F3F093FB336B}"/>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62097"/>
              <a:stretch/>
            </p:blipFill>
            <p:spPr bwMode="auto">
              <a:xfrm>
                <a:off x="8699421" y="4299169"/>
                <a:ext cx="2197100" cy="259936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4">
                <a:extLst>
                  <a:ext uri="{FF2B5EF4-FFF2-40B4-BE49-F238E27FC236}">
                    <a16:creationId xmlns:a16="http://schemas.microsoft.com/office/drawing/2014/main" id="{590C8539-305B-468E-A52F-A7E621372B2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65244"/>
              <a:stretch/>
            </p:blipFill>
            <p:spPr bwMode="auto">
              <a:xfrm>
                <a:off x="2756282" y="4514927"/>
                <a:ext cx="2979736" cy="238360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a:extLst>
                  <a:ext uri="{FF2B5EF4-FFF2-40B4-BE49-F238E27FC236}">
                    <a16:creationId xmlns:a16="http://schemas.microsoft.com/office/drawing/2014/main" id="{FB71673D-5141-449D-918F-87DDD9102E53}"/>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63296"/>
              <a:stretch/>
            </p:blipFill>
            <p:spPr bwMode="auto">
              <a:xfrm>
                <a:off x="4117620" y="4381362"/>
                <a:ext cx="2763836" cy="2517169"/>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2">
              <a:extLst>
                <a:ext uri="{FF2B5EF4-FFF2-40B4-BE49-F238E27FC236}">
                  <a16:creationId xmlns:a16="http://schemas.microsoft.com/office/drawing/2014/main" id="{B679B871-A953-445E-96F6-6ECDBC0BB8A9}"/>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 b="59867"/>
            <a:stretch/>
          </p:blipFill>
          <p:spPr bwMode="auto">
            <a:xfrm>
              <a:off x="8255538" y="4146187"/>
              <a:ext cx="3148013" cy="275234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8717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14"/>
                                        </p:tgtEl>
                                        <p:attrNameLst>
                                          <p:attrName>r</p:attrName>
                                        </p:attrNameLst>
                                      </p:cBhvr>
                                    </p:animRot>
                                    <p:animRot by="-240000">
                                      <p:cBhvr>
                                        <p:cTn id="7" dur="200" fill="hold">
                                          <p:stCondLst>
                                            <p:cond delay="200"/>
                                          </p:stCondLst>
                                        </p:cTn>
                                        <p:tgtEl>
                                          <p:spTgt spid="14"/>
                                        </p:tgtEl>
                                        <p:attrNameLst>
                                          <p:attrName>r</p:attrName>
                                        </p:attrNameLst>
                                      </p:cBhvr>
                                    </p:animRot>
                                    <p:animRot by="240000">
                                      <p:cBhvr>
                                        <p:cTn id="8" dur="200" fill="hold">
                                          <p:stCondLst>
                                            <p:cond delay="400"/>
                                          </p:stCondLst>
                                        </p:cTn>
                                        <p:tgtEl>
                                          <p:spTgt spid="14"/>
                                        </p:tgtEl>
                                        <p:attrNameLst>
                                          <p:attrName>r</p:attrName>
                                        </p:attrNameLst>
                                      </p:cBhvr>
                                    </p:animRot>
                                    <p:animRot by="-240000">
                                      <p:cBhvr>
                                        <p:cTn id="9" dur="200" fill="hold">
                                          <p:stCondLst>
                                            <p:cond delay="600"/>
                                          </p:stCondLst>
                                        </p:cTn>
                                        <p:tgtEl>
                                          <p:spTgt spid="14"/>
                                        </p:tgtEl>
                                        <p:attrNameLst>
                                          <p:attrName>r</p:attrName>
                                        </p:attrNameLst>
                                      </p:cBhvr>
                                    </p:animRot>
                                    <p:animRot by="120000">
                                      <p:cBhvr>
                                        <p:cTn id="10"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0FA935-7D99-4D16-8074-884773C610A5}"/>
              </a:ext>
            </a:extLst>
          </p:cNvPr>
          <p:cNvSpPr/>
          <p:nvPr/>
        </p:nvSpPr>
        <p:spPr>
          <a:xfrm>
            <a:off x="0" y="0"/>
            <a:ext cx="114604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800"/>
              <a:t>CHALLENGE</a:t>
            </a:r>
          </a:p>
        </p:txBody>
      </p:sp>
      <p:pic>
        <p:nvPicPr>
          <p:cNvPr id="10" name="Picture 9">
            <a:extLst>
              <a:ext uri="{FF2B5EF4-FFF2-40B4-BE49-F238E27FC236}">
                <a16:creationId xmlns:a16="http://schemas.microsoft.com/office/drawing/2014/main" id="{951C84BD-7393-4980-8136-88F75F503D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227982" y="6126157"/>
            <a:ext cx="1329280" cy="595236"/>
          </a:xfrm>
          <a:custGeom>
            <a:avLst/>
            <a:gdLst/>
            <a:ahLst/>
            <a:cxnLst/>
            <a:rect l="l" t="t" r="r" b="b"/>
            <a:pathLst>
              <a:path w="4141760" h="4377846">
                <a:moveTo>
                  <a:pt x="0" y="0"/>
                </a:moveTo>
                <a:lnTo>
                  <a:pt x="4141760" y="0"/>
                </a:lnTo>
                <a:lnTo>
                  <a:pt x="4141760" y="4377846"/>
                </a:lnTo>
                <a:lnTo>
                  <a:pt x="0" y="4377846"/>
                </a:lnTo>
                <a:close/>
              </a:path>
            </a:pathLst>
          </a:custGeom>
          <a:noFill/>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4" name="Diagram 3">
            <a:extLst>
              <a:ext uri="{FF2B5EF4-FFF2-40B4-BE49-F238E27FC236}">
                <a16:creationId xmlns:a16="http://schemas.microsoft.com/office/drawing/2014/main" id="{DD227093-F8EB-433B-B654-3CA5D5BDA919}"/>
              </a:ext>
            </a:extLst>
          </p:cNvPr>
          <p:cNvGraphicFramePr/>
          <p:nvPr/>
        </p:nvGraphicFramePr>
        <p:xfrm>
          <a:off x="1555033" y="297264"/>
          <a:ext cx="10002229" cy="58288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7839865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7">
      <a:dk1>
        <a:sysClr val="windowText" lastClr="000000"/>
      </a:dk1>
      <a:lt1>
        <a:sysClr val="window" lastClr="FFFFFF"/>
      </a:lt1>
      <a:dk2>
        <a:srgbClr val="632E62"/>
      </a:dk2>
      <a:lt2>
        <a:srgbClr val="EAE5EB"/>
      </a:lt2>
      <a:accent1>
        <a:srgbClr val="00B0F0"/>
      </a:accent1>
      <a:accent2>
        <a:srgbClr val="00B0F0"/>
      </a:accent2>
      <a:accent3>
        <a:srgbClr val="7030A0"/>
      </a:accent3>
      <a:accent4>
        <a:srgbClr val="00B050"/>
      </a:accent4>
      <a:accent5>
        <a:srgbClr val="FF0000"/>
      </a:accent5>
      <a:accent6>
        <a:srgbClr val="FFC000"/>
      </a:accent6>
      <a:hlink>
        <a:srgbClr val="FFFFFF"/>
      </a:hlink>
      <a:folHlink>
        <a:srgbClr val="FFFFFF"/>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51A9279C9D34D94AC2A20407E1DAC" ma:contentTypeVersion="28" ma:contentTypeDescription="Create a new document." ma:contentTypeScope="" ma:versionID="bbb5a679650e5138896a45a1ba0ae0c1">
  <xsd:schema xmlns:xsd="http://www.w3.org/2001/XMLSchema" xmlns:xs="http://www.w3.org/2001/XMLSchema" xmlns:p="http://schemas.microsoft.com/office/2006/metadata/properties" xmlns:ns1="http://schemas.microsoft.com/sharepoint/v3" xmlns:ns2="http://schemas.microsoft.com/sharepoint/v4" xmlns:ns3="2a8fcaff-49bb-4fa3-a770-fd48a662c15a" xmlns:ns4="720f613f-8a2e-43d0-b008-9bdf313193bb" targetNamespace="http://schemas.microsoft.com/office/2006/metadata/properties" ma:root="true" ma:fieldsID="2f5361528deaa296d73261f1ca7d2851" ns1:_="" ns2:_="" ns3:_="" ns4:_="">
    <xsd:import namespace="http://schemas.microsoft.com/sharepoint/v3"/>
    <xsd:import namespace="http://schemas.microsoft.com/sharepoint/v4"/>
    <xsd:import namespace="2a8fcaff-49bb-4fa3-a770-fd48a662c15a"/>
    <xsd:import namespace="720f613f-8a2e-43d0-b008-9bdf313193bb"/>
    <xsd:element name="properties">
      <xsd:complexType>
        <xsd:sequence>
          <xsd:element name="documentManagement">
            <xsd:complexType>
              <xsd:all>
                <xsd:element ref="ns2:IconOverlay" minOccurs="0"/>
                <xsd:element ref="ns1:_vti_ItemDeclaredRecord" minOccurs="0"/>
                <xsd:element ref="ns1:_vti_ItemHoldRecordStatu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4:SharedWithUsers" minOccurs="0"/>
                <xsd:element ref="ns4:SharedWithDetails" minOccurs="0"/>
                <xsd:element ref="ns3:MediaLengthInSecond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9" nillable="true" ma:displayName="Declared Record" ma:hidden="true" ma:internalName="_vti_ItemDeclaredRecord" ma:readOnly="true">
      <xsd:simpleType>
        <xsd:restriction base="dms:DateTime"/>
      </xsd:simpleType>
    </xsd:element>
    <xsd:element name="_vti_ItemHoldRecordStatus" ma:index="10"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8fcaff-49bb-4fa3-a770-fd48a662c15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MediaServiceAutoTags" ma:index="19" nillable="true" ma:displayName="Tags" ma:internalName="MediaServiceAutoTag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9ade1fbc-ba5b-45a9-8b3a-91efaa2f099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0f613f-8a2e-43d0-b008-9bdf313193b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816e1315-e3dd-41af-8780-5e34e218a829}" ma:internalName="TaxCatchAll" ma:showField="CatchAllData" ma:web="720f613f-8a2e-43d0-b008-9bdf313193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720f613f-8a2e-43d0-b008-9bdf313193bb" xsi:nil="true"/>
    <IconOverlay xmlns="http://schemas.microsoft.com/sharepoint/v4" xsi:nil="true"/>
    <lcf76f155ced4ddcb4097134ff3c332f xmlns="2a8fcaff-49bb-4fa3-a770-fd48a662c15a">
      <Terms xmlns="http://schemas.microsoft.com/office/infopath/2007/PartnerControls"/>
    </lcf76f155ced4ddcb4097134ff3c332f>
    <SharedWithUsers xmlns="720f613f-8a2e-43d0-b008-9bdf313193bb">
      <UserInfo>
        <DisplayName>Lolita Gerald</DisplayName>
        <AccountId>36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DCD50B-3263-4C80-A95A-5318B32E62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2a8fcaff-49bb-4fa3-a770-fd48a662c15a"/>
    <ds:schemaRef ds:uri="720f613f-8a2e-43d0-b008-9bdf313193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04AAC5-C78E-42CB-8035-D626233C0F32}">
  <ds:schemaRefs>
    <ds:schemaRef ds:uri="http://schemas.microsoft.com/sharepoint/v3"/>
    <ds:schemaRef ds:uri="http://www.w3.org/XML/1998/namespace"/>
    <ds:schemaRef ds:uri="http://purl.org/dc/elements/1.1/"/>
    <ds:schemaRef ds:uri="http://schemas.openxmlformats.org/package/2006/metadata/core-properties"/>
    <ds:schemaRef ds:uri="2a8fcaff-49bb-4fa3-a770-fd48a662c15a"/>
    <ds:schemaRef ds:uri="http://purl.org/dc/dcmitype/"/>
    <ds:schemaRef ds:uri="http://purl.org/dc/terms/"/>
    <ds:schemaRef ds:uri="http://schemas.microsoft.com/office/2006/documentManagement/types"/>
    <ds:schemaRef ds:uri="http://schemas.microsoft.com/office/infopath/2007/PartnerControls"/>
    <ds:schemaRef ds:uri="720f613f-8a2e-43d0-b008-9bdf313193bb"/>
    <ds:schemaRef ds:uri="http://schemas.microsoft.com/sharepoint/v4"/>
    <ds:schemaRef ds:uri="http://schemas.microsoft.com/office/2006/metadata/properties"/>
  </ds:schemaRefs>
</ds:datastoreItem>
</file>

<file path=customXml/itemProps3.xml><?xml version="1.0" encoding="utf-8"?>
<ds:datastoreItem xmlns:ds="http://schemas.openxmlformats.org/officeDocument/2006/customXml" ds:itemID="{E91570D9-C83B-433F-A7D0-35579C0B7A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Integral</Template>
  <TotalTime>17</TotalTime>
  <Words>938</Words>
  <Application>Microsoft Office PowerPoint</Application>
  <PresentationFormat>Widescreen</PresentationFormat>
  <Paragraphs>77</Paragraphs>
  <Slides>6</Slides>
  <Notes>6</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Abadi</vt:lpstr>
      <vt:lpstr>Arial</vt:lpstr>
      <vt:lpstr>Arial Nova</vt:lpstr>
      <vt:lpstr>Calibri</vt:lpstr>
      <vt:lpstr>Candara Light</vt:lpstr>
      <vt:lpstr>Segoe UI</vt:lpstr>
      <vt:lpstr>Tw Cen MT</vt:lpstr>
      <vt:lpstr>Tw Cen MT Condensed</vt:lpstr>
      <vt:lpstr>Wingdings 3</vt:lpstr>
      <vt:lpstr>Integral</vt:lpstr>
      <vt:lpstr>Family Justice Young People’s Board</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Justice Young People’s Board</dc:title>
  <dc:creator>Jennifer Gibbon-Lynch</dc:creator>
  <cp:lastModifiedBy>Jennifer Gibbon-Lynch</cp:lastModifiedBy>
  <cp:revision>38</cp:revision>
  <dcterms:created xsi:type="dcterms:W3CDTF">2023-01-11T12:51:55Z</dcterms:created>
  <dcterms:modified xsi:type="dcterms:W3CDTF">2023-01-16T11:00:26Z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0x01010047351A9279C9D34D94AC2A20407E1DAC</vt:lpwstr>
  </property>
  <property fmtid="{D5CDD505-2E9C-101B-9397-08002B2CF9AE}" pid="3" name="MediaServiceImageTags">
    <vt:lpwstr/>
  </property>
</Properties>
</file>