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4" d="100"/>
          <a:sy n="54" d="100"/>
        </p:scale>
        <p:origin x="56" y="10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86AE8-3F62-45E5-8333-8159E70902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34AB82-FC27-4FB1-8C09-EFA5C3A4A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A575FEA-5210-48C6-A767-5BF3FA68EA5E}"/>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5" name="Footer Placeholder 4">
            <a:extLst>
              <a:ext uri="{FF2B5EF4-FFF2-40B4-BE49-F238E27FC236}">
                <a16:creationId xmlns:a16="http://schemas.microsoft.com/office/drawing/2014/main" id="{110C60C4-3EBA-4606-A74A-06CEC6F7C0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4C783E-41BC-4EC2-9126-1B365FC4EC09}"/>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526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E9B8-DF9D-4890-99BF-83E5A299BE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ECE9F0D-46DC-4A03-B6FC-CA81C2882E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7B36D5-A10F-442A-9D0F-29DA5ACF2BA0}"/>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5" name="Footer Placeholder 4">
            <a:extLst>
              <a:ext uri="{FF2B5EF4-FFF2-40B4-BE49-F238E27FC236}">
                <a16:creationId xmlns:a16="http://schemas.microsoft.com/office/drawing/2014/main" id="{D87E11E4-636B-418A-B11B-1F4AA15103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91C5C8-C25D-4F92-857D-43A1CD75A35D}"/>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68258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9EA4B4-AFF9-47EE-9DB4-4D92C4572A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8E3C6E-52E5-4EE2-A08D-E5A5994AF1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8A54E-F2D6-4622-8883-0CFB0DD1CD7A}"/>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5" name="Footer Placeholder 4">
            <a:extLst>
              <a:ext uri="{FF2B5EF4-FFF2-40B4-BE49-F238E27FC236}">
                <a16:creationId xmlns:a16="http://schemas.microsoft.com/office/drawing/2014/main" id="{BB20D09C-3421-4A97-86C8-E73673B1A0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4392F7-27D4-4598-96BB-19B9F11ED974}"/>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61465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E5D6-31CD-4E40-B096-8D2440CA35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B72F069-76F6-44FC-94E8-A2FBEBFA36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EDB4B7-033E-4589-BFEA-CD4D854DB82A}"/>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5" name="Footer Placeholder 4">
            <a:extLst>
              <a:ext uri="{FF2B5EF4-FFF2-40B4-BE49-F238E27FC236}">
                <a16:creationId xmlns:a16="http://schemas.microsoft.com/office/drawing/2014/main" id="{F56A9B22-3986-4349-8885-5880AF9CB0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158FD3-AE9D-4F42-A47F-B31E55B29233}"/>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408654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1C7AA-F543-40FB-8FAD-7884B118A0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B33DEF-B97C-465B-8EFC-E48CAE847A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40C2F4-D1D4-4D97-A9AE-5A949CF49E66}"/>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5" name="Footer Placeholder 4">
            <a:extLst>
              <a:ext uri="{FF2B5EF4-FFF2-40B4-BE49-F238E27FC236}">
                <a16:creationId xmlns:a16="http://schemas.microsoft.com/office/drawing/2014/main" id="{B3B24599-CEA2-4BB0-8E7A-524A7150A9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DE79E6-BBF3-4A2E-B290-35BAA4EFF25C}"/>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143098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0139-78EA-49ED-A18D-898CAEADE3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B9F019-789E-4C2F-ABC8-82B02D7510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3BC66E4-A7EA-4CA1-BD5D-D0EC6D5A18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1B5775-D161-4E34-9348-CA4930ACAE03}"/>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6" name="Footer Placeholder 5">
            <a:extLst>
              <a:ext uri="{FF2B5EF4-FFF2-40B4-BE49-F238E27FC236}">
                <a16:creationId xmlns:a16="http://schemas.microsoft.com/office/drawing/2014/main" id="{CF6A2F7A-2E47-4BAE-B8D8-A52B29E769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B94DFB-032A-4115-994A-390EC75AA516}"/>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98124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938E0-9CEE-4F18-92DC-1C38E1B8FEC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929BF6-DCA8-4461-831F-2D57CD43E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A61215-7F2C-436C-B59B-0F31D01809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024982-7681-4323-BB78-73909E3A27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DF102B-4264-46A3-9949-849E67B072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0B602C2-A1FE-4085-922A-75E719E2D7BA}"/>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8" name="Footer Placeholder 7">
            <a:extLst>
              <a:ext uri="{FF2B5EF4-FFF2-40B4-BE49-F238E27FC236}">
                <a16:creationId xmlns:a16="http://schemas.microsoft.com/office/drawing/2014/main" id="{E99BE7A8-1F3F-4123-8932-6FC5CB75B7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BB14E4-151C-4339-AF5B-D29F02186DAE}"/>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1457542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5B9C6-02E4-40B8-94A0-C7259B5617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5A9596-8397-43C7-B2F2-041550CAFCAD}"/>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4" name="Footer Placeholder 3">
            <a:extLst>
              <a:ext uri="{FF2B5EF4-FFF2-40B4-BE49-F238E27FC236}">
                <a16:creationId xmlns:a16="http://schemas.microsoft.com/office/drawing/2014/main" id="{0D8A3A1E-4454-407A-B481-EF95AC7EF2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4B1758-71F5-447D-8FDE-83246B161541}"/>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421378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9E58D0-C2DE-4961-A27E-A5768B531F5E}"/>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3" name="Footer Placeholder 2">
            <a:extLst>
              <a:ext uri="{FF2B5EF4-FFF2-40B4-BE49-F238E27FC236}">
                <a16:creationId xmlns:a16="http://schemas.microsoft.com/office/drawing/2014/main" id="{9A6A7AE8-A37E-4F49-89E7-889E36052E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4F8EE9A-A448-461C-A32F-3FC1A9A63CA9}"/>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262274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A3315-894B-419F-9022-AAF2EB83F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BDC777-A30A-4AA1-95F6-CC41B62B28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97D5BD-2FF3-442C-8391-8AFC80447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4D2481-FA2D-4649-A488-DDF64174767D}"/>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6" name="Footer Placeholder 5">
            <a:extLst>
              <a:ext uri="{FF2B5EF4-FFF2-40B4-BE49-F238E27FC236}">
                <a16:creationId xmlns:a16="http://schemas.microsoft.com/office/drawing/2014/main" id="{BF3C3FF3-C9CA-4BCB-8EC2-DDD4031415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061F61-205B-42F7-AED7-742F56394B8A}"/>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224011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8FA03-D14E-4D44-B97D-5443E56F56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A56250-D592-4542-98EB-88A038F28F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08527F-30C3-4D60-AE5F-28CE741C30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EACDB2-333E-4F1D-BCFF-1BFA79AECFAC}"/>
              </a:ext>
            </a:extLst>
          </p:cNvPr>
          <p:cNvSpPr>
            <a:spLocks noGrp="1"/>
          </p:cNvSpPr>
          <p:nvPr>
            <p:ph type="dt" sz="half" idx="10"/>
          </p:nvPr>
        </p:nvSpPr>
        <p:spPr/>
        <p:txBody>
          <a:bodyPr/>
          <a:lstStyle/>
          <a:p>
            <a:fld id="{A744D472-FCFB-43EE-BFAA-70BFADFF1EF5}" type="datetimeFigureOut">
              <a:rPr lang="en-GB" smtClean="0"/>
              <a:t>25/01/2023</a:t>
            </a:fld>
            <a:endParaRPr lang="en-GB"/>
          </a:p>
        </p:txBody>
      </p:sp>
      <p:sp>
        <p:nvSpPr>
          <p:cNvPr id="6" name="Footer Placeholder 5">
            <a:extLst>
              <a:ext uri="{FF2B5EF4-FFF2-40B4-BE49-F238E27FC236}">
                <a16:creationId xmlns:a16="http://schemas.microsoft.com/office/drawing/2014/main" id="{05540EC1-DD51-48C9-92C7-45F0CF342B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6DC683-DB5F-4F46-9C7C-C82C047CD034}"/>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08498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367024-439E-4F5E-91B0-7945016C3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783430-DF44-46C5-B2E9-AD40A132BF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254599-E33E-4965-B7DE-6AA379ECA2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4D472-FCFB-43EE-BFAA-70BFADFF1EF5}" type="datetimeFigureOut">
              <a:rPr lang="en-GB" smtClean="0"/>
              <a:t>25/01/2023</a:t>
            </a:fld>
            <a:endParaRPr lang="en-GB"/>
          </a:p>
        </p:txBody>
      </p:sp>
      <p:sp>
        <p:nvSpPr>
          <p:cNvPr id="5" name="Footer Placeholder 4">
            <a:extLst>
              <a:ext uri="{FF2B5EF4-FFF2-40B4-BE49-F238E27FC236}">
                <a16:creationId xmlns:a16="http://schemas.microsoft.com/office/drawing/2014/main" id="{738C3592-A690-4145-9354-CDBDD13754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7FF892-094D-44ED-94C5-C685874AC9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5BA7E-F61F-4966-BFBA-6B4B9DB4A79B}" type="slidenum">
              <a:rPr lang="en-GB" smtClean="0"/>
              <a:t>‹#›</a:t>
            </a:fld>
            <a:endParaRPr lang="en-GB"/>
          </a:p>
        </p:txBody>
      </p:sp>
    </p:spTree>
    <p:extLst>
      <p:ext uri="{BB962C8B-B14F-4D97-AF65-F5344CB8AC3E}">
        <p14:creationId xmlns:p14="http://schemas.microsoft.com/office/powerpoint/2010/main" val="2470072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judiciary.uk/wp-content/uploads/2021/03/Prior-to-court-proceedings-BPG-report_clickable.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judiciary.uk/guidance-and-resources/a-view-from-the-presidents-chambers-november-2022/" TargetMode="External"/><Relationship Id="rId2" Type="http://schemas.openxmlformats.org/officeDocument/2006/relationships/hyperlink" Target="https://www.justice.gov.uk/courts/procedure-rules/family/practice_directions/pd_part_12a#par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B18A751-78BF-4E2A-A5A6-7AA144B7B862}"/>
              </a:ext>
            </a:extLst>
          </p:cNvPr>
          <p:cNvSpPr>
            <a:spLocks noGrp="1"/>
          </p:cNvSpPr>
          <p:nvPr>
            <p:ph type="ctrTitle"/>
          </p:nvPr>
        </p:nvSpPr>
        <p:spPr>
          <a:xfrm>
            <a:off x="1314824" y="735106"/>
            <a:ext cx="10053763" cy="2928470"/>
          </a:xfrm>
        </p:spPr>
        <p:txBody>
          <a:bodyPr anchor="b">
            <a:normAutofit/>
          </a:bodyPr>
          <a:lstStyle/>
          <a:p>
            <a:pPr algn="l"/>
            <a:r>
              <a:rPr lang="en-GB" sz="4800" dirty="0">
                <a:solidFill>
                  <a:srgbClr val="FFFFFF"/>
                </a:solidFill>
              </a:rPr>
              <a:t>Re- Launch of Public Law Outline</a:t>
            </a:r>
            <a:br>
              <a:rPr lang="en-GB" sz="4800" dirty="0">
                <a:solidFill>
                  <a:srgbClr val="FFFFFF"/>
                </a:solidFill>
              </a:rPr>
            </a:br>
            <a:r>
              <a:rPr lang="en-GB" sz="4800" dirty="0">
                <a:solidFill>
                  <a:srgbClr val="FFFFFF"/>
                </a:solidFill>
              </a:rPr>
              <a:t>FPR PD12A</a:t>
            </a:r>
            <a:br>
              <a:rPr lang="en-GB" sz="4800" dirty="0">
                <a:solidFill>
                  <a:srgbClr val="FFFFFF"/>
                </a:solidFill>
              </a:rPr>
            </a:br>
            <a:endParaRPr lang="en-GB" sz="4800" dirty="0">
              <a:solidFill>
                <a:srgbClr val="FFFFFF"/>
              </a:solidFill>
            </a:endParaRPr>
          </a:p>
        </p:txBody>
      </p:sp>
      <p:sp>
        <p:nvSpPr>
          <p:cNvPr id="3" name="Subtitle 2">
            <a:extLst>
              <a:ext uri="{FF2B5EF4-FFF2-40B4-BE49-F238E27FC236}">
                <a16:creationId xmlns:a16="http://schemas.microsoft.com/office/drawing/2014/main" id="{9055AF73-49E7-4885-AAE7-1BC55E8DE2C9}"/>
              </a:ext>
            </a:extLst>
          </p:cNvPr>
          <p:cNvSpPr>
            <a:spLocks noGrp="1"/>
          </p:cNvSpPr>
          <p:nvPr>
            <p:ph type="subTitle" idx="1"/>
          </p:nvPr>
        </p:nvSpPr>
        <p:spPr>
          <a:xfrm>
            <a:off x="1350682" y="4870824"/>
            <a:ext cx="10005951" cy="1458258"/>
          </a:xfrm>
        </p:spPr>
        <p:txBody>
          <a:bodyPr anchor="ctr">
            <a:normAutofit/>
          </a:bodyPr>
          <a:lstStyle/>
          <a:p>
            <a:pPr algn="l"/>
            <a:r>
              <a:rPr lang="en-GB" dirty="0"/>
              <a:t>Mr Justice Keehan</a:t>
            </a:r>
          </a:p>
        </p:txBody>
      </p:sp>
    </p:spTree>
    <p:extLst>
      <p:ext uri="{BB962C8B-B14F-4D97-AF65-F5344CB8AC3E}">
        <p14:creationId xmlns:p14="http://schemas.microsoft.com/office/powerpoint/2010/main" val="3717860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853441" y="1597432"/>
            <a:ext cx="10502536" cy="4690157"/>
          </a:xfrm>
          <a:prstGeom prst="rect">
            <a:avLst/>
          </a:prstGeom>
        </p:spPr>
        <p:txBody>
          <a:bodyPr vert="horz" lIns="91440" tIns="45720" rIns="91440" bIns="45720" rtlCol="0" anchor="ctr">
            <a:normAutofit/>
          </a:bodyPr>
          <a:lstStyle/>
          <a:p>
            <a:pPr marL="571500" lvl="0" indent="-457200">
              <a:lnSpc>
                <a:spcPct val="90000"/>
              </a:lnSpc>
              <a:spcAft>
                <a:spcPts val="600"/>
              </a:spcAft>
              <a:buFont typeface="+mj-lt"/>
              <a:buAutoNum type="arabicPeriod"/>
            </a:pPr>
            <a:r>
              <a:rPr lang="en-US" sz="2000" dirty="0">
                <a:effectLst/>
              </a:rPr>
              <a:t>The Public Law Working Group’s Final Report</a:t>
            </a:r>
            <a:r>
              <a:rPr lang="en-US" sz="2000" dirty="0"/>
              <a:t> on</a:t>
            </a:r>
            <a:r>
              <a:rPr lang="en-US" sz="2000" dirty="0">
                <a:effectLst/>
              </a:rPr>
              <a:t> Best Practice Guidance in respect of </a:t>
            </a:r>
            <a:r>
              <a:rPr lang="en-US" sz="2000" dirty="0">
                <a:effectLst/>
                <a:hlinkClick r:id="rId2"/>
              </a:rPr>
              <a:t>‘Support for and Work with Families Prior to Court Proceedings’</a:t>
            </a:r>
            <a:r>
              <a:rPr lang="en-US" sz="2000" dirty="0">
                <a:effectLst/>
              </a:rPr>
              <a:t> should be followed. If there is positive engagement in the pre-proceedings support &amp; assessment phase this may appropriately result in local authorities deferring/delaying the commencement of care proceedings.</a:t>
            </a:r>
          </a:p>
          <a:p>
            <a:pPr marL="571500" lvl="0" indent="-457200">
              <a:lnSpc>
                <a:spcPct val="90000"/>
              </a:lnSpc>
              <a:spcAft>
                <a:spcPts val="600"/>
              </a:spcAft>
              <a:buFont typeface="+mj-lt"/>
              <a:buAutoNum type="arabicPeriod"/>
            </a:pPr>
            <a:endParaRPr lang="en-US" sz="2000" dirty="0"/>
          </a:p>
          <a:p>
            <a:pPr marL="571500" lvl="0" indent="-457200">
              <a:lnSpc>
                <a:spcPct val="90000"/>
              </a:lnSpc>
              <a:spcAft>
                <a:spcPts val="600"/>
              </a:spcAft>
              <a:buFont typeface="+mj-lt"/>
              <a:buAutoNum type="arabicPeriod"/>
            </a:pPr>
            <a:r>
              <a:rPr lang="en-US" sz="2000" dirty="0">
                <a:effectLst/>
              </a:rPr>
              <a:t>Pre-proceedings assessments are to stand and not to be repeated in care proceedings unless necessary and cogent reasons in support.</a:t>
            </a:r>
          </a:p>
          <a:p>
            <a:pPr marL="571500" lvl="0" indent="-457200">
              <a:lnSpc>
                <a:spcPct val="90000"/>
              </a:lnSpc>
              <a:spcAft>
                <a:spcPts val="600"/>
              </a:spcAft>
              <a:buFont typeface="+mj-lt"/>
              <a:buAutoNum type="arabicPeriod"/>
            </a:pPr>
            <a:endParaRPr lang="en-US" sz="2000" dirty="0"/>
          </a:p>
          <a:p>
            <a:pPr marL="571500" lvl="0" indent="-457200">
              <a:lnSpc>
                <a:spcPct val="90000"/>
              </a:lnSpc>
              <a:spcAft>
                <a:spcPts val="600"/>
              </a:spcAft>
              <a:buFont typeface="+mj-lt"/>
              <a:buAutoNum type="arabicPeriod"/>
            </a:pPr>
            <a:r>
              <a:rPr lang="en-US" sz="2000" dirty="0">
                <a:effectLst/>
              </a:rPr>
              <a:t>Timelines in the Public Law Outline to be adhered to – so Case Management Hearing (CMH) not before day 12 and before day 18.</a:t>
            </a:r>
          </a:p>
        </p:txBody>
      </p:sp>
    </p:spTree>
    <p:extLst>
      <p:ext uri="{BB962C8B-B14F-4D97-AF65-F5344CB8AC3E}">
        <p14:creationId xmlns:p14="http://schemas.microsoft.com/office/powerpoint/2010/main" val="822763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2">
            <a:extLst>
              <a:ext uri="{FF2B5EF4-FFF2-40B4-BE49-F238E27FC236}">
                <a16:creationId xmlns:a16="http://schemas.microsoft.com/office/drawing/2014/main" id="{903FF887-085E-4817-848B-8403EAF4E702}"/>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lvl="0">
              <a:lnSpc>
                <a:spcPct val="90000"/>
              </a:lnSpc>
              <a:spcAft>
                <a:spcPts val="600"/>
              </a:spcAft>
            </a:pPr>
            <a:r>
              <a:rPr lang="en-US" sz="2000" dirty="0">
                <a:effectLst/>
              </a:rPr>
              <a:t>4. Urgent applications prior to CMH (i.e. Interim Care Order (ICO) for removal) to be made ONLY in genuinely urgent cases and to be supported by cogent reasons for the urgency. It is for the court to determine whether the matter is urgent and should be listed urgently. The matter should be listed with the clear expectation that it WILL be dealt with at that hearing.</a:t>
            </a:r>
            <a:endParaRPr lang="en-US" sz="2000" dirty="0"/>
          </a:p>
          <a:p>
            <a:pPr lvl="0">
              <a:lnSpc>
                <a:spcPct val="90000"/>
              </a:lnSpc>
              <a:spcAft>
                <a:spcPts val="600"/>
              </a:spcAft>
            </a:pPr>
            <a:endParaRPr lang="en-US" sz="2000" dirty="0">
              <a:effectLst/>
            </a:endParaRPr>
          </a:p>
          <a:p>
            <a:pPr lvl="0">
              <a:lnSpc>
                <a:spcPct val="90000"/>
              </a:lnSpc>
              <a:spcAft>
                <a:spcPts val="600"/>
              </a:spcAft>
            </a:pPr>
            <a:r>
              <a:rPr lang="en-US" sz="2000" dirty="0"/>
              <a:t>5. </a:t>
            </a:r>
            <a:r>
              <a:rPr lang="en-US" sz="2000" dirty="0">
                <a:effectLst/>
              </a:rPr>
              <a:t>Urgent hearings must NOT delay the CMH.</a:t>
            </a:r>
            <a:endParaRPr lang="en-US" sz="2000" dirty="0"/>
          </a:p>
          <a:p>
            <a:pPr lvl="0">
              <a:lnSpc>
                <a:spcPct val="90000"/>
              </a:lnSpc>
              <a:spcAft>
                <a:spcPts val="600"/>
              </a:spcAft>
            </a:pPr>
            <a:endParaRPr lang="en-US" sz="2000" dirty="0">
              <a:effectLst/>
            </a:endParaRPr>
          </a:p>
          <a:p>
            <a:pPr lvl="0">
              <a:lnSpc>
                <a:spcPct val="90000"/>
              </a:lnSpc>
              <a:spcAft>
                <a:spcPts val="600"/>
              </a:spcAft>
            </a:pPr>
            <a:r>
              <a:rPr lang="en-US" sz="2000" dirty="0"/>
              <a:t>6. </a:t>
            </a:r>
            <a:r>
              <a:rPr lang="en-US" sz="2000" dirty="0">
                <a:effectLst/>
              </a:rPr>
              <a:t>The gatekeeping order MUST be complied with, including, for example, the parents  responses to threshold to be filed and served so that their case is understood in advance of the CMH.</a:t>
            </a:r>
          </a:p>
        </p:txBody>
      </p:sp>
    </p:spTree>
    <p:extLst>
      <p:ext uri="{BB962C8B-B14F-4D97-AF65-F5344CB8AC3E}">
        <p14:creationId xmlns:p14="http://schemas.microsoft.com/office/powerpoint/2010/main" val="150723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5B42469-7EE8-4910-B30E-843D465D83A9}"/>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lvl="0">
              <a:lnSpc>
                <a:spcPct val="90000"/>
              </a:lnSpc>
            </a:pPr>
            <a:r>
              <a:rPr lang="en-US" sz="2000" dirty="0">
                <a:effectLst/>
              </a:rPr>
              <a:t>7. Any further or updating assessments of parents must set out </a:t>
            </a:r>
          </a:p>
          <a:p>
            <a:pPr lvl="0">
              <a:lnSpc>
                <a:spcPct val="90000"/>
              </a:lnSpc>
            </a:pPr>
            <a:r>
              <a:rPr lang="en-US" sz="2000" dirty="0"/>
              <a:t>	</a:t>
            </a:r>
            <a:r>
              <a:rPr lang="en-US" sz="2000" dirty="0">
                <a:effectLst/>
              </a:rPr>
              <a:t>(</a:t>
            </a:r>
            <a:r>
              <a:rPr lang="en-US" sz="2000" dirty="0" err="1">
                <a:effectLst/>
              </a:rPr>
              <a:t>i</a:t>
            </a:r>
            <a:r>
              <a:rPr lang="en-US" sz="2000" dirty="0">
                <a:effectLst/>
              </a:rPr>
              <a:t>) why they are required, </a:t>
            </a:r>
          </a:p>
          <a:p>
            <a:pPr lvl="0">
              <a:lnSpc>
                <a:spcPct val="90000"/>
              </a:lnSpc>
            </a:pPr>
            <a:r>
              <a:rPr lang="en-US" sz="2000" dirty="0"/>
              <a:t>	</a:t>
            </a:r>
            <a:r>
              <a:rPr lang="en-US" sz="2000" dirty="0">
                <a:effectLst/>
              </a:rPr>
              <a:t>(ii) what is the focus of the assessment, </a:t>
            </a:r>
          </a:p>
          <a:p>
            <a:pPr lvl="0">
              <a:lnSpc>
                <a:spcPct val="90000"/>
              </a:lnSpc>
            </a:pPr>
            <a:r>
              <a:rPr lang="en-US" sz="2000" dirty="0"/>
              <a:t>	</a:t>
            </a:r>
            <a:r>
              <a:rPr lang="en-US" sz="2000" dirty="0">
                <a:effectLst/>
              </a:rPr>
              <a:t>(iii) what is the timeline and </a:t>
            </a:r>
          </a:p>
          <a:p>
            <a:pPr lvl="0">
              <a:lnSpc>
                <a:spcPct val="90000"/>
              </a:lnSpc>
            </a:pPr>
            <a:r>
              <a:rPr lang="en-US" sz="2000" dirty="0"/>
              <a:t>	</a:t>
            </a:r>
            <a:r>
              <a:rPr lang="en-US" sz="2000" dirty="0">
                <a:effectLst/>
              </a:rPr>
              <a:t>(iv) what is expected of the parents.</a:t>
            </a:r>
            <a:endParaRPr lang="en-US" sz="2000" dirty="0"/>
          </a:p>
          <a:p>
            <a:pPr lvl="0">
              <a:lnSpc>
                <a:spcPct val="90000"/>
              </a:lnSpc>
            </a:pPr>
            <a:endParaRPr lang="en-US" sz="2000" dirty="0">
              <a:effectLst/>
            </a:endParaRPr>
          </a:p>
          <a:p>
            <a:pPr lvl="0">
              <a:lnSpc>
                <a:spcPct val="90000"/>
              </a:lnSpc>
            </a:pPr>
            <a:r>
              <a:rPr lang="en-US" sz="2000" dirty="0"/>
              <a:t>8. </a:t>
            </a:r>
            <a:r>
              <a:rPr lang="en-US" sz="2000" dirty="0">
                <a:effectLst/>
              </a:rPr>
              <a:t>Part 25 applications must be filed and served in advance of the CMH. The court should apply the test of necessity for the appointment of an expert stringently.</a:t>
            </a:r>
          </a:p>
          <a:p>
            <a:pPr>
              <a:lnSpc>
                <a:spcPct val="90000"/>
              </a:lnSpc>
            </a:pPr>
            <a:r>
              <a:rPr lang="en-US" sz="2000" dirty="0">
                <a:effectLst/>
              </a:rPr>
              <a:t> </a:t>
            </a:r>
          </a:p>
          <a:p>
            <a:pPr lvl="0">
              <a:lnSpc>
                <a:spcPct val="90000"/>
              </a:lnSpc>
              <a:spcAft>
                <a:spcPts val="800"/>
              </a:spcAft>
            </a:pPr>
            <a:r>
              <a:rPr lang="en-US" sz="2000" dirty="0">
                <a:effectLst/>
              </a:rPr>
              <a:t>9. Every hearing must be effective and be the subject of ROBUST case management. </a:t>
            </a:r>
          </a:p>
        </p:txBody>
      </p:sp>
    </p:spTree>
    <p:extLst>
      <p:ext uri="{BB962C8B-B14F-4D97-AF65-F5344CB8AC3E}">
        <p14:creationId xmlns:p14="http://schemas.microsoft.com/office/powerpoint/2010/main" val="329369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35E0A4E-3250-4CD6-BBF9-C587EABFEEF4}"/>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lvl="0">
              <a:lnSpc>
                <a:spcPct val="90000"/>
              </a:lnSpc>
              <a:spcAft>
                <a:spcPts val="600"/>
              </a:spcAft>
            </a:pPr>
            <a:r>
              <a:rPr lang="en-US" sz="2000" dirty="0">
                <a:effectLst/>
              </a:rPr>
              <a:t>10. In all but the most complex cases, at the CMH the court will expect to case manage the matter through to the Issues Resolution Hearing (IRH) and to list the IRH. Only in exceptional circumstances should a Final Hearing be listed at CMH or prior to the IRH. The expectation is that the case will be resolved at the IRH.</a:t>
            </a:r>
            <a:endParaRPr lang="en-US" sz="2000" dirty="0"/>
          </a:p>
          <a:p>
            <a:pPr lvl="0">
              <a:lnSpc>
                <a:spcPct val="90000"/>
              </a:lnSpc>
              <a:spcAft>
                <a:spcPts val="600"/>
              </a:spcAft>
            </a:pPr>
            <a:endParaRPr lang="en-US" sz="2000" dirty="0">
              <a:effectLst/>
            </a:endParaRPr>
          </a:p>
          <a:p>
            <a:pPr lvl="0">
              <a:lnSpc>
                <a:spcPct val="90000"/>
              </a:lnSpc>
              <a:spcAft>
                <a:spcPts val="600"/>
              </a:spcAft>
            </a:pPr>
            <a:r>
              <a:rPr lang="en-US" sz="2000" dirty="0"/>
              <a:t>11. </a:t>
            </a:r>
            <a:r>
              <a:rPr lang="en-US" sz="2000" dirty="0">
                <a:effectLst/>
              </a:rPr>
              <a:t>Split hearings, including fact finding hearings, cause unacceptable delay. They should be reserved for truly single issue cases, or where welfare planning cannot be concluded without a determination of the core disputed facts.</a:t>
            </a:r>
          </a:p>
          <a:p>
            <a:pPr lvl="0">
              <a:lnSpc>
                <a:spcPct val="90000"/>
              </a:lnSpc>
              <a:spcAft>
                <a:spcPts val="600"/>
              </a:spcAft>
            </a:pPr>
            <a:endParaRPr lang="en-US" sz="2000" dirty="0"/>
          </a:p>
          <a:p>
            <a:pPr lvl="0">
              <a:lnSpc>
                <a:spcPct val="90000"/>
              </a:lnSpc>
              <a:spcAft>
                <a:spcPts val="600"/>
              </a:spcAft>
            </a:pPr>
            <a:r>
              <a:rPr lang="en-US" sz="2000" dirty="0">
                <a:effectLst/>
              </a:rPr>
              <a:t>12. Only list a Further Case Management Hearing (FCMH) if necessary and FCMHs should be considered exceptional.</a:t>
            </a:r>
          </a:p>
        </p:txBody>
      </p:sp>
    </p:spTree>
    <p:extLst>
      <p:ext uri="{BB962C8B-B14F-4D97-AF65-F5344CB8AC3E}">
        <p14:creationId xmlns:p14="http://schemas.microsoft.com/office/powerpoint/2010/main" val="219200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BDC8239-A75C-4F86-89E4-B68846C2A9F0}"/>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lvl="0">
              <a:lnSpc>
                <a:spcPct val="90000"/>
              </a:lnSpc>
            </a:pPr>
            <a:r>
              <a:rPr lang="en-US" sz="2000" dirty="0">
                <a:effectLst/>
              </a:rPr>
              <a:t>13. Non-compliance with orders MUST be notified immediately to the court by any party </a:t>
            </a:r>
          </a:p>
          <a:p>
            <a:pPr lvl="0">
              <a:lnSpc>
                <a:spcPct val="90000"/>
              </a:lnSpc>
            </a:pPr>
            <a:r>
              <a:rPr lang="en-US" sz="2000" dirty="0"/>
              <a:t>	</a:t>
            </a:r>
            <a:r>
              <a:rPr lang="en-US" sz="2000" dirty="0">
                <a:effectLst/>
              </a:rPr>
              <a:t>(a) once it is clear a party or third-party agency will not be able to comply with a 	direction, or </a:t>
            </a:r>
          </a:p>
          <a:p>
            <a:pPr lvl="0">
              <a:lnSpc>
                <a:spcPct val="90000"/>
              </a:lnSpc>
            </a:pPr>
            <a:r>
              <a:rPr lang="en-US" sz="2000" dirty="0"/>
              <a:t>	</a:t>
            </a:r>
            <a:r>
              <a:rPr lang="en-US" sz="2000" dirty="0">
                <a:effectLst/>
              </a:rPr>
              <a:t>(b) a party or third-party agency has failed to comply with a direction.</a:t>
            </a:r>
          </a:p>
          <a:p>
            <a:pPr>
              <a:lnSpc>
                <a:spcPct val="90000"/>
              </a:lnSpc>
            </a:pPr>
            <a:r>
              <a:rPr lang="en-US" sz="2000" dirty="0">
                <a:effectLst/>
              </a:rPr>
              <a:t> </a:t>
            </a:r>
          </a:p>
          <a:p>
            <a:pPr lvl="0">
              <a:lnSpc>
                <a:spcPct val="90000"/>
              </a:lnSpc>
            </a:pPr>
            <a:r>
              <a:rPr lang="en-US" sz="2000" dirty="0">
                <a:effectLst/>
              </a:rPr>
              <a:t>14. Upon notification of non-compliance, an urgent hearing will be listed to rectify the non-compliance and to ensure the case is kept on track.</a:t>
            </a:r>
          </a:p>
          <a:p>
            <a:pPr>
              <a:lnSpc>
                <a:spcPct val="90000"/>
              </a:lnSpc>
            </a:pPr>
            <a:r>
              <a:rPr lang="en-US" sz="2000" dirty="0">
                <a:effectLst/>
              </a:rPr>
              <a:t> </a:t>
            </a:r>
          </a:p>
          <a:p>
            <a:pPr lvl="0">
              <a:lnSpc>
                <a:spcPct val="90000"/>
              </a:lnSpc>
              <a:spcAft>
                <a:spcPts val="800"/>
              </a:spcAft>
            </a:pPr>
            <a:r>
              <a:rPr lang="en-US" sz="2000" dirty="0">
                <a:effectLst/>
              </a:rPr>
              <a:t>15. Parents and carers must be given a clear date by which they MUST identify ANY potential alternate carers and be informed that any alternate carers put forward after this date are most unlikely to be assessed because of the resulting harmful delay in planning for the child’s future care.</a:t>
            </a:r>
          </a:p>
        </p:txBody>
      </p:sp>
    </p:spTree>
    <p:extLst>
      <p:ext uri="{BB962C8B-B14F-4D97-AF65-F5344CB8AC3E}">
        <p14:creationId xmlns:p14="http://schemas.microsoft.com/office/powerpoint/2010/main" val="377854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DC56E61-55AC-4177-83CF-982121A354A7}"/>
              </a:ext>
            </a:extLst>
          </p:cNvPr>
          <p:cNvSpPr txBox="1"/>
          <p:nvPr/>
        </p:nvSpPr>
        <p:spPr>
          <a:xfrm>
            <a:off x="1217054" y="1873876"/>
            <a:ext cx="9968248" cy="4610637"/>
          </a:xfrm>
          <a:prstGeom prst="rect">
            <a:avLst/>
          </a:prstGeom>
        </p:spPr>
        <p:txBody>
          <a:bodyPr vert="horz" lIns="91440" tIns="45720" rIns="91440" bIns="45720" rtlCol="0" anchor="ctr">
            <a:normAutofit fontScale="92500" lnSpcReduction="10000"/>
          </a:bodyPr>
          <a:lstStyle/>
          <a:p>
            <a:pPr lvl="0">
              <a:lnSpc>
                <a:spcPct val="90000"/>
              </a:lnSpc>
            </a:pPr>
            <a:r>
              <a:rPr lang="en-US" sz="2000" dirty="0">
                <a:effectLst/>
              </a:rPr>
              <a:t>16. ROBUST case management of the IRH can avoid stress &amp; delay for children &amp; parents. Rarely should the court  simply accept that the case is said to be contested. Waiting for a contested Final Hearing (FH) is NOT welfare neutral for the child. The parties should expect the court to give firm judicial indications (with the usual caveats). </a:t>
            </a:r>
          </a:p>
          <a:p>
            <a:pPr>
              <a:lnSpc>
                <a:spcPct val="90000"/>
              </a:lnSpc>
            </a:pPr>
            <a:endParaRPr lang="en-US" sz="2000" dirty="0">
              <a:effectLst/>
            </a:endParaRPr>
          </a:p>
          <a:p>
            <a:pPr lvl="0">
              <a:lnSpc>
                <a:spcPct val="90000"/>
              </a:lnSpc>
            </a:pPr>
            <a:r>
              <a:rPr lang="en-US" sz="2000" dirty="0">
                <a:effectLst/>
              </a:rPr>
              <a:t>17. Narrow disputed issues (e.g. frequency of contact) should usually be fairly and proportionately dealt with on submissions at the IRH.</a:t>
            </a:r>
          </a:p>
          <a:p>
            <a:pPr>
              <a:lnSpc>
                <a:spcPct val="90000"/>
              </a:lnSpc>
            </a:pPr>
            <a:r>
              <a:rPr lang="en-US" sz="2000" dirty="0">
                <a:effectLst/>
              </a:rPr>
              <a:t> </a:t>
            </a:r>
          </a:p>
          <a:p>
            <a:pPr lvl="0">
              <a:lnSpc>
                <a:spcPct val="90000"/>
              </a:lnSpc>
              <a:spcAft>
                <a:spcPts val="800"/>
              </a:spcAft>
            </a:pPr>
            <a:r>
              <a:rPr lang="en-US" sz="2000" dirty="0">
                <a:effectLst/>
              </a:rPr>
              <a:t>18. If a FH is required then:</a:t>
            </a:r>
          </a:p>
          <a:p>
            <a:pPr lvl="0">
              <a:lnSpc>
                <a:spcPct val="90000"/>
              </a:lnSpc>
              <a:spcAft>
                <a:spcPts val="800"/>
              </a:spcAft>
            </a:pPr>
            <a:r>
              <a:rPr lang="en-US" sz="2000" dirty="0">
                <a:effectLst/>
              </a:rPr>
              <a:t>	(</a:t>
            </a:r>
            <a:r>
              <a:rPr lang="en-US" sz="2000" dirty="0" err="1">
                <a:effectLst/>
              </a:rPr>
              <a:t>i</a:t>
            </a:r>
            <a:r>
              <a:rPr lang="en-US" sz="2000" dirty="0">
                <a:effectLst/>
              </a:rPr>
              <a:t>) the contested issues must be clearly identified, </a:t>
            </a:r>
          </a:p>
          <a:p>
            <a:pPr lvl="0">
              <a:lnSpc>
                <a:spcPct val="90000"/>
              </a:lnSpc>
              <a:spcAft>
                <a:spcPts val="800"/>
              </a:spcAft>
            </a:pPr>
            <a:r>
              <a:rPr lang="en-US" sz="2000" dirty="0">
                <a:effectLst/>
              </a:rPr>
              <a:t>	(ii) the witnesses required to determine the issues must be identified, </a:t>
            </a:r>
          </a:p>
          <a:p>
            <a:pPr lvl="0">
              <a:lnSpc>
                <a:spcPct val="90000"/>
              </a:lnSpc>
              <a:spcAft>
                <a:spcPts val="800"/>
              </a:spcAft>
            </a:pPr>
            <a:r>
              <a:rPr lang="en-US" sz="2000" dirty="0"/>
              <a:t>	</a:t>
            </a:r>
            <a:r>
              <a:rPr lang="en-US" sz="2000" dirty="0">
                <a:effectLst/>
              </a:rPr>
              <a:t>(iii) a fully completed witness template must be agreed prior to the conclusion of the IRH  	and,</a:t>
            </a:r>
          </a:p>
          <a:p>
            <a:pPr lvl="0">
              <a:lnSpc>
                <a:spcPct val="90000"/>
              </a:lnSpc>
              <a:spcAft>
                <a:spcPts val="800"/>
              </a:spcAft>
            </a:pPr>
            <a:r>
              <a:rPr lang="en-US" sz="2000" dirty="0">
                <a:effectLst/>
              </a:rPr>
              <a:t>	(iv) the time estimate for the FH must be proportionate to the issues in dispute and 	include time for  judgment preparation. </a:t>
            </a:r>
          </a:p>
          <a:p>
            <a:pPr lvl="0">
              <a:lnSpc>
                <a:spcPct val="90000"/>
              </a:lnSpc>
              <a:spcAft>
                <a:spcPts val="800"/>
              </a:spcAft>
            </a:pPr>
            <a:r>
              <a:rPr lang="en-US" sz="2000" dirty="0">
                <a:effectLst/>
              </a:rPr>
              <a:t>Permission is required to call an expert witnesses. The need to call an expert should be challenged as to why it is necessary &amp; proportionate.</a:t>
            </a:r>
          </a:p>
        </p:txBody>
      </p:sp>
    </p:spTree>
    <p:extLst>
      <p:ext uri="{BB962C8B-B14F-4D97-AF65-F5344CB8AC3E}">
        <p14:creationId xmlns:p14="http://schemas.microsoft.com/office/powerpoint/2010/main" val="152736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6945216-CA18-4B1E-BF40-7A5796E4E682}"/>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lvl="0">
              <a:lnSpc>
                <a:spcPct val="90000"/>
              </a:lnSpc>
            </a:pPr>
            <a:r>
              <a:rPr lang="en-US" sz="2000" dirty="0">
                <a:effectLst/>
              </a:rPr>
              <a:t>19. The principal aims are to have no more than 2 or 3 hearings per care proceedings and to conclude the proceedings (where it can be done justly) within 26 weeks.</a:t>
            </a:r>
          </a:p>
          <a:p>
            <a:pPr>
              <a:lnSpc>
                <a:spcPct val="90000"/>
              </a:lnSpc>
            </a:pPr>
            <a:r>
              <a:rPr lang="en-US" sz="2000" dirty="0">
                <a:effectLst/>
              </a:rPr>
              <a:t> </a:t>
            </a:r>
          </a:p>
          <a:p>
            <a:pPr lvl="0">
              <a:lnSpc>
                <a:spcPct val="90000"/>
              </a:lnSpc>
              <a:spcAft>
                <a:spcPts val="800"/>
              </a:spcAft>
            </a:pPr>
            <a:r>
              <a:rPr lang="en-US" sz="2000" dirty="0">
                <a:effectLst/>
              </a:rPr>
              <a:t>20. DFJs should seek to agree timelines for the assessment of parents in proceedings and for the viability &amp; full assessments of alternate carers.</a:t>
            </a:r>
          </a:p>
        </p:txBody>
      </p:sp>
    </p:spTree>
    <p:extLst>
      <p:ext uri="{BB962C8B-B14F-4D97-AF65-F5344CB8AC3E}">
        <p14:creationId xmlns:p14="http://schemas.microsoft.com/office/powerpoint/2010/main" val="1348942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CF1B56E-F76E-4427-97F6-D2F920026E3E}"/>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a:lnSpc>
                <a:spcPct val="90000"/>
              </a:lnSpc>
              <a:spcAft>
                <a:spcPts val="600"/>
              </a:spcAft>
            </a:pPr>
            <a:r>
              <a:rPr lang="en-US" sz="2000" dirty="0"/>
              <a:t>Useful documents:</a:t>
            </a:r>
          </a:p>
          <a:p>
            <a:pPr>
              <a:lnSpc>
                <a:spcPct val="90000"/>
              </a:lnSpc>
              <a:spcAft>
                <a:spcPts val="600"/>
              </a:spcAft>
            </a:pPr>
            <a:endParaRPr lang="en-US" sz="2000" dirty="0"/>
          </a:p>
          <a:p>
            <a:pPr indent="-228600">
              <a:lnSpc>
                <a:spcPct val="90000"/>
              </a:lnSpc>
              <a:spcAft>
                <a:spcPts val="600"/>
              </a:spcAft>
              <a:buFont typeface="Arial" panose="020B0604020202020204" pitchFamily="34" charset="0"/>
              <a:buChar char="•"/>
            </a:pPr>
            <a:r>
              <a:rPr lang="en-US" sz="2000" dirty="0"/>
              <a:t>The original Public Law Outline: </a:t>
            </a:r>
            <a:r>
              <a:rPr lang="en-US" sz="2000" u="sng" dirty="0">
                <a:effectLst/>
                <a:hlinkClick r:id="rId2"/>
              </a:rPr>
              <a:t>PRACTICE DIRECTION 12A - CARE, SUPERVISION AND OTHER PART 4 PROCEEDINGS: GUIDE TO CASE MANAGEMENT (justice.gov.uk)</a:t>
            </a:r>
            <a:endParaRPr lang="en-US" sz="2000" dirty="0"/>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A view from the President’s Chamber’s (November 2022): </a:t>
            </a:r>
            <a:r>
              <a:rPr lang="en-US" sz="2000" u="sng" dirty="0">
                <a:effectLst/>
                <a:hlinkClick r:id="rId3"/>
              </a:rPr>
              <a:t>A View from The President’s Chambers: November 2022 - Courts and Tribunals Judiciary</a:t>
            </a:r>
            <a:endParaRPr lang="en-US" sz="2000" dirty="0"/>
          </a:p>
        </p:txBody>
      </p:sp>
    </p:spTree>
    <p:extLst>
      <p:ext uri="{BB962C8B-B14F-4D97-AF65-F5344CB8AC3E}">
        <p14:creationId xmlns:p14="http://schemas.microsoft.com/office/powerpoint/2010/main" val="3253006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938</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 Launch of Public Law Outline FPR PD12A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Launch of Public Law Outline FPR PD12A</dc:title>
  <dc:creator>Gowans, Sophie (Judicial Office)</dc:creator>
  <cp:lastModifiedBy>Gowans, Sophie (Judicial Office)</cp:lastModifiedBy>
  <cp:revision>4</cp:revision>
  <dcterms:created xsi:type="dcterms:W3CDTF">2023-01-25T16:38:39Z</dcterms:created>
  <dcterms:modified xsi:type="dcterms:W3CDTF">2023-01-25T17:23:32Z</dcterms:modified>
</cp:coreProperties>
</file>