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58" r:id="rId6"/>
    <p:sldId id="272" r:id="rId7"/>
    <p:sldId id="274" r:id="rId8"/>
    <p:sldId id="275" r:id="rId9"/>
    <p:sldId id="276" r:id="rId10"/>
    <p:sldId id="273"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0704" autoAdjust="0"/>
  </p:normalViewPr>
  <p:slideViewPr>
    <p:cSldViewPr snapToGrid="0">
      <p:cViewPr>
        <p:scale>
          <a:sx n="87" d="100"/>
          <a:sy n="87" d="100"/>
        </p:scale>
        <p:origin x="389" y="6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5/28/2024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5/28/2024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364173"/>
            <a:ext cx="4941771" cy="2192869"/>
          </a:xfrm>
        </p:spPr>
        <p:txBody>
          <a:bodyPr/>
          <a:lstStyle/>
          <a:p>
            <a:r>
              <a:rPr lang="en-US" dirty="0"/>
              <a:t>INTERLOCUTORY INJUNCTIONS IN UNFAIR PREJUDICE CLAIMS</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HHJ Andrew Charman</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491531"/>
          </a:xfrm>
        </p:spPr>
        <p:txBody>
          <a:bodyPr/>
          <a:lstStyle/>
          <a:p>
            <a:r>
              <a:rPr lang="en-US" dirty="0"/>
              <a:t>Unfair prejudice </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5" y="2422478"/>
            <a:ext cx="5111750" cy="2763884"/>
          </a:xfrm>
        </p:spPr>
        <p:txBody>
          <a:bodyPr>
            <a:normAutofit/>
          </a:bodyPr>
          <a:lstStyle/>
          <a:p>
            <a:r>
              <a:rPr lang="en-US" sz="2000" dirty="0"/>
              <a:t>CA 2006 - Section 994 </a:t>
            </a:r>
          </a:p>
          <a:p>
            <a:pPr marL="342900" indent="-342900">
              <a:buAutoNum type="arabicPeriod"/>
            </a:pPr>
            <a:r>
              <a:rPr lang="en-US" sz="2000" dirty="0"/>
              <a:t>Standing – member but not in control;</a:t>
            </a:r>
          </a:p>
          <a:p>
            <a:pPr marL="342900" indent="-342900">
              <a:buAutoNum type="arabicPeriod"/>
            </a:pPr>
            <a:r>
              <a:rPr lang="en-US" sz="2000" dirty="0"/>
              <a:t>Conduct of the company’s affairs;</a:t>
            </a:r>
          </a:p>
          <a:p>
            <a:pPr marL="342900" indent="-342900">
              <a:buAutoNum type="arabicPeriod"/>
            </a:pPr>
            <a:r>
              <a:rPr lang="en-US" sz="2000" dirty="0"/>
              <a:t>Prejudicial to interests as </a:t>
            </a:r>
            <a:r>
              <a:rPr lang="en-US" sz="2000"/>
              <a:t>member; and</a:t>
            </a:r>
            <a:endParaRPr lang="en-US" sz="2000" dirty="0"/>
          </a:p>
          <a:p>
            <a:pPr marL="342900" indent="-342900">
              <a:buAutoNum type="arabicPeriod"/>
            </a:pPr>
            <a:r>
              <a:rPr lang="en-US" sz="2000" dirty="0"/>
              <a:t>Unfair.</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491531"/>
          </a:xfrm>
        </p:spPr>
        <p:txBody>
          <a:bodyPr>
            <a:normAutofit fontScale="90000"/>
          </a:bodyPr>
          <a:lstStyle/>
          <a:p>
            <a:r>
              <a:rPr lang="en-US" sz="2800" b="1" i="1" dirty="0"/>
              <a:t>American Cyanamid Co v Ethicon Ltd [1975] AC 396</a:t>
            </a:r>
            <a:br>
              <a:rPr lang="en-US" sz="2800" b="1" i="1"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558955"/>
            <a:ext cx="5734761" cy="3104865"/>
          </a:xfrm>
        </p:spPr>
        <p:txBody>
          <a:bodyPr>
            <a:normAutofit/>
          </a:bodyPr>
          <a:lstStyle/>
          <a:p>
            <a:pPr marL="342900" indent="-342900">
              <a:buAutoNum type="arabicPeriod"/>
            </a:pPr>
            <a:r>
              <a:rPr lang="en-US" sz="2000" dirty="0"/>
              <a:t>Is there a serious issue to be tried?</a:t>
            </a:r>
          </a:p>
          <a:p>
            <a:pPr marL="342900" indent="-342900">
              <a:buFont typeface="+mj-lt"/>
              <a:buAutoNum type="arabicPeriod" startAt="2"/>
            </a:pPr>
            <a:r>
              <a:rPr lang="en-US" sz="2000" dirty="0"/>
              <a:t>If so, would financial compensation be an adequate remedy for the party injured by the grant or refusal of an injunction?</a:t>
            </a:r>
          </a:p>
          <a:p>
            <a:pPr marL="342900" indent="-342900">
              <a:buAutoNum type="arabicPeriod" startAt="2"/>
            </a:pPr>
            <a:r>
              <a:rPr lang="en-US" sz="2000" dirty="0"/>
              <a:t>If not, does the balance of convenience </a:t>
            </a:r>
            <a:r>
              <a:rPr lang="en-US" sz="2000" dirty="0" err="1"/>
              <a:t>favour</a:t>
            </a:r>
            <a:r>
              <a:rPr lang="en-US" sz="2000" dirty="0"/>
              <a:t> the grant or the refusal of the injunction?</a:t>
            </a:r>
          </a:p>
          <a:p>
            <a:endParaRPr lang="en-US" sz="1600" i="1"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232357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491531"/>
          </a:xfrm>
        </p:spPr>
        <p:txBody>
          <a:bodyPr>
            <a:normAutofit fontScale="90000"/>
          </a:bodyPr>
          <a:lstStyle/>
          <a:p>
            <a:r>
              <a:rPr lang="en-US" dirty="0"/>
              <a:t>Serious issue to be tried?</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825086"/>
            <a:ext cx="5734761" cy="2361275"/>
          </a:xfrm>
        </p:spPr>
        <p:txBody>
          <a:bodyPr>
            <a:normAutofit/>
          </a:bodyPr>
          <a:lstStyle/>
          <a:p>
            <a:r>
              <a:rPr lang="en-US" sz="1600" dirty="0"/>
              <a:t>Serious issue in the Petition is enough – </a:t>
            </a:r>
            <a:r>
              <a:rPr lang="en-US" sz="1600" b="1" i="1" dirty="0"/>
              <a:t>Re: R-Squared Holdco Ltd</a:t>
            </a:r>
            <a:r>
              <a:rPr lang="en-US" sz="1600" dirty="0"/>
              <a:t> – [2020] EWHC 23 (Ch)</a:t>
            </a:r>
          </a:p>
          <a:p>
            <a:endParaRPr lang="en-US" sz="1600" b="1" i="1" dirty="0"/>
          </a:p>
          <a:p>
            <a:r>
              <a:rPr lang="en-US" sz="1600" dirty="0"/>
              <a:t>Note also: </a:t>
            </a:r>
            <a:r>
              <a:rPr lang="en-US" sz="1600" b="1" i="1" dirty="0"/>
              <a:t>Broad Idea International Ltd v Convoy Collateral Ltd </a:t>
            </a:r>
            <a:r>
              <a:rPr lang="en-US" sz="1600" dirty="0"/>
              <a:t>[2021] UKPC 24 – s.37 SCA 1981 – discretion not limited to enforcing causes of action or legal rights – ‘</a:t>
            </a:r>
            <a:r>
              <a:rPr lang="en-US" sz="1600" i="1" dirty="0"/>
              <a:t>wherever necessary to support the administration of justice’</a:t>
            </a:r>
            <a:endParaRPr lang="en-US" sz="1600"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133586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696037"/>
            <a:ext cx="5111750" cy="1467134"/>
          </a:xfrm>
        </p:spPr>
        <p:txBody>
          <a:bodyPr>
            <a:normAutofit fontScale="90000"/>
          </a:bodyPr>
          <a:lstStyle/>
          <a:p>
            <a:br>
              <a:rPr lang="en-US" sz="2200" dirty="0"/>
            </a:br>
            <a:r>
              <a:rPr lang="en-US" sz="2200" dirty="0"/>
              <a:t>would financial compensation be an adequate remedy for the party injured by the grant or refusal of an injunction?</a:t>
            </a:r>
            <a:br>
              <a:rPr lang="en-US" sz="2800"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163172"/>
            <a:ext cx="5734761" cy="3841844"/>
          </a:xfrm>
        </p:spPr>
        <p:txBody>
          <a:bodyPr>
            <a:normAutofit/>
          </a:bodyPr>
          <a:lstStyle/>
          <a:p>
            <a:pPr marL="285750" indent="-285750">
              <a:buFont typeface="Arial" panose="020B0604020202020204" pitchFamily="34" charset="0"/>
              <a:buChar char="•"/>
            </a:pPr>
            <a:r>
              <a:rPr lang="en-US" sz="1600" dirty="0"/>
              <a:t>Does Petitioner want to buy or sell?</a:t>
            </a:r>
          </a:p>
          <a:p>
            <a:pPr marL="285750" indent="-285750">
              <a:buFont typeface="Arial" panose="020B0604020202020204" pitchFamily="34" charset="0"/>
              <a:buChar char="•"/>
            </a:pPr>
            <a:r>
              <a:rPr lang="en-US" sz="1600" dirty="0"/>
              <a:t>Section 996 – wide and flexible remedy</a:t>
            </a:r>
          </a:p>
          <a:p>
            <a:pPr marL="285750" indent="-285750">
              <a:buFont typeface="Arial" panose="020B0604020202020204" pitchFamily="34" charset="0"/>
              <a:buChar char="•"/>
            </a:pPr>
            <a:r>
              <a:rPr lang="en-US" sz="1600" dirty="0"/>
              <a:t>Where the Petitioner seeks to have their shares purchased (‘a sale order’) an adjustment to the sale price or valuation date will usually be adequate remedy</a:t>
            </a:r>
          </a:p>
          <a:p>
            <a:pPr marL="285750" indent="-285750">
              <a:buFont typeface="Arial" panose="020B0604020202020204" pitchFamily="34" charset="0"/>
              <a:buChar char="•"/>
            </a:pPr>
            <a:r>
              <a:rPr lang="en-US" sz="1600" dirty="0"/>
              <a:t>Where the Petitioner wishes to purchase the Respondent’s shares it may not be</a:t>
            </a:r>
          </a:p>
          <a:p>
            <a:endParaRPr lang="en-US" sz="1600" b="1" i="1" dirty="0"/>
          </a:p>
          <a:p>
            <a:r>
              <a:rPr lang="en-US" sz="1600" b="1" i="1" dirty="0"/>
              <a:t>Williams v Brinkmann</a:t>
            </a:r>
            <a:r>
              <a:rPr lang="en-US" sz="1600" dirty="0"/>
              <a:t> [2004] EWHC 601 (Ch)</a:t>
            </a:r>
          </a:p>
          <a:p>
            <a:r>
              <a:rPr lang="en-US" sz="1600" b="1" i="1" dirty="0"/>
              <a:t>Pringle v Callard</a:t>
            </a:r>
            <a:r>
              <a:rPr lang="en-US" sz="1600" dirty="0"/>
              <a:t> [2007] EWCA Civ 1075</a:t>
            </a:r>
            <a:endParaRPr lang="en-US" sz="1600" b="1" i="1"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376237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696037"/>
            <a:ext cx="5111750" cy="1467134"/>
          </a:xfrm>
        </p:spPr>
        <p:txBody>
          <a:bodyPr>
            <a:normAutofit/>
          </a:bodyPr>
          <a:lstStyle/>
          <a:p>
            <a:br>
              <a:rPr lang="en-US" sz="2200" dirty="0"/>
            </a:br>
            <a:r>
              <a:rPr lang="en-US" sz="2200" dirty="0"/>
              <a:t>Balance of convenience</a:t>
            </a:r>
            <a:br>
              <a:rPr lang="en-US" sz="2800"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163172"/>
            <a:ext cx="5734761" cy="3841844"/>
          </a:xfrm>
        </p:spPr>
        <p:txBody>
          <a:bodyPr>
            <a:normAutofit fontScale="92500" lnSpcReduction="10000"/>
          </a:bodyPr>
          <a:lstStyle/>
          <a:p>
            <a:pPr marL="285750" indent="-285750">
              <a:buFont typeface="Arial" panose="020B0604020202020204" pitchFamily="34" charset="0"/>
              <a:buChar char="•"/>
            </a:pPr>
            <a:r>
              <a:rPr lang="en-US" sz="1600" dirty="0"/>
              <a:t>May point to either the granting or refusal of injunction</a:t>
            </a:r>
          </a:p>
          <a:p>
            <a:pPr marL="285750" indent="-285750">
              <a:buFont typeface="Arial" panose="020B0604020202020204" pitchFamily="34" charset="0"/>
              <a:buChar char="•"/>
            </a:pPr>
            <a:r>
              <a:rPr lang="en-US" sz="1600" dirty="0"/>
              <a:t>Adequacy of financial compensation may also be of some relevance at this stage</a:t>
            </a:r>
          </a:p>
          <a:p>
            <a:pPr marL="285750" indent="-285750">
              <a:buFont typeface="Arial" panose="020B0604020202020204" pitchFamily="34" charset="0"/>
              <a:buChar char="•"/>
            </a:pPr>
            <a:r>
              <a:rPr lang="en-US" sz="1600" dirty="0"/>
              <a:t>Preservation of the status quo usually carries (even) greater weight in unfair prejudice claims than other cases when considering interlocutory injunctions.  It should only be disturbed where it is necessary</a:t>
            </a:r>
          </a:p>
          <a:p>
            <a:pPr marL="285750" indent="-285750">
              <a:buFont typeface="Arial" panose="020B0604020202020204" pitchFamily="34" charset="0"/>
              <a:buChar char="•"/>
            </a:pPr>
            <a:r>
              <a:rPr lang="en-US" sz="1600" dirty="0"/>
              <a:t>Court will be astute to avoid conferring an advantage on either side in an on-going shareholder dispute</a:t>
            </a:r>
          </a:p>
          <a:p>
            <a:endParaRPr lang="en-US" sz="1600" b="1" i="1" dirty="0"/>
          </a:p>
          <a:p>
            <a:r>
              <a:rPr lang="en-US" sz="1600" b="1" i="1" dirty="0"/>
              <a:t>Re a Company (No. 002612 of 1984) </a:t>
            </a:r>
            <a:r>
              <a:rPr lang="en-US" sz="1600" dirty="0"/>
              <a:t>(1984) 1 BCC 99262</a:t>
            </a:r>
          </a:p>
          <a:p>
            <a:r>
              <a:rPr lang="en-US" sz="1600" dirty="0"/>
              <a:t>			          (1985) 1 BCC 99485</a:t>
            </a:r>
          </a:p>
          <a:p>
            <a:r>
              <a:rPr lang="en-US" sz="1600" dirty="0"/>
              <a:t>                                                           </a:t>
            </a:r>
          </a:p>
          <a:p>
            <a:pPr marL="285750" indent="-285750">
              <a:buFont typeface="Arial" panose="020B0604020202020204" pitchFamily="34" charset="0"/>
              <a:buChar char="•"/>
            </a:pPr>
            <a:endParaRPr lang="en-US" sz="1600"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91658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4" y="1596576"/>
            <a:ext cx="5111750" cy="491531"/>
          </a:xfrm>
        </p:spPr>
        <p:txBody>
          <a:bodyPr>
            <a:normAutofit fontScale="90000"/>
          </a:bodyPr>
          <a:lstStyle/>
          <a:p>
            <a:r>
              <a:rPr lang="en-US" b="1" dirty="0"/>
              <a:t>Flexible – wide range of grounds</a:t>
            </a:r>
            <a:br>
              <a:rPr lang="en-US" sz="2800" b="1" i="1"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1999397"/>
            <a:ext cx="5734761" cy="3951027"/>
          </a:xfrm>
        </p:spPr>
        <p:txBody>
          <a:bodyPr>
            <a:normAutofit/>
          </a:bodyPr>
          <a:lstStyle/>
          <a:p>
            <a:pPr marL="285750" indent="-285750">
              <a:buFont typeface="Arial" panose="020B0604020202020204" pitchFamily="34" charset="0"/>
              <a:buChar char="•"/>
            </a:pPr>
            <a:r>
              <a:rPr lang="en-US" sz="2000" dirty="0"/>
              <a:t>Use of company money for legal  costs</a:t>
            </a:r>
          </a:p>
          <a:p>
            <a:pPr marL="285750" indent="-285750">
              <a:buFont typeface="Arial" panose="020B0604020202020204" pitchFamily="34" charset="0"/>
              <a:buChar char="•"/>
            </a:pPr>
            <a:r>
              <a:rPr lang="en-US" sz="2000" dirty="0" err="1"/>
              <a:t>Unauthorised</a:t>
            </a:r>
            <a:r>
              <a:rPr lang="en-US" sz="2000" dirty="0"/>
              <a:t> directors’ remuneration</a:t>
            </a:r>
          </a:p>
          <a:p>
            <a:pPr marL="285750" indent="-285750">
              <a:buFont typeface="Arial" panose="020B0604020202020204" pitchFamily="34" charset="0"/>
              <a:buChar char="•"/>
            </a:pPr>
            <a:r>
              <a:rPr lang="en-US" sz="2000" dirty="0"/>
              <a:t>Disposal of business</a:t>
            </a:r>
          </a:p>
          <a:p>
            <a:pPr marL="285750" indent="-285750">
              <a:buFont typeface="Arial" panose="020B0604020202020204" pitchFamily="34" charset="0"/>
              <a:buChar char="•"/>
            </a:pPr>
            <a:r>
              <a:rPr lang="en-US" sz="2000" dirty="0"/>
              <a:t>Disposal of particular assets</a:t>
            </a:r>
          </a:p>
          <a:p>
            <a:pPr marL="285750" indent="-285750">
              <a:buFont typeface="Arial" panose="020B0604020202020204" pitchFamily="34" charset="0"/>
              <a:buChar char="•"/>
            </a:pPr>
            <a:r>
              <a:rPr lang="en-US" sz="2000" dirty="0"/>
              <a:t>Rights issue or share allotment</a:t>
            </a:r>
          </a:p>
          <a:p>
            <a:pPr marL="285750" indent="-285750">
              <a:buFont typeface="Arial" panose="020B0604020202020204" pitchFamily="34" charset="0"/>
              <a:buChar char="•"/>
            </a:pPr>
            <a:r>
              <a:rPr lang="en-US" sz="2000" dirty="0"/>
              <a:t>Disposal of shareholding by Respondent</a:t>
            </a:r>
          </a:p>
          <a:p>
            <a:pPr marL="285750" indent="-285750">
              <a:buFont typeface="Arial" panose="020B0604020202020204" pitchFamily="34" charset="0"/>
              <a:buChar char="•"/>
            </a:pPr>
            <a:r>
              <a:rPr lang="en-US" sz="2000" dirty="0"/>
              <a:t>Bringing a claim against the Petitioner</a:t>
            </a:r>
          </a:p>
          <a:p>
            <a:pPr marL="285750" indent="-285750">
              <a:buFont typeface="Arial" panose="020B0604020202020204" pitchFamily="34" charset="0"/>
              <a:buChar char="•"/>
            </a:pPr>
            <a:r>
              <a:rPr lang="en-US" sz="2000" dirty="0"/>
              <a:t>Removal of petitioner as a director and/or employee</a:t>
            </a:r>
          </a:p>
          <a:p>
            <a:pPr marL="285750" indent="-285750">
              <a:buFont typeface="Arial" panose="020B0604020202020204" pitchFamily="34" charset="0"/>
              <a:buChar char="•"/>
            </a:pPr>
            <a:endParaRPr lang="en-US" sz="1600"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43328"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88231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4" y="1596576"/>
            <a:ext cx="5111750" cy="491531"/>
          </a:xfrm>
        </p:spPr>
        <p:txBody>
          <a:bodyPr>
            <a:normAutofit fontScale="90000"/>
          </a:bodyPr>
          <a:lstStyle/>
          <a:p>
            <a:br>
              <a:rPr lang="en-US" sz="2800" b="1" i="1" dirty="0"/>
            </a:br>
            <a:r>
              <a:rPr lang="en-US" sz="2800" b="1" i="1" dirty="0"/>
              <a:t>Restraining removal as a director and/or employee?</a:t>
            </a: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286000"/>
            <a:ext cx="5734761" cy="3664424"/>
          </a:xfrm>
        </p:spPr>
        <p:txBody>
          <a:bodyPr>
            <a:normAutofit/>
          </a:bodyPr>
          <a:lstStyle/>
          <a:p>
            <a:pPr marL="285750" indent="-285750">
              <a:buFont typeface="Arial" panose="020B0604020202020204" pitchFamily="34" charset="0"/>
              <a:buChar char="•"/>
            </a:pPr>
            <a:r>
              <a:rPr lang="en-US" sz="1600" dirty="0"/>
              <a:t>The court will generally be slow to impose a director on a company by way of interim remedy: </a:t>
            </a:r>
            <a:r>
              <a:rPr lang="en-US" sz="1600" b="1" i="1" dirty="0"/>
              <a:t>Pringle v Callard </a:t>
            </a:r>
            <a:r>
              <a:rPr lang="en-US" sz="1600" dirty="0"/>
              <a:t>[2007] EWCA Civ 1075</a:t>
            </a:r>
          </a:p>
          <a:p>
            <a:pPr marL="285750" indent="-285750">
              <a:buFont typeface="Arial" panose="020B0604020202020204" pitchFamily="34" charset="0"/>
              <a:buChar char="•"/>
            </a:pPr>
            <a:r>
              <a:rPr lang="en-US" sz="1600" dirty="0"/>
              <a:t>But the maintenance of the status quo also carries weight: </a:t>
            </a:r>
            <a:r>
              <a:rPr lang="en-US" sz="1600" b="1" i="1" dirty="0"/>
              <a:t>Williams v Brinkmann</a:t>
            </a:r>
            <a:r>
              <a:rPr lang="en-US" sz="1600" dirty="0"/>
              <a:t> [2004] EWHC 601 (Ch)</a:t>
            </a:r>
          </a:p>
          <a:p>
            <a:pPr marL="285750" indent="-285750">
              <a:buFont typeface="Arial" panose="020B0604020202020204" pitchFamily="34" charset="0"/>
              <a:buChar char="•"/>
            </a:pPr>
            <a:r>
              <a:rPr lang="en-US" sz="1600" dirty="0"/>
              <a:t>An application for such interim relief should be addressed by reference to the possible final outcome and the duration of the likely interim period.  The court should consider what is the risk of irreparable damage to the value of the Petitioner’s shares beyond what could be compensated for at conclusion of the petition: </a:t>
            </a:r>
            <a:r>
              <a:rPr lang="en-US" sz="1600" b="1" i="1" dirty="0"/>
              <a:t>Re Canterbury Travel (London) Ltd </a:t>
            </a:r>
            <a:r>
              <a:rPr lang="en-US" sz="1600" dirty="0"/>
              <a:t>[2010] EWHC 1464 (Ch)</a:t>
            </a:r>
          </a:p>
          <a:p>
            <a:pPr marL="285750" indent="-285750">
              <a:buFont typeface="Arial" panose="020B0604020202020204" pitchFamily="34" charset="0"/>
              <a:buChar char="•"/>
            </a:pPr>
            <a:endParaRPr lang="en-US" sz="1600"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Injunctions in Unfair Prejudice Claims</a:t>
            </a:r>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82176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4" y="1596576"/>
            <a:ext cx="5111750" cy="491531"/>
          </a:xfrm>
        </p:spPr>
        <p:txBody>
          <a:bodyPr>
            <a:normAutofit fontScale="90000"/>
          </a:bodyPr>
          <a:lstStyle/>
          <a:p>
            <a:br>
              <a:rPr lang="en-US" sz="2800" b="1" i="1"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4" y="2286000"/>
            <a:ext cx="5734761" cy="3664424"/>
          </a:xfrm>
        </p:spPr>
        <p:txBody>
          <a:bodyPr>
            <a:normAutofit/>
          </a:bodyPr>
          <a:lstStyle/>
          <a:p>
            <a:pPr algn="ctr"/>
            <a:r>
              <a:rPr lang="en-US" sz="5400" b="1" dirty="0"/>
              <a:t>THE FUTURE OF DISPUTE RESOLUTION</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endParaRPr lang="en-US" dirty="0"/>
          </a:p>
          <a:p>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319924692"/>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 id="{11346FDE-2DA4-453A-ACF7-41117CE5C235}" vid="{A628C74B-DC45-4C37-9A15-B37206CA4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C7F809-A434-4A8D-A127-1C50C2DB3890}">
  <ds:schemaRefs>
    <ds:schemaRef ds:uri="http://schemas.openxmlformats.org/package/2006/metadata/core-properties"/>
    <ds:schemaRef ds:uri="http://purl.org/dc/terms/"/>
    <ds:schemaRef ds:uri="http://schemas.microsoft.com/office/2006/documentManagement/types"/>
    <ds:schemaRef ds:uri="http://schemas.microsoft.com/sharepoint/v3"/>
    <ds:schemaRef ds:uri="16c05727-aa75-4e4a-9b5f-8a80a1165891"/>
    <ds:schemaRef ds:uri="http://purl.org/dc/dcmitype/"/>
    <ds:schemaRef ds:uri="http://www.w3.org/XML/1998/namespace"/>
    <ds:schemaRef ds:uri="71af3243-3dd4-4a8d-8c0d-dd76da1f02a5"/>
    <ds:schemaRef ds:uri="http://purl.org/dc/elements/1.1/"/>
    <ds:schemaRef ds:uri="http://schemas.microsoft.com/office/infopath/2007/PartnerControls"/>
    <ds:schemaRef ds:uri="230e9df3-be65-4c73-a93b-d1236ebd677e"/>
    <ds:schemaRef ds:uri="http://schemas.microsoft.com/office/2006/metadata/properties"/>
  </ds:schemaRefs>
</ds:datastoreItem>
</file>

<file path=customXml/itemProps2.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3.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{7970A4CB-0BFF-4549-B885-FB68E7A90C97}tf67328976_win32</Template>
  <TotalTime>10406</TotalTime>
  <Words>608</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Tenorite</vt:lpstr>
      <vt:lpstr>Office Theme</vt:lpstr>
      <vt:lpstr>INTERLOCUTORY INJUNCTIONS IN UNFAIR PREJUDICE CLAIMS</vt:lpstr>
      <vt:lpstr>Unfair prejudice </vt:lpstr>
      <vt:lpstr>American Cyanamid Co v Ethicon Ltd [1975] AC 396 </vt:lpstr>
      <vt:lpstr>Serious issue to be tried?</vt:lpstr>
      <vt:lpstr> would financial compensation be an adequate remedy for the party injured by the grant or refusal of an injunction? </vt:lpstr>
      <vt:lpstr> Balance of convenience </vt:lpstr>
      <vt:lpstr>Flexible – wide range of grounds </vt:lpstr>
      <vt:lpstr> Restraining removal as a director and/or employee?</vt:lpstr>
      <vt:lpstr> </vt:lpstr>
    </vt:vector>
  </TitlesOfParts>
  <Company>MOJ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INTERLOCUTORY INJUNCTIONS IN UNFAIR PREJUDICE CLAIMS</dc:title>
  <dc:creator>Charman, HHJ Andrew | He/His</dc:creator>
  <cp:lastModifiedBy>Farley, Mark A</cp:lastModifiedBy>
  <cp:revision>3</cp:revision>
  <cp:lastPrinted>2024-02-14T09:45:20Z</cp:lastPrinted>
  <dcterms:created xsi:type="dcterms:W3CDTF">2024-02-01T09:38:31Z</dcterms:created>
  <dcterms:modified xsi:type="dcterms:W3CDTF">2024-05-28T14:13:24Z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