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309" r:id="rId7"/>
    <p:sldId id="259" r:id="rId8"/>
    <p:sldId id="308" r:id="rId9"/>
    <p:sldId id="28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EDA1A8-2B95-561F-FF26-122C9B2B7AE7}" v="500" dt="2024-11-21T14:44:08.167"/>
    <p1510:client id="{B21A91DA-DFB0-4FE2-9EB6-4EF399EABE74}" v="849" dt="2024-11-20T14:58:07.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987" autoAdjust="0"/>
  </p:normalViewPr>
  <p:slideViewPr>
    <p:cSldViewPr snapToGrid="0">
      <p:cViewPr varScale="1">
        <p:scale>
          <a:sx n="60" d="100"/>
          <a:sy n="60" d="100"/>
        </p:scale>
        <p:origin x="8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6782F-4FA7-407D-AFE7-E735CEFF7DD0}" type="datetimeFigureOut">
              <a:rPr lang="en-GB" smtClean="0"/>
              <a:t>28/11/2024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80526-1FF1-429A-8998-B82357401A6D}" type="slidenum">
              <a:rPr lang="en-GB" smtClean="0"/>
              <a:t>‹#›</a:t>
            </a:fld>
            <a:endParaRPr lang="en-GB"/>
          </a:p>
        </p:txBody>
      </p:sp>
    </p:spTree>
    <p:extLst>
      <p:ext uri="{BB962C8B-B14F-4D97-AF65-F5344CB8AC3E}">
        <p14:creationId xmlns:p14="http://schemas.microsoft.com/office/powerpoint/2010/main" val="97277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yourself</a:t>
            </a:r>
          </a:p>
          <a:p>
            <a:endParaRPr lang="en-US" dirty="0">
              <a:cs typeface="Calibri"/>
            </a:endParaRPr>
          </a:p>
          <a:p>
            <a:r>
              <a:rPr lang="en-US" dirty="0">
                <a:cs typeface="Calibri"/>
              </a:rPr>
              <a:t>On behalf of the FJYPB I'd like to thank you for inviting us to your event today. I will be sharing with you all some thoughts and messages from our members about delay in the family courts and particularly about the impact of this for us.</a:t>
            </a:r>
          </a:p>
        </p:txBody>
      </p:sp>
      <p:sp>
        <p:nvSpPr>
          <p:cNvPr id="4" name="Slide Number Placeholder 3"/>
          <p:cNvSpPr>
            <a:spLocks noGrp="1"/>
          </p:cNvSpPr>
          <p:nvPr>
            <p:ph type="sldNum" sz="quarter" idx="5"/>
          </p:nvPr>
        </p:nvSpPr>
        <p:spPr/>
        <p:txBody>
          <a:bodyPr/>
          <a:lstStyle/>
          <a:p>
            <a:fld id="{7BF80526-1FF1-429A-8998-B82357401A6D}" type="slidenum">
              <a:rPr lang="en-GB" smtClean="0"/>
              <a:t>1</a:t>
            </a:fld>
            <a:endParaRPr lang="en-GB"/>
          </a:p>
        </p:txBody>
      </p:sp>
    </p:spTree>
    <p:extLst>
      <p:ext uri="{BB962C8B-B14F-4D97-AF65-F5344CB8AC3E}">
        <p14:creationId xmlns:p14="http://schemas.microsoft.com/office/powerpoint/2010/main" val="10333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Delays in the family courts have a huge impact of the lives of the children and young people and you can see on this slide some of the impact for FJYPB members when they were involved in proceedings such as feeling unsafe, anxious, fearful and can impact on other areas of our lives, such as school.  </a:t>
            </a:r>
          </a:p>
          <a:p>
            <a:r>
              <a:rPr lang="en-GB" dirty="0"/>
              <a:t>Delay creates a feeling of uncertainty, not knowing when it will be over and when a decision will be finally made as well as a fear about that final decision and how this might change our lives.  </a:t>
            </a:r>
            <a:endParaRPr lang="en-GB" dirty="0">
              <a:cs typeface="Calibri"/>
            </a:endParaRPr>
          </a:p>
          <a:p>
            <a:r>
              <a:rPr lang="en-GB" dirty="0"/>
              <a:t>Please remember that what happens in our childhood lasts a lifetime and our experiences from these years, including having decisions delayed for us, will have an impact on how we engage within the adult world, form relationships and on our opportunities and ambitions.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7BF80526-1FF1-429A-8998-B82357401A6D}" type="slidenum">
              <a:rPr lang="en-GB" smtClean="0"/>
              <a:t>2</a:t>
            </a:fld>
            <a:endParaRPr lang="en-GB"/>
          </a:p>
        </p:txBody>
      </p:sp>
    </p:spTree>
    <p:extLst>
      <p:ext uri="{BB962C8B-B14F-4D97-AF65-F5344CB8AC3E}">
        <p14:creationId xmlns:p14="http://schemas.microsoft.com/office/powerpoint/2010/main" val="97328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members were asked about how the delays in their court proceedings made them feel. Here are some of their comments</a:t>
            </a:r>
            <a:r>
              <a:rPr lang="en-GB" i="1" dirty="0"/>
              <a:t>. (use the clicker to being up each quote as you read it)</a:t>
            </a:r>
            <a:endParaRPr lang="en-GB">
              <a:cs typeface="Calibri" panose="020F0502020204030204"/>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b="1" i="1" dirty="0">
                <a:solidFill>
                  <a:srgbClr val="212121"/>
                </a:solidFill>
                <a:latin typeface="Segoe UI" panose="020B0502040204020203" pitchFamily="34" charset="0"/>
              </a:rPr>
              <a:t>“</a:t>
            </a:r>
            <a:r>
              <a:rPr lang="en-GB" b="1" i="1" dirty="0">
                <a:solidFill>
                  <a:srgbClr val="212121"/>
                </a:solidFill>
                <a:effectLst/>
                <a:latin typeface="Segoe UI" panose="020B0502040204020203" pitchFamily="34" charset="0"/>
              </a:rPr>
              <a:t>I didn’t really enjoy my childhood knowing everyone around me was worrying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212121"/>
                </a:solidFill>
                <a:latin typeface="Segoe UI" panose="020B0502040204020203" pitchFamily="34" charset="0"/>
              </a:rPr>
              <a:t>“I couldn’t have </a:t>
            </a:r>
            <a:r>
              <a:rPr lang="en-GB" b="1" i="1" dirty="0">
                <a:solidFill>
                  <a:srgbClr val="212121"/>
                </a:solidFill>
                <a:effectLst/>
                <a:latin typeface="Segoe UI" panose="020B0502040204020203" pitchFamily="34" charset="0"/>
              </a:rPr>
              <a:t>CAMHS support whilst my proceedings were ongoing. I had a terrible temporary share care arrangement for every other night for well over a year. I had no routine or certaint</a:t>
            </a:r>
            <a:r>
              <a:rPr lang="en-GB" b="1" i="1" dirty="0">
                <a:solidFill>
                  <a:srgbClr val="212121"/>
                </a:solidFill>
                <a:latin typeface="Segoe UI" panose="020B0502040204020203" pitchFamily="34" charset="0"/>
              </a:rPr>
              <a: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212121"/>
                </a:solidFill>
                <a:effectLst/>
                <a:latin typeface="Segoe UI" panose="020B0502040204020203" pitchFamily="34" charset="0"/>
              </a:rPr>
              <a:t>“The feeling of uncertainty wasn't helpful and as I had to wait for many years for a final outcome. I knew what I wanted and I believed that the outcome should be obvious so I was confused as to why the proceedings took so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212121"/>
                </a:solidFill>
                <a:effectLst/>
                <a:latin typeface="Segoe UI" panose="020B0502040204020203" pitchFamily="34" charset="0"/>
              </a:rPr>
              <a:t>“It made me worry even more. It made you wonder if something has gone wrong or if nothing is </a:t>
            </a:r>
            <a:r>
              <a:rPr lang="en-GB" b="1" i="1" dirty="0" err="1">
                <a:solidFill>
                  <a:srgbClr val="212121"/>
                </a:solidFill>
                <a:effectLst/>
                <a:latin typeface="Segoe UI" panose="020B0502040204020203" pitchFamily="34" charset="0"/>
              </a:rPr>
              <a:t>gonna</a:t>
            </a:r>
            <a:r>
              <a:rPr lang="en-GB" b="1" i="1" dirty="0">
                <a:solidFill>
                  <a:srgbClr val="212121"/>
                </a:solidFill>
                <a:effectLst/>
                <a:latin typeface="Segoe UI" panose="020B0502040204020203" pitchFamily="34" charset="0"/>
              </a:rPr>
              <a:t> happen and that it will keep getting pushed further and furthe</a:t>
            </a:r>
            <a:r>
              <a:rPr lang="en-GB" b="1" i="1" dirty="0">
                <a:solidFill>
                  <a:srgbClr val="212121"/>
                </a:solidFill>
                <a:latin typeface="Segoe UI" panose="020B0502040204020203" pitchFamily="34" charset="0"/>
              </a:rPr>
              <a:t>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212121"/>
                </a:solidFill>
                <a:effectLst/>
                <a:latin typeface="Segoe UI" panose="020B0502040204020203" pitchFamily="34" charset="0"/>
              </a:rPr>
              <a:t>“The delay in my family court case made me extremely frustrated and anxious. I never knew what to expect. The emotional abuse I received from my mother only got worse and my mental health became out of control. I felt as though it was all my fault.”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212121"/>
                </a:solidFill>
                <a:effectLst/>
                <a:latin typeface="Segoe UI" panose="020B0502040204020203" pitchFamily="34" charset="0"/>
              </a:rPr>
              <a:t>“I could not focus in school, I would cry almost every day. I hated those years of my life.”</a:t>
            </a:r>
            <a:endParaRPr lang="en-GB" b="1" i="1" dirty="0">
              <a:solidFill>
                <a:srgbClr val="21212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212121"/>
                </a:solidFill>
                <a:effectLst/>
                <a:latin typeface="Segoe UI" panose="020B0502040204020203" pitchFamily="34" charset="0"/>
              </a:rPr>
              <a:t>“My passport was withheld for 18 as months, I could not leave the country and visit my grandparents. I had to spend time talking to social workers and Cafcass workers instead of playing with my friends.”</a:t>
            </a:r>
            <a:endParaRPr lang="en-GB" b="1" i="1" dirty="0">
              <a:solidFill>
                <a:srgbClr val="21212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7BF80526-1FF1-429A-8998-B82357401A6D}" type="slidenum">
              <a:rPr lang="en-GB" smtClean="0"/>
              <a:t>3</a:t>
            </a:fld>
            <a:endParaRPr lang="en-GB"/>
          </a:p>
        </p:txBody>
      </p:sp>
    </p:spTree>
    <p:extLst>
      <p:ext uri="{BB962C8B-B14F-4D97-AF65-F5344CB8AC3E}">
        <p14:creationId xmlns:p14="http://schemas.microsoft.com/office/powerpoint/2010/main" val="396482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FJYPB members have also shared what we would like you to think about in relation to our proceedings and you can see some thoughts on the slide now. READ THE QUOTES.</a:t>
            </a:r>
          </a:p>
          <a:p>
            <a:endParaRPr lang="en-GB" dirty="0">
              <a:cs typeface="Calibri"/>
            </a:endParaRPr>
          </a:p>
          <a:p>
            <a:r>
              <a:rPr lang="en-GB" dirty="0">
                <a:cs typeface="Calibri"/>
              </a:rPr>
              <a:t>Our message is that for children and young people, proceedings are just one part of our journey. We live with the issues and worries that bring us into proceedings - sometimes for many years - and experiencing delay in the decision-making can add to the harm for us. Whilst the end of proceedings might be when some of you end your involvement with us, our journey continues and we may have some difficult adjustments to make and challenges ahead as a result of the decisions so please be mindful of this in your work with us.  </a:t>
            </a:r>
            <a:endParaRPr lang="en-GB" dirty="0"/>
          </a:p>
        </p:txBody>
      </p:sp>
      <p:sp>
        <p:nvSpPr>
          <p:cNvPr id="4" name="Slide Number Placeholder 3"/>
          <p:cNvSpPr>
            <a:spLocks noGrp="1"/>
          </p:cNvSpPr>
          <p:nvPr>
            <p:ph type="sldNum" sz="quarter" idx="5"/>
          </p:nvPr>
        </p:nvSpPr>
        <p:spPr/>
        <p:txBody>
          <a:bodyPr/>
          <a:lstStyle/>
          <a:p>
            <a:fld id="{7BF80526-1FF1-429A-8998-B82357401A6D}" type="slidenum">
              <a:rPr lang="en-GB" smtClean="0"/>
              <a:t>4</a:t>
            </a:fld>
            <a:endParaRPr lang="en-GB"/>
          </a:p>
        </p:txBody>
      </p:sp>
    </p:spTree>
    <p:extLst>
      <p:ext uri="{BB962C8B-B14F-4D97-AF65-F5344CB8AC3E}">
        <p14:creationId xmlns:p14="http://schemas.microsoft.com/office/powerpoint/2010/main" val="45122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We want to just take this opportunity to ask you today to have these considerations in mind when you are planning and undertaking with and for us: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i="0">
                <a:solidFill>
                  <a:schemeClr val="tx1"/>
                </a:solidFill>
                <a:latin typeface="Abadi"/>
                <a:cs typeface="Browallia New" panose="020B0502040204020203" pitchFamily="34" charset="-34"/>
              </a:rPr>
              <a:t>1 </a:t>
            </a:r>
            <a:r>
              <a:rPr lang="en-GB"/>
              <a:t>Be open with me about how long my proceedings might take and explain the reasons for any delay with me as well as what you are doing to manage this.  </a:t>
            </a:r>
            <a:endParaRPr lang="en-GB" dirty="0">
              <a:cs typeface="Calibri"/>
            </a:endParaRPr>
          </a:p>
          <a:p>
            <a:pPr lvl="0" algn="l"/>
            <a:endParaRPr lang="en-GB" sz="1800" dirty="0">
              <a:latin typeface="Arial Nova" panose="020B0504020202020204" pitchFamily="34" charset="0"/>
              <a:cs typeface="Browallia New" panose="020B0502040204020203" pitchFamily="34" charset="-34"/>
            </a:endParaRPr>
          </a:p>
          <a:p>
            <a:r>
              <a:rPr lang="en-GB" b="1" i="0" dirty="0">
                <a:solidFill>
                  <a:schemeClr val="tx1"/>
                </a:solidFill>
                <a:latin typeface="Abadi"/>
                <a:cs typeface="Browallia New" panose="020B0502040204020203" pitchFamily="34" charset="-34"/>
              </a:rPr>
              <a:t>2 </a:t>
            </a:r>
            <a:r>
              <a:rPr lang="en-GB" dirty="0"/>
              <a:t>Ask me about how the delay is affecting me and take action to minimise the impact of this - such as keeping me regularly updated and making sure I have good support.</a:t>
            </a:r>
            <a:endParaRPr lang="en-GB" dirty="0">
              <a:cs typeface="Calibri"/>
            </a:endParaRPr>
          </a:p>
          <a:p>
            <a:endParaRPr lang="en-GB" b="1" dirty="0">
              <a:latin typeface="Abadi"/>
              <a:cs typeface="Browallia New" panose="020B0502040204020203" pitchFamily="34" charset="-34"/>
            </a:endParaRPr>
          </a:p>
          <a:p>
            <a:r>
              <a:rPr lang="en-GB" b="1" i="0" dirty="0">
                <a:solidFill>
                  <a:schemeClr val="tx1"/>
                </a:solidFill>
                <a:latin typeface="Abadi"/>
                <a:cs typeface="Browallia New" panose="020B0502040204020203" pitchFamily="34" charset="-34"/>
              </a:rPr>
              <a:t>3 </a:t>
            </a:r>
            <a:r>
              <a:rPr lang="en-GB" b="0" dirty="0"/>
              <a:t>Think about how </a:t>
            </a:r>
            <a:r>
              <a:rPr lang="en-GB" b="1" dirty="0"/>
              <a:t>YOU</a:t>
            </a:r>
            <a:r>
              <a:rPr lang="en-GB" b="0" dirty="0"/>
              <a:t> </a:t>
            </a:r>
            <a:r>
              <a:rPr lang="en-GB" dirty="0"/>
              <a:t>might contribute to the delays and what you can consider and perhaps challenge on my behalf, such as: is that expert report </a:t>
            </a:r>
            <a:r>
              <a:rPr lang="en-GB" i="1" dirty="0"/>
              <a:t>really</a:t>
            </a:r>
            <a:r>
              <a:rPr lang="en-GB" dirty="0"/>
              <a:t> going to add value?; are your reports filed on time?; is additional assessment likely to make any difference?; is a 16.4 appointment really necessary?; is the case management in proceedings robust enough?</a:t>
            </a:r>
            <a:endParaRPr lang="en-GB" dirty="0">
              <a:cs typeface="Calibri"/>
            </a:endParaRPr>
          </a:p>
          <a:p>
            <a:endParaRPr lang="en-GB" b="1" dirty="0">
              <a:latin typeface="Abadi"/>
              <a:cs typeface="Browallia New" panose="020B0502040204020203" pitchFamily="34" charset="-34"/>
            </a:endParaRPr>
          </a:p>
          <a:p>
            <a:r>
              <a:rPr lang="en-GB" b="1" dirty="0">
                <a:latin typeface="Abadi"/>
                <a:cs typeface="Browallia New" panose="020B0502040204020203" pitchFamily="34" charset="-34"/>
              </a:rPr>
              <a:t>4</a:t>
            </a:r>
            <a:r>
              <a:rPr lang="en-GB" b="1" i="0" dirty="0">
                <a:solidFill>
                  <a:schemeClr val="tx1"/>
                </a:solidFill>
                <a:latin typeface="Abadi"/>
                <a:cs typeface="Browallia New" panose="020B0502040204020203" pitchFamily="34" charset="-34"/>
              </a:rPr>
              <a:t> </a:t>
            </a:r>
            <a:r>
              <a:rPr lang="en-GB" sz="1800" b="1" dirty="0">
                <a:latin typeface="Arial Nova"/>
                <a:cs typeface="Browallia New" panose="020B0502040204020203" pitchFamily="34" charset="-34"/>
              </a:rPr>
              <a:t>THINK: </a:t>
            </a:r>
            <a:r>
              <a:rPr lang="en-GB" dirty="0"/>
              <a:t>Are you putting my needs before the rights of my parent/s? </a:t>
            </a:r>
            <a:endParaRPr lang="en-GB" dirty="0">
              <a:cs typeface="Calibri"/>
            </a:endParaRPr>
          </a:p>
          <a:p>
            <a:endParaRPr lang="en-GB" sz="1800" b="1" dirty="0">
              <a:latin typeface="Arial Nova"/>
            </a:endParaRPr>
          </a:p>
        </p:txBody>
      </p:sp>
      <p:sp>
        <p:nvSpPr>
          <p:cNvPr id="4" name="Slide Number Placeholder 3"/>
          <p:cNvSpPr>
            <a:spLocks noGrp="1"/>
          </p:cNvSpPr>
          <p:nvPr>
            <p:ph type="sldNum" sz="quarter" idx="5"/>
          </p:nvPr>
        </p:nvSpPr>
        <p:spPr/>
        <p:txBody>
          <a:bodyPr/>
          <a:lstStyle/>
          <a:p>
            <a:fld id="{CC1EF099-4756-48A1-BA37-4AC49A7BE487}" type="slidenum">
              <a:rPr lang="en-GB" smtClean="0"/>
              <a:t>5</a:t>
            </a:fld>
            <a:endParaRPr lang="en-GB"/>
          </a:p>
        </p:txBody>
      </p:sp>
    </p:spTree>
    <p:extLst>
      <p:ext uri="{BB962C8B-B14F-4D97-AF65-F5344CB8AC3E}">
        <p14:creationId xmlns:p14="http://schemas.microsoft.com/office/powerpoint/2010/main" val="7556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finish today we want to share that we</a:t>
            </a:r>
            <a:r>
              <a:rPr lang="en-GB" sz="1200" dirty="0"/>
              <a:t> have an opportunity for more children and young people to join the </a:t>
            </a:r>
            <a:r>
              <a:rPr lang="en-GB" dirty="0"/>
              <a:t>FJYPB and are particularly keen</a:t>
            </a:r>
            <a:r>
              <a:rPr lang="en-GB" sz="1200" dirty="0"/>
              <a:t> to recruit more members with public law experience. </a:t>
            </a:r>
            <a:endParaRPr lang="en-US" dirty="0">
              <a:cs typeface="Calibri"/>
            </a:endParaRPr>
          </a:p>
          <a:p>
            <a:pPr marL="0" indent="0">
              <a:buNone/>
            </a:pPr>
            <a:endParaRPr lang="en-GB" sz="1200" dirty="0"/>
          </a:p>
          <a:p>
            <a:r>
              <a:rPr lang="en-GB" sz="1200" dirty="0"/>
              <a:t>We will be </a:t>
            </a:r>
            <a:r>
              <a:rPr lang="en-GB" dirty="0"/>
              <a:t>opening</a:t>
            </a:r>
            <a:r>
              <a:rPr lang="en-GB" sz="1200" dirty="0"/>
              <a:t> recruitment in early December 2024 and will share with you our recruitment poster. Please can you help us by sharing this message and speaking to the children and young people you work with</a:t>
            </a:r>
            <a:r>
              <a:rPr lang="en-GB" dirty="0"/>
              <a:t>.</a:t>
            </a:r>
            <a:r>
              <a:rPr lang="en-GB" sz="1200" dirty="0"/>
              <a:t> </a:t>
            </a:r>
            <a:r>
              <a:rPr lang="en-GB" dirty="0"/>
              <a:t>Please do encourage</a:t>
            </a:r>
            <a:r>
              <a:rPr lang="en-GB" sz="1200" dirty="0"/>
              <a:t> them to apply</a:t>
            </a:r>
            <a:r>
              <a:rPr lang="en-GB" dirty="0"/>
              <a:t>  if their proceedings have now ended</a:t>
            </a:r>
            <a:r>
              <a:rPr lang="en-GB" sz="1200" dirty="0"/>
              <a:t>.</a:t>
            </a:r>
            <a:endParaRPr lang="en-GB" sz="1200" dirty="0">
              <a:cs typeface="Calibri"/>
            </a:endParaRPr>
          </a:p>
          <a:p>
            <a:pPr marL="0" indent="0">
              <a:buNone/>
            </a:pPr>
            <a:endParaRPr lang="en-GB" sz="1200" dirty="0"/>
          </a:p>
          <a:p>
            <a:r>
              <a:rPr lang="en-GB" dirty="0"/>
              <a:t>We would like to thank you for listening to us today and if you </a:t>
            </a:r>
            <a:r>
              <a:rPr lang="en-GB" dirty="0" err="1"/>
              <a:t>hgave</a:t>
            </a:r>
            <a:r>
              <a:rPr lang="en-GB" dirty="0"/>
              <a:t> any queries you</a:t>
            </a:r>
            <a:r>
              <a:rPr lang="en-GB" sz="1200" dirty="0"/>
              <a:t> can contact us at fjypb@cafcass.gov.uk. </a:t>
            </a:r>
            <a:endParaRPr lang="en-GB" sz="1200" dirty="0">
              <a:cs typeface="Calibri"/>
            </a:endParaRPr>
          </a:p>
          <a:p>
            <a:endParaRPr lang="en-GB" dirty="0"/>
          </a:p>
        </p:txBody>
      </p:sp>
      <p:sp>
        <p:nvSpPr>
          <p:cNvPr id="4" name="Slide Number Placeholder 3"/>
          <p:cNvSpPr>
            <a:spLocks noGrp="1"/>
          </p:cNvSpPr>
          <p:nvPr>
            <p:ph type="sldNum" sz="quarter" idx="5"/>
          </p:nvPr>
        </p:nvSpPr>
        <p:spPr/>
        <p:txBody>
          <a:bodyPr/>
          <a:lstStyle/>
          <a:p>
            <a:fld id="{3232C38A-3C93-4E3C-8A80-C50FFD9F6F0A}" type="slidenum">
              <a:rPr lang="en-GB" smtClean="0"/>
              <a:t>6</a:t>
            </a:fld>
            <a:endParaRPr lang="en-GB"/>
          </a:p>
        </p:txBody>
      </p:sp>
    </p:spTree>
    <p:extLst>
      <p:ext uri="{BB962C8B-B14F-4D97-AF65-F5344CB8AC3E}">
        <p14:creationId xmlns:p14="http://schemas.microsoft.com/office/powerpoint/2010/main" val="10352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11/28/2024</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750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90072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8632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00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11/28/2024</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7966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283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4366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441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11/28/2024</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198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11/28/2024</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7/06/relationships/model3d" Target="../media/model3d1.glb"/><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mailto:fjypb@cafcass.gov.uk" TargetMode="External"/><Relationship Id="rId4" Type="http://schemas.openxmlformats.org/officeDocument/2006/relationships/hyperlink" Target="https://www.cafcass.gov.uk/children-and-young-people/family-justice-young-peoples-board" TargetMode="External"/><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B391-1D0C-C7FE-2679-B5591D727C32}"/>
              </a:ext>
            </a:extLst>
          </p:cNvPr>
          <p:cNvSpPr>
            <a:spLocks noGrp="1"/>
          </p:cNvSpPr>
          <p:nvPr>
            <p:ph type="ctrTitle"/>
          </p:nvPr>
        </p:nvSpPr>
        <p:spPr>
          <a:xfrm>
            <a:off x="1524000" y="1966312"/>
            <a:ext cx="9144000" cy="1691288"/>
          </a:xfrm>
        </p:spPr>
        <p:txBody>
          <a:bodyPr>
            <a:normAutofit fontScale="90000"/>
          </a:bodyPr>
          <a:lstStyle/>
          <a:p>
            <a:r>
              <a:rPr lang="en-GB" dirty="0"/>
              <a:t>Family Justice Strategy for London</a:t>
            </a:r>
          </a:p>
        </p:txBody>
      </p:sp>
      <p:grpSp>
        <p:nvGrpSpPr>
          <p:cNvPr id="4" name="Group 3">
            <a:extLst>
              <a:ext uri="{FF2B5EF4-FFF2-40B4-BE49-F238E27FC236}">
                <a16:creationId xmlns:a16="http://schemas.microsoft.com/office/drawing/2014/main" id="{7ED41D2F-CCBB-A8DC-856D-6F8C470F3390}"/>
              </a:ext>
            </a:extLst>
          </p:cNvPr>
          <p:cNvGrpSpPr/>
          <p:nvPr/>
        </p:nvGrpSpPr>
        <p:grpSpPr>
          <a:xfrm>
            <a:off x="894928" y="4283242"/>
            <a:ext cx="10402143" cy="2574758"/>
            <a:chOff x="-390755" y="4050022"/>
            <a:chExt cx="11794306" cy="2848509"/>
          </a:xfrm>
        </p:grpSpPr>
        <p:grpSp>
          <p:nvGrpSpPr>
            <p:cNvPr id="5" name="Group 4">
              <a:extLst>
                <a:ext uri="{FF2B5EF4-FFF2-40B4-BE49-F238E27FC236}">
                  <a16:creationId xmlns:a16="http://schemas.microsoft.com/office/drawing/2014/main" id="{F27A47F9-B3D6-9B5B-6419-849112E66A57}"/>
                </a:ext>
              </a:extLst>
            </p:cNvPr>
            <p:cNvGrpSpPr/>
            <p:nvPr/>
          </p:nvGrpSpPr>
          <p:grpSpPr>
            <a:xfrm>
              <a:off x="-390755" y="4050022"/>
              <a:ext cx="9672183" cy="2848509"/>
              <a:chOff x="-406083" y="4050022"/>
              <a:chExt cx="11302604" cy="2848509"/>
            </a:xfrm>
          </p:grpSpPr>
          <p:pic>
            <p:nvPicPr>
              <p:cNvPr id="7" name="Picture 4">
                <a:extLst>
                  <a:ext uri="{FF2B5EF4-FFF2-40B4-BE49-F238E27FC236}">
                    <a16:creationId xmlns:a16="http://schemas.microsoft.com/office/drawing/2014/main" id="{D990E7A1-DA82-D9A4-1712-BD36FA3795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049"/>
              <a:stretch/>
            </p:blipFill>
            <p:spPr bwMode="auto">
              <a:xfrm>
                <a:off x="5846407" y="4227250"/>
                <a:ext cx="2070100" cy="2671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CAC8A5C-ED0A-B6CA-4247-4D767E0360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9251"/>
              <a:stretch/>
            </p:blipFill>
            <p:spPr bwMode="auto">
              <a:xfrm>
                <a:off x="7241307" y="4103961"/>
                <a:ext cx="2078037" cy="27945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B6D6DBAD-56C5-DC89-4D35-A2C7BBAD2F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5056"/>
              <a:stretch/>
            </p:blipFill>
            <p:spPr bwMode="auto">
              <a:xfrm>
                <a:off x="1662557" y="4227249"/>
                <a:ext cx="2094018" cy="2671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5EB27AB-653A-E5AB-5D4E-E4342C3E68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1011"/>
              <a:stretch/>
            </p:blipFill>
            <p:spPr bwMode="auto">
              <a:xfrm flipH="1">
                <a:off x="-406083" y="4050022"/>
                <a:ext cx="3255917" cy="28485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13B886CB-BB93-F763-B2EC-2337873DBC0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62097"/>
              <a:stretch/>
            </p:blipFill>
            <p:spPr bwMode="auto">
              <a:xfrm>
                <a:off x="8699421" y="4299169"/>
                <a:ext cx="2197100" cy="25993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03E2104B-1838-94BC-0E68-4A044EF2504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5244"/>
              <a:stretch/>
            </p:blipFill>
            <p:spPr bwMode="auto">
              <a:xfrm>
                <a:off x="2756282" y="4514927"/>
                <a:ext cx="2979736" cy="2383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a:extLst>
                  <a:ext uri="{FF2B5EF4-FFF2-40B4-BE49-F238E27FC236}">
                    <a16:creationId xmlns:a16="http://schemas.microsoft.com/office/drawing/2014/main" id="{4C738450-DE12-30B4-EA25-58F606F337C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3296"/>
              <a:stretch/>
            </p:blipFill>
            <p:spPr bwMode="auto">
              <a:xfrm>
                <a:off x="4117620" y="4381362"/>
                <a:ext cx="2763836" cy="251716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a:extLst>
                <a:ext uri="{FF2B5EF4-FFF2-40B4-BE49-F238E27FC236}">
                  <a16:creationId xmlns:a16="http://schemas.microsoft.com/office/drawing/2014/main" id="{BF3376BA-7A64-7FB8-22EE-3EE56E1BA84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 b="59867"/>
            <a:stretch/>
          </p:blipFill>
          <p:spPr bwMode="auto">
            <a:xfrm>
              <a:off x="8255538" y="4146187"/>
              <a:ext cx="3148013" cy="275234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extLst>
              <a:ext uri="{FF2B5EF4-FFF2-40B4-BE49-F238E27FC236}">
                <a16:creationId xmlns:a16="http://schemas.microsoft.com/office/drawing/2014/main" id="{6FE10DC2-FE01-D47F-3F3E-A72947BA602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947443" y="1011669"/>
            <a:ext cx="1497373" cy="670506"/>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4109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D36E584-6131-30EC-4279-C3F2D8D487CF}"/>
              </a:ext>
            </a:extLst>
          </p:cNvPr>
          <p:cNvPicPr>
            <a:picLocks noChangeAspect="1"/>
          </p:cNvPicPr>
          <p:nvPr/>
        </p:nvPicPr>
        <p:blipFill>
          <a:blip r:embed="rId3"/>
          <a:stretch>
            <a:fillRect/>
          </a:stretch>
        </p:blipFill>
        <p:spPr>
          <a:xfrm>
            <a:off x="1267420" y="805113"/>
            <a:ext cx="9657159" cy="6052887"/>
          </a:xfrm>
          <a:prstGeom prst="rect">
            <a:avLst/>
          </a:prstGeom>
        </p:spPr>
      </p:pic>
    </p:spTree>
    <p:extLst>
      <p:ext uri="{BB962C8B-B14F-4D97-AF65-F5344CB8AC3E}">
        <p14:creationId xmlns:p14="http://schemas.microsoft.com/office/powerpoint/2010/main" val="41902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DD5546A-AC1D-C2D8-E860-1F17BD0FBF69}"/>
              </a:ext>
            </a:extLst>
          </p:cNvPr>
          <p:cNvGrpSpPr/>
          <p:nvPr/>
        </p:nvGrpSpPr>
        <p:grpSpPr>
          <a:xfrm>
            <a:off x="219919" y="220894"/>
            <a:ext cx="3437680" cy="2398209"/>
            <a:chOff x="219920" y="244043"/>
            <a:chExt cx="3437680" cy="2398209"/>
          </a:xfrm>
        </p:grpSpPr>
        <mc:AlternateContent xmlns:mc="http://schemas.openxmlformats.org/markup-compatibility/2006">
          <mc:Choice xmlns:am3d="http://schemas.microsoft.com/office/drawing/2017/model3d" Requires="am3d">
            <p:graphicFrame>
              <p:nvGraphicFramePr>
                <p:cNvPr id="3" name="3D Model 2" descr="Speech Bubble">
                  <a:extLst>
                    <a:ext uri="{FF2B5EF4-FFF2-40B4-BE49-F238E27FC236}">
                      <a16:creationId xmlns:a16="http://schemas.microsoft.com/office/drawing/2014/main" id="{D0E6BF70-8876-0951-8DCD-150454EDC97E}"/>
                    </a:ext>
                  </a:extLst>
                </p:cNvPr>
                <p:cNvGraphicFramePr>
                  <a:graphicFrameLocks noChangeAspect="1"/>
                </p:cNvGraphicFramePr>
                <p:nvPr>
                  <p:extLst>
                    <p:ext uri="{D42A27DB-BD31-4B8C-83A1-F6EECF244321}">
                      <p14:modId xmlns:p14="http://schemas.microsoft.com/office/powerpoint/2010/main" val="886384047"/>
                    </p:ext>
                  </p:extLst>
                </p:nvPr>
              </p:nvGraphicFramePr>
              <p:xfrm>
                <a:off x="219920" y="244043"/>
                <a:ext cx="3437680" cy="2398209"/>
              </p:xfrm>
              <a:graphic>
                <a:graphicData uri="http://schemas.microsoft.com/office/drawing/2017/model3d">
                  <am3d:model3d r:embed="rId3">
                    <am3d:spPr>
                      <a:xfrm>
                        <a:off x="0" y="0"/>
                        <a:ext cx="3437680" cy="2398209"/>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456490" ay="1159338" az="151839"/>
                      <am3d:postTrans dx="0" dy="0" dz="0"/>
                    </am3d:trans>
                    <am3d:raster rName="Office3DRenderer" rVer="16.0.8326">
                      <am3d:blip r:embed="rId4"/>
                    </am3d:raster>
                    <am3d:objViewport viewportSz="422470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Speech Bubble">
                  <a:extLst>
                    <a:ext uri="{FF2B5EF4-FFF2-40B4-BE49-F238E27FC236}">
                      <a16:creationId xmlns:a16="http://schemas.microsoft.com/office/drawing/2014/main" id="{D0E6BF70-8876-0951-8DCD-150454EDC97E}"/>
                    </a:ext>
                  </a:extLst>
                </p:cNvPr>
                <p:cNvPicPr>
                  <a:picLocks noGrp="1" noRot="1" noChangeAspect="1" noMove="1" noResize="1" noEditPoints="1" noAdjustHandles="1" noChangeArrowheads="1" noChangeShapeType="1" noCrop="1"/>
                </p:cNvPicPr>
                <p:nvPr/>
              </p:nvPicPr>
              <p:blipFill>
                <a:blip r:embed="rId4"/>
                <a:stretch>
                  <a:fillRect/>
                </a:stretch>
              </p:blipFill>
              <p:spPr>
                <a:xfrm>
                  <a:off x="219919" y="220894"/>
                  <a:ext cx="3437680" cy="2398209"/>
                </a:xfrm>
                <a:prstGeom prst="rect">
                  <a:avLst/>
                </a:prstGeom>
              </p:spPr>
            </p:pic>
          </mc:Fallback>
        </mc:AlternateContent>
        <p:sp>
          <p:nvSpPr>
            <p:cNvPr id="5" name="TextBox 4">
              <a:extLst>
                <a:ext uri="{FF2B5EF4-FFF2-40B4-BE49-F238E27FC236}">
                  <a16:creationId xmlns:a16="http://schemas.microsoft.com/office/drawing/2014/main" id="{EEE345C4-F000-2976-4D04-225C90178569}"/>
                </a:ext>
              </a:extLst>
            </p:cNvPr>
            <p:cNvSpPr txBox="1"/>
            <p:nvPr/>
          </p:nvSpPr>
          <p:spPr>
            <a:xfrm>
              <a:off x="408546" y="735918"/>
              <a:ext cx="3060427" cy="1077218"/>
            </a:xfrm>
            <a:prstGeom prst="rect">
              <a:avLst/>
            </a:prstGeom>
            <a:noFill/>
            <a:scene3d>
              <a:camera prst="isometricOffAxis1Right"/>
              <a:lightRig rig="threePt" dir="t"/>
            </a:scene3d>
          </p:spPr>
          <p:txBody>
            <a:bodyPr wrap="square">
              <a:spAutoFit/>
            </a:bodyPr>
            <a:lstStyle/>
            <a:p>
              <a:pPr algn="ctr"/>
              <a:r>
                <a:rPr lang="en-GB" sz="1600" b="1" i="1" dirty="0">
                  <a:solidFill>
                    <a:srgbClr val="212121"/>
                  </a:solidFill>
                  <a:latin typeface="Segoe UI" panose="020B0502040204020203" pitchFamily="34" charset="0"/>
                </a:rPr>
                <a:t>“</a:t>
              </a:r>
              <a:r>
                <a:rPr lang="en-GB" sz="1600" b="1" i="1" dirty="0">
                  <a:solidFill>
                    <a:srgbClr val="212121"/>
                  </a:solidFill>
                  <a:effectLst/>
                  <a:latin typeface="Segoe UI" panose="020B0502040204020203" pitchFamily="34" charset="0"/>
                </a:rPr>
                <a:t>I didn’t really enjoy my childhood knowing everyone around me was worrying all the time.”</a:t>
              </a:r>
            </a:p>
          </p:txBody>
        </p:sp>
      </p:grpSp>
      <p:grpSp>
        <p:nvGrpSpPr>
          <p:cNvPr id="9" name="Group 8">
            <a:extLst>
              <a:ext uri="{FF2B5EF4-FFF2-40B4-BE49-F238E27FC236}">
                <a16:creationId xmlns:a16="http://schemas.microsoft.com/office/drawing/2014/main" id="{D820FA07-C302-4AA3-28FA-6A4117E47C23}"/>
              </a:ext>
            </a:extLst>
          </p:cNvPr>
          <p:cNvGrpSpPr/>
          <p:nvPr/>
        </p:nvGrpSpPr>
        <p:grpSpPr>
          <a:xfrm>
            <a:off x="7938906" y="849398"/>
            <a:ext cx="4436962" cy="2989002"/>
            <a:chOff x="7535119" y="457877"/>
            <a:chExt cx="4436962" cy="2989002"/>
          </a:xfrm>
        </p:grpSpPr>
        <mc:AlternateContent xmlns:mc="http://schemas.openxmlformats.org/markup-compatibility/2006">
          <mc:Choice xmlns:am3d="http://schemas.microsoft.com/office/drawing/2017/model3d" Requires="am3d">
            <p:graphicFrame>
              <p:nvGraphicFramePr>
                <p:cNvPr id="6" name="3D Model 5" descr="Speech Bubble">
                  <a:extLst>
                    <a:ext uri="{FF2B5EF4-FFF2-40B4-BE49-F238E27FC236}">
                      <a16:creationId xmlns:a16="http://schemas.microsoft.com/office/drawing/2014/main" id="{3C1C05AD-66FB-224E-5634-53311302C8B0}"/>
                    </a:ext>
                  </a:extLst>
                </p:cNvPr>
                <p:cNvGraphicFramePr>
                  <a:graphicFrameLocks noChangeAspect="1"/>
                </p:cNvGraphicFramePr>
                <p:nvPr>
                  <p:extLst>
                    <p:ext uri="{D42A27DB-BD31-4B8C-83A1-F6EECF244321}">
                      <p14:modId xmlns:p14="http://schemas.microsoft.com/office/powerpoint/2010/main" val="2401518578"/>
                    </p:ext>
                  </p:extLst>
                </p:nvPr>
              </p:nvGraphicFramePr>
              <p:xfrm>
                <a:off x="7535119" y="457877"/>
                <a:ext cx="4436962" cy="2989002"/>
              </p:xfrm>
              <a:graphic>
                <a:graphicData uri="http://schemas.microsoft.com/office/drawing/2017/model3d">
                  <am3d:model3d r:embed="rId3">
                    <am3d:spPr>
                      <a:xfrm>
                        <a:off x="0" y="0"/>
                        <a:ext cx="4436962" cy="2989002"/>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10119246" ay="430494" az="10713866"/>
                      <am3d:postTrans dx="0" dy="0" dz="0"/>
                    </am3d:trans>
                    <am3d:raster rName="Office3DRenderer" rVer="16.0.8326">
                      <am3d:blip r:embed="rId5"/>
                    </am3d:raster>
                    <am3d:objViewport viewportSz="536779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peech Bubble">
                  <a:extLst>
                    <a:ext uri="{FF2B5EF4-FFF2-40B4-BE49-F238E27FC236}">
                      <a16:creationId xmlns:a16="http://schemas.microsoft.com/office/drawing/2014/main" id="{3C1C05AD-66FB-224E-5634-53311302C8B0}"/>
                    </a:ext>
                  </a:extLst>
                </p:cNvPr>
                <p:cNvPicPr>
                  <a:picLocks noGrp="1" noRot="1" noChangeAspect="1" noMove="1" noResize="1" noEditPoints="1" noAdjustHandles="1" noChangeArrowheads="1" noChangeShapeType="1" noCrop="1"/>
                </p:cNvPicPr>
                <p:nvPr/>
              </p:nvPicPr>
              <p:blipFill>
                <a:blip r:embed="rId5"/>
                <a:stretch>
                  <a:fillRect/>
                </a:stretch>
              </p:blipFill>
              <p:spPr>
                <a:xfrm>
                  <a:off x="7938906" y="849398"/>
                  <a:ext cx="4436962" cy="2989002"/>
                </a:xfrm>
                <a:prstGeom prst="rect">
                  <a:avLst/>
                </a:prstGeom>
              </p:spPr>
            </p:pic>
          </mc:Fallback>
        </mc:AlternateContent>
        <p:sp>
          <p:nvSpPr>
            <p:cNvPr id="8" name="TextBox 7">
              <a:extLst>
                <a:ext uri="{FF2B5EF4-FFF2-40B4-BE49-F238E27FC236}">
                  <a16:creationId xmlns:a16="http://schemas.microsoft.com/office/drawing/2014/main" id="{59891558-BB4D-B52D-A38C-B653DA5F4C58}"/>
                </a:ext>
              </a:extLst>
            </p:cNvPr>
            <p:cNvSpPr txBox="1"/>
            <p:nvPr/>
          </p:nvSpPr>
          <p:spPr>
            <a:xfrm>
              <a:off x="7741977" y="935708"/>
              <a:ext cx="4023246" cy="1569660"/>
            </a:xfrm>
            <a:prstGeom prst="rect">
              <a:avLst/>
            </a:prstGeom>
            <a:noFill/>
            <a:scene3d>
              <a:camera prst="isometricOffAxis2Left"/>
              <a:lightRig rig="threePt" dir="t"/>
            </a:scene3d>
          </p:spPr>
          <p:txBody>
            <a:bodyPr wrap="square">
              <a:spAutoFit/>
            </a:bodyPr>
            <a:lstStyle/>
            <a:p>
              <a:pPr algn="ctr"/>
              <a:r>
                <a:rPr lang="en-GB" sz="1600" b="1" i="1" dirty="0">
                  <a:solidFill>
                    <a:srgbClr val="212121"/>
                  </a:solidFill>
                  <a:effectLst/>
                  <a:latin typeface="Segoe UI" panose="020B0502040204020203" pitchFamily="34" charset="0"/>
                </a:rPr>
                <a:t>“The feeling of uncertainty wasn't helpful as I had to wait for many years for a final outcome. I knew what I wanted, and I believed that the outcome should be obvious, so I was confused as to why the proceedings took so long.”</a:t>
              </a:r>
            </a:p>
          </p:txBody>
        </p:sp>
      </p:grpSp>
      <p:grpSp>
        <p:nvGrpSpPr>
          <p:cNvPr id="14" name="Group 13">
            <a:extLst>
              <a:ext uri="{FF2B5EF4-FFF2-40B4-BE49-F238E27FC236}">
                <a16:creationId xmlns:a16="http://schemas.microsoft.com/office/drawing/2014/main" id="{0EE9E8AB-CBD2-43C2-6FFD-569C3B42DD11}"/>
              </a:ext>
            </a:extLst>
          </p:cNvPr>
          <p:cNvGrpSpPr/>
          <p:nvPr/>
        </p:nvGrpSpPr>
        <p:grpSpPr>
          <a:xfrm>
            <a:off x="3379610" y="-260658"/>
            <a:ext cx="5060320" cy="3941301"/>
            <a:chOff x="276225" y="164082"/>
            <a:chExt cx="3328250" cy="2198490"/>
          </a:xfrm>
        </p:grpSpPr>
        <mc:AlternateContent xmlns:mc="http://schemas.openxmlformats.org/markup-compatibility/2006">
          <mc:Choice xmlns:am3d="http://schemas.microsoft.com/office/drawing/2017/model3d" Requires="am3d">
            <p:graphicFrame>
              <p:nvGraphicFramePr>
                <p:cNvPr id="15" name="3D Model 14" descr="Speech Bubble">
                  <a:extLst>
                    <a:ext uri="{FF2B5EF4-FFF2-40B4-BE49-F238E27FC236}">
                      <a16:creationId xmlns:a16="http://schemas.microsoft.com/office/drawing/2014/main" id="{1882345C-B86E-FF38-1A31-605E8B95A8AD}"/>
                    </a:ext>
                  </a:extLst>
                </p:cNvPr>
                <p:cNvGraphicFramePr>
                  <a:graphicFrameLocks noChangeAspect="1"/>
                </p:cNvGraphicFramePr>
                <p:nvPr>
                  <p:extLst>
                    <p:ext uri="{D42A27DB-BD31-4B8C-83A1-F6EECF244321}">
                      <p14:modId xmlns:p14="http://schemas.microsoft.com/office/powerpoint/2010/main" val="2914775910"/>
                    </p:ext>
                  </p:extLst>
                </p:nvPr>
              </p:nvGraphicFramePr>
              <p:xfrm>
                <a:off x="276225" y="164082"/>
                <a:ext cx="3328250" cy="2198490"/>
              </p:xfrm>
              <a:graphic>
                <a:graphicData uri="http://schemas.microsoft.com/office/drawing/2017/model3d">
                  <am3d:model3d r:embed="rId3">
                    <am3d:spPr>
                      <a:xfrm>
                        <a:off x="0" y="0"/>
                        <a:ext cx="3328250" cy="2198490"/>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1200000" ay="10800000"/>
                      <am3d:postTrans dx="0" dy="0" dz="0"/>
                    </am3d:trans>
                    <am3d:raster rName="Office3DRenderer" rVer="16.0.8326">
                      <am3d:blip r:embed="rId6"/>
                    </am3d:raster>
                    <am3d:objViewport viewportSz="627989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 name="3D Model 14" descr="Speech Bubble">
                  <a:extLst>
                    <a:ext uri="{FF2B5EF4-FFF2-40B4-BE49-F238E27FC236}">
                      <a16:creationId xmlns:a16="http://schemas.microsoft.com/office/drawing/2014/main" id="{1882345C-B86E-FF38-1A31-605E8B95A8AD}"/>
                    </a:ext>
                  </a:extLst>
                </p:cNvPr>
                <p:cNvPicPr>
                  <a:picLocks noGrp="1" noRot="1" noChangeAspect="1" noMove="1" noResize="1" noEditPoints="1" noAdjustHandles="1" noChangeArrowheads="1" noChangeShapeType="1" noCrop="1"/>
                </p:cNvPicPr>
                <p:nvPr/>
              </p:nvPicPr>
              <p:blipFill>
                <a:blip r:embed="rId6"/>
                <a:stretch>
                  <a:fillRect/>
                </a:stretch>
              </p:blipFill>
              <p:spPr>
                <a:xfrm>
                  <a:off x="3379610" y="-260658"/>
                  <a:ext cx="5060320" cy="3941301"/>
                </a:xfrm>
                <a:prstGeom prst="rect">
                  <a:avLst/>
                </a:prstGeom>
              </p:spPr>
            </p:pic>
          </mc:Fallback>
        </mc:AlternateContent>
        <p:sp>
          <p:nvSpPr>
            <p:cNvPr id="16" name="TextBox 15">
              <a:extLst>
                <a:ext uri="{FF2B5EF4-FFF2-40B4-BE49-F238E27FC236}">
                  <a16:creationId xmlns:a16="http://schemas.microsoft.com/office/drawing/2014/main" id="{E750A0FC-DEBE-9E01-62AE-E3FD695C24B1}"/>
                </a:ext>
              </a:extLst>
            </p:cNvPr>
            <p:cNvSpPr txBox="1"/>
            <p:nvPr/>
          </p:nvSpPr>
          <p:spPr>
            <a:xfrm rot="399961">
              <a:off x="402295" y="618372"/>
              <a:ext cx="3060427" cy="1134484"/>
            </a:xfrm>
            <a:prstGeom prst="rect">
              <a:avLst/>
            </a:prstGeom>
            <a:noFill/>
            <a:scene3d>
              <a:camera prst="perspectiveAbove"/>
              <a:lightRig rig="threePt" dir="t"/>
            </a:scene3d>
          </p:spPr>
          <p:txBody>
            <a:bodyPr wrap="square">
              <a:spAutoFit/>
            </a:bodyPr>
            <a:lstStyle/>
            <a:p>
              <a:pPr algn="ctr"/>
              <a:r>
                <a:rPr lang="en-GB" sz="1600" b="1" i="1" dirty="0">
                  <a:solidFill>
                    <a:srgbClr val="212121"/>
                  </a:solidFill>
                  <a:effectLst/>
                  <a:latin typeface="Segoe UI" panose="020B0502040204020203" pitchFamily="34" charset="0"/>
                </a:rPr>
                <a:t>“My passport was withheld for 18 months; I could not leave the country and visit my grandparents. I had to spend time talking to social workers and Cafcass workers instead of playing with my friends.”</a:t>
              </a:r>
              <a:endParaRPr lang="en-GB" sz="1600" b="1" i="1" dirty="0">
                <a:solidFill>
                  <a:srgbClr val="212121"/>
                </a:solidFill>
                <a:latin typeface="Segoe UI" panose="020B0502040204020203" pitchFamily="34" charset="0"/>
              </a:endParaRPr>
            </a:p>
          </p:txBody>
        </p:sp>
      </p:grpSp>
      <p:grpSp>
        <p:nvGrpSpPr>
          <p:cNvPr id="17" name="Group 16">
            <a:extLst>
              <a:ext uri="{FF2B5EF4-FFF2-40B4-BE49-F238E27FC236}">
                <a16:creationId xmlns:a16="http://schemas.microsoft.com/office/drawing/2014/main" id="{42C63B92-B818-AF89-0058-EA182D6AD2CF}"/>
              </a:ext>
            </a:extLst>
          </p:cNvPr>
          <p:cNvGrpSpPr/>
          <p:nvPr/>
        </p:nvGrpSpPr>
        <p:grpSpPr>
          <a:xfrm>
            <a:off x="3252486" y="2777672"/>
            <a:ext cx="5502708" cy="3371321"/>
            <a:chOff x="324072" y="2497447"/>
            <a:chExt cx="4537408" cy="3371321"/>
          </a:xfrm>
        </p:grpSpPr>
        <mc:AlternateContent xmlns:mc="http://schemas.openxmlformats.org/markup-compatibility/2006">
          <mc:Choice xmlns:am3d="http://schemas.microsoft.com/office/drawing/2017/model3d" Requires="am3d">
            <p:graphicFrame>
              <p:nvGraphicFramePr>
                <p:cNvPr id="18" name="3D Model 17" descr="Speech Bubble">
                  <a:extLst>
                    <a:ext uri="{FF2B5EF4-FFF2-40B4-BE49-F238E27FC236}">
                      <a16:creationId xmlns:a16="http://schemas.microsoft.com/office/drawing/2014/main" id="{2ACF6865-2B7C-32C0-2A53-6A099B0E2A10}"/>
                    </a:ext>
                  </a:extLst>
                </p:cNvPr>
                <p:cNvGraphicFramePr>
                  <a:graphicFrameLocks noChangeAspect="1"/>
                </p:cNvGraphicFramePr>
                <p:nvPr>
                  <p:extLst>
                    <p:ext uri="{D42A27DB-BD31-4B8C-83A1-F6EECF244321}">
                      <p14:modId xmlns:p14="http://schemas.microsoft.com/office/powerpoint/2010/main" val="3832271265"/>
                    </p:ext>
                  </p:extLst>
                </p:nvPr>
              </p:nvGraphicFramePr>
              <p:xfrm>
                <a:off x="324072" y="2497447"/>
                <a:ext cx="4537408" cy="3371321"/>
              </p:xfrm>
              <a:graphic>
                <a:graphicData uri="http://schemas.microsoft.com/office/drawing/2017/model3d">
                  <am3d:model3d r:embed="rId3">
                    <am3d:spPr>
                      <a:xfrm>
                        <a:off x="0" y="0"/>
                        <a:ext cx="4537408" cy="3371321"/>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10290310" ay="626977" az="-10706900"/>
                      <am3d:postTrans dx="0" dy="0" dz="0"/>
                    </am3d:trans>
                    <am3d:raster rName="Office3DRenderer" rVer="16.0.8326">
                      <am3d:blip r:embed="rId7"/>
                    </am3d:raster>
                    <am3d:objViewport viewportSz="620174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3D Model 17" descr="Speech Bubble">
                  <a:extLst>
                    <a:ext uri="{FF2B5EF4-FFF2-40B4-BE49-F238E27FC236}">
                      <a16:creationId xmlns:a16="http://schemas.microsoft.com/office/drawing/2014/main" id="{2ACF6865-2B7C-32C0-2A53-6A099B0E2A10}"/>
                    </a:ext>
                  </a:extLst>
                </p:cNvPr>
                <p:cNvPicPr>
                  <a:picLocks noGrp="1" noRot="1" noChangeAspect="1" noMove="1" noResize="1" noEditPoints="1" noAdjustHandles="1" noChangeArrowheads="1" noChangeShapeType="1" noCrop="1"/>
                </p:cNvPicPr>
                <p:nvPr/>
              </p:nvPicPr>
              <p:blipFill>
                <a:blip r:embed="rId7"/>
                <a:stretch>
                  <a:fillRect/>
                </a:stretch>
              </p:blipFill>
              <p:spPr>
                <a:xfrm>
                  <a:off x="3252486" y="2777672"/>
                  <a:ext cx="5502708" cy="3371321"/>
                </a:xfrm>
                <a:prstGeom prst="rect">
                  <a:avLst/>
                </a:prstGeom>
              </p:spPr>
            </p:pic>
          </mc:Fallback>
        </mc:AlternateContent>
        <p:sp>
          <p:nvSpPr>
            <p:cNvPr id="19" name="TextBox 18">
              <a:extLst>
                <a:ext uri="{FF2B5EF4-FFF2-40B4-BE49-F238E27FC236}">
                  <a16:creationId xmlns:a16="http://schemas.microsoft.com/office/drawing/2014/main" id="{09FC9F58-02CF-F56F-C2E6-AFA36280944F}"/>
                </a:ext>
              </a:extLst>
            </p:cNvPr>
            <p:cNvSpPr txBox="1"/>
            <p:nvPr/>
          </p:nvSpPr>
          <p:spPr>
            <a:xfrm>
              <a:off x="872367" y="3017344"/>
              <a:ext cx="3413747" cy="1815882"/>
            </a:xfrm>
            <a:prstGeom prst="rect">
              <a:avLst/>
            </a:prstGeom>
            <a:noFill/>
          </p:spPr>
          <p:txBody>
            <a:bodyPr wrap="square">
              <a:spAutoFit/>
            </a:bodyPr>
            <a:lstStyle/>
            <a:p>
              <a:pPr algn="ctr"/>
              <a:r>
                <a:rPr lang="en-GB" sz="1600" b="1" i="1" dirty="0">
                  <a:solidFill>
                    <a:srgbClr val="212121"/>
                  </a:solidFill>
                  <a:effectLst/>
                  <a:latin typeface="Segoe UI" panose="020B0502040204020203" pitchFamily="34" charset="0"/>
                </a:rPr>
                <a:t>“The delay in my family court case made me extremely frustrated and anxious. I never knew what to expect. The emotional abuse I received from my mother only got worse and my mental health became out of control. I felt as though it was all my fault.”</a:t>
              </a:r>
            </a:p>
          </p:txBody>
        </p:sp>
      </p:grpSp>
      <p:grpSp>
        <p:nvGrpSpPr>
          <p:cNvPr id="20" name="Group 19">
            <a:extLst>
              <a:ext uri="{FF2B5EF4-FFF2-40B4-BE49-F238E27FC236}">
                <a16:creationId xmlns:a16="http://schemas.microsoft.com/office/drawing/2014/main" id="{60007CC5-25C5-2AEF-9C28-6D7F005DA240}"/>
              </a:ext>
            </a:extLst>
          </p:cNvPr>
          <p:cNvGrpSpPr/>
          <p:nvPr/>
        </p:nvGrpSpPr>
        <p:grpSpPr>
          <a:xfrm>
            <a:off x="1006683" y="4915734"/>
            <a:ext cx="3222836" cy="1942266"/>
            <a:chOff x="179445" y="701762"/>
            <a:chExt cx="2845454" cy="1817665"/>
          </a:xfrm>
        </p:grpSpPr>
        <mc:AlternateContent xmlns:mc="http://schemas.openxmlformats.org/markup-compatibility/2006">
          <mc:Choice xmlns:am3d="http://schemas.microsoft.com/office/drawing/2017/model3d" Requires="am3d">
            <p:graphicFrame>
              <p:nvGraphicFramePr>
                <p:cNvPr id="21" name="3D Model 20" descr="Speech Bubble">
                  <a:extLst>
                    <a:ext uri="{FF2B5EF4-FFF2-40B4-BE49-F238E27FC236}">
                      <a16:creationId xmlns:a16="http://schemas.microsoft.com/office/drawing/2014/main" id="{550508FF-D14F-9081-DED8-2DA6146E4F1D}"/>
                    </a:ext>
                  </a:extLst>
                </p:cNvPr>
                <p:cNvGraphicFramePr>
                  <a:graphicFrameLocks noChangeAspect="1"/>
                </p:cNvGraphicFramePr>
                <p:nvPr>
                  <p:extLst>
                    <p:ext uri="{D42A27DB-BD31-4B8C-83A1-F6EECF244321}">
                      <p14:modId xmlns:p14="http://schemas.microsoft.com/office/powerpoint/2010/main" val="1254689142"/>
                    </p:ext>
                  </p:extLst>
                </p:nvPr>
              </p:nvGraphicFramePr>
              <p:xfrm>
                <a:off x="179445" y="701762"/>
                <a:ext cx="2845454" cy="1817665"/>
              </p:xfrm>
              <a:graphic>
                <a:graphicData uri="http://schemas.microsoft.com/office/drawing/2017/model3d">
                  <am3d:model3d r:embed="rId3">
                    <am3d:spPr>
                      <a:xfrm>
                        <a:off x="0" y="0"/>
                        <a:ext cx="2845454" cy="1817665"/>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880722" ay="-935272" az="-241585"/>
                      <am3d:postTrans dx="0" dy="0" dz="0"/>
                    </am3d:trans>
                    <am3d:raster rName="Office3DRenderer" rVer="16.0.8326">
                      <am3d:blip r:embed="rId8"/>
                    </am3d:raster>
                    <am3d:objViewport viewportSz="36331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1" name="3D Model 20" descr="Speech Bubble">
                  <a:extLst>
                    <a:ext uri="{FF2B5EF4-FFF2-40B4-BE49-F238E27FC236}">
                      <a16:creationId xmlns:a16="http://schemas.microsoft.com/office/drawing/2014/main" id="{550508FF-D14F-9081-DED8-2DA6146E4F1D}"/>
                    </a:ext>
                  </a:extLst>
                </p:cNvPr>
                <p:cNvPicPr>
                  <a:picLocks noGrp="1" noRot="1" noChangeAspect="1" noMove="1" noResize="1" noEditPoints="1" noAdjustHandles="1" noChangeArrowheads="1" noChangeShapeType="1" noCrop="1"/>
                </p:cNvPicPr>
                <p:nvPr/>
              </p:nvPicPr>
              <p:blipFill>
                <a:blip r:embed="rId8"/>
                <a:stretch>
                  <a:fillRect/>
                </a:stretch>
              </p:blipFill>
              <p:spPr>
                <a:xfrm>
                  <a:off x="1006683" y="4915734"/>
                  <a:ext cx="3222836" cy="1942266"/>
                </a:xfrm>
                <a:prstGeom prst="rect">
                  <a:avLst/>
                </a:prstGeom>
              </p:spPr>
            </p:pic>
          </mc:Fallback>
        </mc:AlternateContent>
        <p:sp>
          <p:nvSpPr>
            <p:cNvPr id="22" name="TextBox 21">
              <a:extLst>
                <a:ext uri="{FF2B5EF4-FFF2-40B4-BE49-F238E27FC236}">
                  <a16:creationId xmlns:a16="http://schemas.microsoft.com/office/drawing/2014/main" id="{0661FFFF-68C9-4B72-83D0-581643AB020F}"/>
                </a:ext>
              </a:extLst>
            </p:cNvPr>
            <p:cNvSpPr txBox="1"/>
            <p:nvPr/>
          </p:nvSpPr>
          <p:spPr>
            <a:xfrm rot="20651286">
              <a:off x="347024" y="911102"/>
              <a:ext cx="2414272" cy="1323439"/>
            </a:xfrm>
            <a:prstGeom prst="rect">
              <a:avLst/>
            </a:prstGeom>
            <a:noFill/>
            <a:scene3d>
              <a:camera prst="isometricOffAxis2Left"/>
              <a:lightRig rig="threePt" dir="t"/>
            </a:scene3d>
          </p:spPr>
          <p:txBody>
            <a:bodyPr wrap="square">
              <a:spAutoFit/>
            </a:bodyPr>
            <a:lstStyle/>
            <a:p>
              <a:pPr algn="ctr"/>
              <a:r>
                <a:rPr lang="en-GB" sz="1600" b="1" i="1" dirty="0">
                  <a:solidFill>
                    <a:srgbClr val="212121"/>
                  </a:solidFill>
                  <a:effectLst/>
                  <a:latin typeface="Segoe UI" panose="020B0502040204020203" pitchFamily="34" charset="0"/>
                </a:rPr>
                <a:t>“I could not focus in school, I would cry almost every day. I hated those years of my life.”</a:t>
              </a:r>
              <a:endParaRPr lang="en-GB" sz="1600" b="1" i="1" dirty="0">
                <a:solidFill>
                  <a:srgbClr val="212121"/>
                </a:solidFill>
                <a:latin typeface="Segoe UI" panose="020B0502040204020203" pitchFamily="34" charset="0"/>
              </a:endParaRPr>
            </a:p>
          </p:txBody>
        </p:sp>
      </p:grpSp>
      <p:grpSp>
        <p:nvGrpSpPr>
          <p:cNvPr id="23" name="Group 22">
            <a:extLst>
              <a:ext uri="{FF2B5EF4-FFF2-40B4-BE49-F238E27FC236}">
                <a16:creationId xmlns:a16="http://schemas.microsoft.com/office/drawing/2014/main" id="{369AF79B-7E5B-9A93-3619-F713D71C2EE3}"/>
              </a:ext>
            </a:extLst>
          </p:cNvPr>
          <p:cNvGrpSpPr/>
          <p:nvPr/>
        </p:nvGrpSpPr>
        <p:grpSpPr>
          <a:xfrm>
            <a:off x="7568748" y="3680643"/>
            <a:ext cx="4949396" cy="2988451"/>
            <a:chOff x="7494860" y="388148"/>
            <a:chExt cx="4371323" cy="2988451"/>
          </a:xfrm>
        </p:grpSpPr>
        <mc:AlternateContent xmlns:mc="http://schemas.openxmlformats.org/markup-compatibility/2006">
          <mc:Choice xmlns:am3d="http://schemas.microsoft.com/office/drawing/2017/model3d" Requires="am3d">
            <p:graphicFrame>
              <p:nvGraphicFramePr>
                <p:cNvPr id="24" name="3D Model 23" descr="Speech Bubble">
                  <a:extLst>
                    <a:ext uri="{FF2B5EF4-FFF2-40B4-BE49-F238E27FC236}">
                      <a16:creationId xmlns:a16="http://schemas.microsoft.com/office/drawing/2014/main" id="{FC100BA0-2663-5420-7716-EAB5B185F386}"/>
                    </a:ext>
                  </a:extLst>
                </p:cNvPr>
                <p:cNvGraphicFramePr>
                  <a:graphicFrameLocks noChangeAspect="1"/>
                </p:cNvGraphicFramePr>
                <p:nvPr>
                  <p:extLst>
                    <p:ext uri="{D42A27DB-BD31-4B8C-83A1-F6EECF244321}">
                      <p14:modId xmlns:p14="http://schemas.microsoft.com/office/powerpoint/2010/main" val="3964132955"/>
                    </p:ext>
                  </p:extLst>
                </p:nvPr>
              </p:nvGraphicFramePr>
              <p:xfrm>
                <a:off x="7494860" y="388148"/>
                <a:ext cx="4371323" cy="2988451"/>
              </p:xfrm>
              <a:graphic>
                <a:graphicData uri="http://schemas.microsoft.com/office/drawing/2017/model3d">
                  <am3d:model3d r:embed="rId3">
                    <am3d:spPr>
                      <a:xfrm>
                        <a:off x="0" y="0"/>
                        <a:ext cx="4371323" cy="2988451"/>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257351" ay="1293895" az="-112786"/>
                      <am3d:postTrans dx="0" dy="0" dz="0"/>
                    </am3d:trans>
                    <am3d:raster rName="Office3DRenderer" rVer="16.0.8326">
                      <am3d:blip r:embed="rId9"/>
                    </am3d:raster>
                    <am3d:objViewport viewportSz="53310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4" name="3D Model 23" descr="Speech Bubble">
                  <a:extLst>
                    <a:ext uri="{FF2B5EF4-FFF2-40B4-BE49-F238E27FC236}">
                      <a16:creationId xmlns:a16="http://schemas.microsoft.com/office/drawing/2014/main" id="{FC100BA0-2663-5420-7716-EAB5B185F386}"/>
                    </a:ext>
                  </a:extLst>
                </p:cNvPr>
                <p:cNvPicPr>
                  <a:picLocks noGrp="1" noRot="1" noChangeAspect="1" noMove="1" noResize="1" noEditPoints="1" noAdjustHandles="1" noChangeArrowheads="1" noChangeShapeType="1" noCrop="1"/>
                </p:cNvPicPr>
                <p:nvPr/>
              </p:nvPicPr>
              <p:blipFill>
                <a:blip r:embed="rId9"/>
                <a:stretch>
                  <a:fillRect/>
                </a:stretch>
              </p:blipFill>
              <p:spPr>
                <a:xfrm>
                  <a:off x="7568748" y="3680643"/>
                  <a:ext cx="4949396" cy="2988451"/>
                </a:xfrm>
                <a:prstGeom prst="rect">
                  <a:avLst/>
                </a:prstGeom>
              </p:spPr>
            </p:pic>
          </mc:Fallback>
        </mc:AlternateContent>
        <p:sp>
          <p:nvSpPr>
            <p:cNvPr id="25" name="TextBox 24">
              <a:extLst>
                <a:ext uri="{FF2B5EF4-FFF2-40B4-BE49-F238E27FC236}">
                  <a16:creationId xmlns:a16="http://schemas.microsoft.com/office/drawing/2014/main" id="{CEC6A1D1-66AB-79E8-599D-FB48FCD05025}"/>
                </a:ext>
              </a:extLst>
            </p:cNvPr>
            <p:cNvSpPr txBox="1"/>
            <p:nvPr/>
          </p:nvSpPr>
          <p:spPr>
            <a:xfrm rot="21274872">
              <a:off x="7986759" y="856552"/>
              <a:ext cx="3320127" cy="1815882"/>
            </a:xfrm>
            <a:prstGeom prst="rect">
              <a:avLst/>
            </a:prstGeom>
            <a:noFill/>
          </p:spPr>
          <p:txBody>
            <a:bodyPr wrap="square">
              <a:spAutoFit/>
            </a:bodyPr>
            <a:lstStyle/>
            <a:p>
              <a:pPr algn="ctr"/>
              <a:r>
                <a:rPr lang="en-GB" sz="1600" b="1" i="1" dirty="0">
                  <a:solidFill>
                    <a:srgbClr val="212121"/>
                  </a:solidFill>
                  <a:latin typeface="Segoe UI" panose="020B0502040204020203" pitchFamily="34" charset="0"/>
                </a:rPr>
                <a:t>“I couldn’t have </a:t>
              </a:r>
              <a:r>
                <a:rPr lang="en-GB" sz="1600" b="1" i="1" dirty="0">
                  <a:solidFill>
                    <a:srgbClr val="212121"/>
                  </a:solidFill>
                  <a:effectLst/>
                  <a:latin typeface="Segoe UI" panose="020B0502040204020203" pitchFamily="34" charset="0"/>
                </a:rPr>
                <a:t>CAMHS support whilst my proceedings were ongoing. I had a terrible temporary shared care arrangement for every other night for well over a year. I had no routine or certaint</a:t>
              </a:r>
              <a:r>
                <a:rPr lang="en-GB" sz="1600" b="1" i="1" dirty="0">
                  <a:solidFill>
                    <a:srgbClr val="212121"/>
                  </a:solidFill>
                  <a:latin typeface="Segoe UI" panose="020B0502040204020203" pitchFamily="34" charset="0"/>
                </a:rPr>
                <a:t>y.”</a:t>
              </a:r>
            </a:p>
          </p:txBody>
        </p:sp>
      </p:grpSp>
      <p:grpSp>
        <p:nvGrpSpPr>
          <p:cNvPr id="26" name="Group 25">
            <a:extLst>
              <a:ext uri="{FF2B5EF4-FFF2-40B4-BE49-F238E27FC236}">
                <a16:creationId xmlns:a16="http://schemas.microsoft.com/office/drawing/2014/main" id="{12460FE3-2141-0DB5-CA29-B4B454FB36C4}"/>
              </a:ext>
            </a:extLst>
          </p:cNvPr>
          <p:cNvGrpSpPr/>
          <p:nvPr/>
        </p:nvGrpSpPr>
        <p:grpSpPr>
          <a:xfrm>
            <a:off x="89941" y="1789988"/>
            <a:ext cx="3790692" cy="3951056"/>
            <a:chOff x="-1862" y="2540542"/>
            <a:chExt cx="3088114" cy="2855656"/>
          </a:xfrm>
        </p:grpSpPr>
        <mc:AlternateContent xmlns:mc="http://schemas.openxmlformats.org/markup-compatibility/2006">
          <mc:Choice xmlns:am3d="http://schemas.microsoft.com/office/drawing/2017/model3d" Requires="am3d">
            <p:graphicFrame>
              <p:nvGraphicFramePr>
                <p:cNvPr id="27" name="3D Model 26" descr="Speech Bubble">
                  <a:extLst>
                    <a:ext uri="{FF2B5EF4-FFF2-40B4-BE49-F238E27FC236}">
                      <a16:creationId xmlns:a16="http://schemas.microsoft.com/office/drawing/2014/main" id="{7FB5D3CA-2310-4CB6-46A3-06BBF9E62750}"/>
                    </a:ext>
                  </a:extLst>
                </p:cNvPr>
                <p:cNvGraphicFramePr>
                  <a:graphicFrameLocks noChangeAspect="1"/>
                </p:cNvGraphicFramePr>
                <p:nvPr>
                  <p:extLst>
                    <p:ext uri="{D42A27DB-BD31-4B8C-83A1-F6EECF244321}">
                      <p14:modId xmlns:p14="http://schemas.microsoft.com/office/powerpoint/2010/main" val="417110360"/>
                    </p:ext>
                  </p:extLst>
                </p:nvPr>
              </p:nvGraphicFramePr>
              <p:xfrm>
                <a:off x="-1862" y="2540542"/>
                <a:ext cx="3088114" cy="2855656"/>
              </p:xfrm>
              <a:graphic>
                <a:graphicData uri="http://schemas.microsoft.com/office/drawing/2017/model3d">
                  <am3d:model3d r:embed="rId3">
                    <am3d:spPr>
                      <a:xfrm>
                        <a:off x="0" y="0"/>
                        <a:ext cx="3088114" cy="2855656"/>
                      </a:xfrm>
                      <a:prstGeom prst="rect">
                        <a:avLst/>
                      </a:prstGeom>
                    </am3d:spPr>
                    <am3d:camera>
                      <am3d:pos x="0" y="0" z="57594318"/>
                      <am3d:up dx="0" dy="36000000" dz="0"/>
                      <am3d:lookAt x="0" y="0" z="0"/>
                      <am3d:perspective fov="2700000"/>
                    </am3d:camera>
                    <am3d:trans>
                      <am3d:meterPerModelUnit n="6426728" d="1000000"/>
                      <am3d:preTrans dx="-3095123" dy="-12159671" dz="0"/>
                      <am3d:scale>
                        <am3d:sx n="1000000" d="1000000"/>
                        <am3d:sy n="1000000" d="1000000"/>
                        <am3d:sz n="1000000" d="1000000"/>
                      </am3d:scale>
                      <am3d:rot ax="1200000" ay="10800000"/>
                      <am3d:postTrans dx="0" dy="0" dz="0"/>
                    </am3d:trans>
                    <am3d:raster rName="Office3DRenderer" rVer="16.0.8326">
                      <am3d:blip r:embed="rId10"/>
                    </am3d:raster>
                    <am3d:objViewport viewportSz="466703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7" name="3D Model 26" descr="Speech Bubble">
                  <a:extLst>
                    <a:ext uri="{FF2B5EF4-FFF2-40B4-BE49-F238E27FC236}">
                      <a16:creationId xmlns:a16="http://schemas.microsoft.com/office/drawing/2014/main" id="{7FB5D3CA-2310-4CB6-46A3-06BBF9E62750}"/>
                    </a:ext>
                  </a:extLst>
                </p:cNvPr>
                <p:cNvPicPr>
                  <a:picLocks noGrp="1" noRot="1" noChangeAspect="1" noMove="1" noResize="1" noEditPoints="1" noAdjustHandles="1" noChangeArrowheads="1" noChangeShapeType="1" noCrop="1"/>
                </p:cNvPicPr>
                <p:nvPr/>
              </p:nvPicPr>
              <p:blipFill>
                <a:blip r:embed="rId10"/>
                <a:stretch>
                  <a:fillRect/>
                </a:stretch>
              </p:blipFill>
              <p:spPr>
                <a:xfrm>
                  <a:off x="89941" y="1789988"/>
                  <a:ext cx="3790692" cy="3951056"/>
                </a:xfrm>
                <a:prstGeom prst="rect">
                  <a:avLst/>
                </a:prstGeom>
              </p:spPr>
            </p:pic>
          </mc:Fallback>
        </mc:AlternateContent>
        <p:sp>
          <p:nvSpPr>
            <p:cNvPr id="28" name="TextBox 27">
              <a:extLst>
                <a:ext uri="{FF2B5EF4-FFF2-40B4-BE49-F238E27FC236}">
                  <a16:creationId xmlns:a16="http://schemas.microsoft.com/office/drawing/2014/main" id="{377FB21C-95A6-44F9-7860-383619B83E89}"/>
                </a:ext>
              </a:extLst>
            </p:cNvPr>
            <p:cNvSpPr txBox="1"/>
            <p:nvPr/>
          </p:nvSpPr>
          <p:spPr>
            <a:xfrm rot="399961">
              <a:off x="332722" y="3143643"/>
              <a:ext cx="2497732" cy="1134484"/>
            </a:xfrm>
            <a:prstGeom prst="rect">
              <a:avLst/>
            </a:prstGeom>
            <a:noFill/>
            <a:scene3d>
              <a:camera prst="perspectiveAbove"/>
              <a:lightRig rig="threePt" dir="t"/>
            </a:scene3d>
          </p:spPr>
          <p:txBody>
            <a:bodyPr wrap="square">
              <a:spAutoFit/>
            </a:bodyPr>
            <a:lstStyle/>
            <a:p>
              <a:pPr algn="ctr"/>
              <a:r>
                <a:rPr lang="en-GB" sz="1600" b="1" i="1" dirty="0">
                  <a:solidFill>
                    <a:srgbClr val="212121"/>
                  </a:solidFill>
                  <a:effectLst/>
                  <a:latin typeface="Segoe UI" panose="020B0502040204020203" pitchFamily="34" charset="0"/>
                </a:rPr>
                <a:t>“It made me worry even more. It made </a:t>
              </a:r>
              <a:r>
                <a:rPr lang="en-GB" sz="1600" b="1" i="1" dirty="0">
                  <a:solidFill>
                    <a:srgbClr val="212121"/>
                  </a:solidFill>
                  <a:latin typeface="Segoe UI" panose="020B0502040204020203" pitchFamily="34" charset="0"/>
                </a:rPr>
                <a:t>me</a:t>
              </a:r>
              <a:r>
                <a:rPr lang="en-GB" sz="1600" b="1" i="1" dirty="0">
                  <a:solidFill>
                    <a:srgbClr val="212121"/>
                  </a:solidFill>
                  <a:effectLst/>
                  <a:latin typeface="Segoe UI" panose="020B0502040204020203" pitchFamily="34" charset="0"/>
                </a:rPr>
                <a:t> wonder if something has gone wrong or if nothing is </a:t>
              </a:r>
              <a:r>
                <a:rPr lang="en-GB" sz="1600" b="1" i="1" dirty="0" err="1">
                  <a:solidFill>
                    <a:srgbClr val="212121"/>
                  </a:solidFill>
                  <a:effectLst/>
                  <a:latin typeface="Segoe UI" panose="020B0502040204020203" pitchFamily="34" charset="0"/>
                </a:rPr>
                <a:t>gonna</a:t>
              </a:r>
              <a:r>
                <a:rPr lang="en-GB" sz="1600" b="1" i="1" dirty="0">
                  <a:solidFill>
                    <a:srgbClr val="212121"/>
                  </a:solidFill>
                  <a:effectLst/>
                  <a:latin typeface="Segoe UI" panose="020B0502040204020203" pitchFamily="34" charset="0"/>
                </a:rPr>
                <a:t> happen and that it will keep getting pushed further and furthe</a:t>
              </a:r>
              <a:r>
                <a:rPr lang="en-GB" sz="1600" b="1" i="1" dirty="0">
                  <a:solidFill>
                    <a:srgbClr val="212121"/>
                  </a:solidFill>
                  <a:latin typeface="Segoe UI" panose="020B0502040204020203" pitchFamily="34" charset="0"/>
                </a:rPr>
                <a:t>r.”</a:t>
              </a:r>
            </a:p>
          </p:txBody>
        </p:sp>
      </p:grpSp>
    </p:spTree>
    <p:extLst>
      <p:ext uri="{BB962C8B-B14F-4D97-AF65-F5344CB8AC3E}">
        <p14:creationId xmlns:p14="http://schemas.microsoft.com/office/powerpoint/2010/main" val="55716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Elongated speech bubble">
            <a:extLst>
              <a:ext uri="{FF2B5EF4-FFF2-40B4-BE49-F238E27FC236}">
                <a16:creationId xmlns:a16="http://schemas.microsoft.com/office/drawing/2014/main" id="{C885450E-8F72-434B-9522-D25587104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78733" y="642335"/>
            <a:ext cx="10424389" cy="6215665"/>
          </a:xfrm>
          <a:prstGeom prst="rect">
            <a:avLst/>
          </a:prstGeom>
        </p:spPr>
      </p:pic>
      <p:sp>
        <p:nvSpPr>
          <p:cNvPr id="6" name="Content Placeholder 5">
            <a:extLst>
              <a:ext uri="{FF2B5EF4-FFF2-40B4-BE49-F238E27FC236}">
                <a16:creationId xmlns:a16="http://schemas.microsoft.com/office/drawing/2014/main" id="{71C0379A-FEDC-FF0C-F8D6-338F1B5722E0}"/>
              </a:ext>
            </a:extLst>
          </p:cNvPr>
          <p:cNvSpPr>
            <a:spLocks noGrp="1"/>
          </p:cNvSpPr>
          <p:nvPr>
            <p:ph idx="1"/>
          </p:nvPr>
        </p:nvSpPr>
        <p:spPr>
          <a:xfrm>
            <a:off x="1803857" y="1749629"/>
            <a:ext cx="7745257" cy="3127248"/>
          </a:xfrm>
        </p:spPr>
        <p:txBody>
          <a:bodyPr anchor="ctr">
            <a:normAutofit/>
          </a:bodyPr>
          <a:lstStyle/>
          <a:p>
            <a:pPr marL="0" indent="0" algn="ctr">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mental health problems come in all shapes and sizes- sometimes very obvious and sometimes not manifesting for years. </a:t>
            </a:r>
          </a:p>
          <a:p>
            <a:pPr marL="0" indent="0" algn="ctr">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children and families you are involved in now can come out of their proceedings thinking that’s the end of their story, when in reality they may have many difficult chapters ahead. </a:t>
            </a:r>
          </a:p>
          <a:p>
            <a:pPr marL="0" indent="0" algn="ctr">
              <a:buNone/>
            </a:pPr>
            <a:r>
              <a:rPr lang="en-GB" sz="1800" i="1" dirty="0">
                <a:effectLst/>
                <a:latin typeface="Calibri" panose="020F0502020204030204" pitchFamily="34" charset="0"/>
                <a:ea typeface="Calibri" panose="020F0502020204030204" pitchFamily="34" charset="0"/>
                <a:cs typeface="Times New Roman" panose="02020603050405020304" pitchFamily="18" charset="0"/>
              </a:rPr>
              <a:t>A child’s court journey doesn’t end after that final hearing, so its everyone’s job to make your time with a child or family as valuable and as worthwhile as possible, however long or short that may be.</a:t>
            </a:r>
            <a:endParaRPr lang="en-GB" sz="1800" dirty="0"/>
          </a:p>
        </p:txBody>
      </p:sp>
    </p:spTree>
    <p:extLst>
      <p:ext uri="{BB962C8B-B14F-4D97-AF65-F5344CB8AC3E}">
        <p14:creationId xmlns:p14="http://schemas.microsoft.com/office/powerpoint/2010/main" val="268879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1724D677-9F1D-B7DF-12BF-0D440664B17F}"/>
              </a:ext>
            </a:extLst>
          </p:cNvPr>
          <p:cNvSpPr/>
          <p:nvPr/>
        </p:nvSpPr>
        <p:spPr>
          <a:xfrm>
            <a:off x="1962310" y="999994"/>
            <a:ext cx="9273415" cy="934178"/>
          </a:xfrm>
          <a:custGeom>
            <a:avLst/>
            <a:gdLst>
              <a:gd name="connsiteX0" fmla="*/ 155699 w 934177"/>
              <a:gd name="connsiteY0" fmla="*/ 0 h 9273414"/>
              <a:gd name="connsiteX1" fmla="*/ 778478 w 934177"/>
              <a:gd name="connsiteY1" fmla="*/ 0 h 9273414"/>
              <a:gd name="connsiteX2" fmla="*/ 934177 w 934177"/>
              <a:gd name="connsiteY2" fmla="*/ 155699 h 9273414"/>
              <a:gd name="connsiteX3" fmla="*/ 934177 w 934177"/>
              <a:gd name="connsiteY3" fmla="*/ 9273414 h 9273414"/>
              <a:gd name="connsiteX4" fmla="*/ 934177 w 934177"/>
              <a:gd name="connsiteY4" fmla="*/ 9273414 h 9273414"/>
              <a:gd name="connsiteX5" fmla="*/ 0 w 934177"/>
              <a:gd name="connsiteY5" fmla="*/ 9273414 h 9273414"/>
              <a:gd name="connsiteX6" fmla="*/ 0 w 934177"/>
              <a:gd name="connsiteY6" fmla="*/ 9273414 h 9273414"/>
              <a:gd name="connsiteX7" fmla="*/ 0 w 934177"/>
              <a:gd name="connsiteY7" fmla="*/ 155699 h 9273414"/>
              <a:gd name="connsiteX8" fmla="*/ 155699 w 934177"/>
              <a:gd name="connsiteY8" fmla="*/ 0 h 92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177" h="9273414">
                <a:moveTo>
                  <a:pt x="934177" y="1545600"/>
                </a:moveTo>
                <a:lnTo>
                  <a:pt x="934177" y="7727814"/>
                </a:lnTo>
                <a:cubicBezTo>
                  <a:pt x="934177" y="8581421"/>
                  <a:pt x="927155" y="9273409"/>
                  <a:pt x="918492" y="9273409"/>
                </a:cubicBezTo>
                <a:lnTo>
                  <a:pt x="0" y="9273409"/>
                </a:lnTo>
                <a:lnTo>
                  <a:pt x="0" y="9273409"/>
                </a:lnTo>
                <a:lnTo>
                  <a:pt x="0" y="5"/>
                </a:lnTo>
                <a:lnTo>
                  <a:pt x="0" y="5"/>
                </a:lnTo>
                <a:lnTo>
                  <a:pt x="918492" y="5"/>
                </a:lnTo>
                <a:cubicBezTo>
                  <a:pt x="927155" y="5"/>
                  <a:pt x="934177" y="691993"/>
                  <a:pt x="934177" y="1545600"/>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033" rIns="57033" bIns="57034" numCol="1" spcCol="1270" anchor="ctr" anchorCtr="0">
            <a:noAutofit/>
          </a:bodyPr>
          <a:lstStyle/>
          <a:p>
            <a:pPr marL="0" lvl="1" algn="just" defTabSz="800100">
              <a:lnSpc>
                <a:spcPct val="90000"/>
              </a:lnSpc>
              <a:spcBef>
                <a:spcPct val="0"/>
              </a:spcBef>
              <a:spcAft>
                <a:spcPct val="15000"/>
              </a:spcAft>
            </a:pPr>
            <a:r>
              <a:rPr lang="en-GB" dirty="0">
                <a:latin typeface="Arial Nova"/>
                <a:cs typeface="Browallia New"/>
              </a:rPr>
              <a:t>Be open with me about how</a:t>
            </a:r>
            <a:r>
              <a:rPr lang="en-GB" sz="1800" b="0" kern="1200" dirty="0">
                <a:latin typeface="Arial Nova"/>
                <a:cs typeface="Browallia New"/>
              </a:rPr>
              <a:t> long </a:t>
            </a:r>
            <a:r>
              <a:rPr lang="en-GB" dirty="0">
                <a:latin typeface="Arial Nova"/>
                <a:cs typeface="Browallia New"/>
              </a:rPr>
              <a:t>my proceedings</a:t>
            </a:r>
            <a:r>
              <a:rPr lang="en-GB" sz="1800" b="0" kern="1200" dirty="0">
                <a:latin typeface="Arial Nova"/>
                <a:cs typeface="Browallia New"/>
              </a:rPr>
              <a:t> </a:t>
            </a:r>
            <a:r>
              <a:rPr lang="en-GB" dirty="0">
                <a:latin typeface="Arial Nova"/>
                <a:cs typeface="Browallia New"/>
              </a:rPr>
              <a:t>might take and explain the reasons for any delay with me as well as what you are doing to manage this.  </a:t>
            </a:r>
            <a:endParaRPr lang="en-GB" sz="1800" b="0" kern="1200" dirty="0">
              <a:latin typeface="Arial Nova"/>
              <a:cs typeface="Browallia New"/>
            </a:endParaRPr>
          </a:p>
        </p:txBody>
      </p:sp>
      <p:sp>
        <p:nvSpPr>
          <p:cNvPr id="7" name="Freeform: Shape 6">
            <a:extLst>
              <a:ext uri="{FF2B5EF4-FFF2-40B4-BE49-F238E27FC236}">
                <a16:creationId xmlns:a16="http://schemas.microsoft.com/office/drawing/2014/main" id="{7024323E-9ADC-6457-1ABD-A01D5CB0B842}"/>
              </a:ext>
            </a:extLst>
          </p:cNvPr>
          <p:cNvSpPr/>
          <p:nvPr/>
        </p:nvSpPr>
        <p:spPr>
          <a:xfrm>
            <a:off x="1962310" y="2300527"/>
            <a:ext cx="9273415" cy="934178"/>
          </a:xfrm>
          <a:custGeom>
            <a:avLst/>
            <a:gdLst>
              <a:gd name="connsiteX0" fmla="*/ 155699 w 934177"/>
              <a:gd name="connsiteY0" fmla="*/ 0 h 9273414"/>
              <a:gd name="connsiteX1" fmla="*/ 778478 w 934177"/>
              <a:gd name="connsiteY1" fmla="*/ 0 h 9273414"/>
              <a:gd name="connsiteX2" fmla="*/ 934177 w 934177"/>
              <a:gd name="connsiteY2" fmla="*/ 155699 h 9273414"/>
              <a:gd name="connsiteX3" fmla="*/ 934177 w 934177"/>
              <a:gd name="connsiteY3" fmla="*/ 9273414 h 9273414"/>
              <a:gd name="connsiteX4" fmla="*/ 934177 w 934177"/>
              <a:gd name="connsiteY4" fmla="*/ 9273414 h 9273414"/>
              <a:gd name="connsiteX5" fmla="*/ 0 w 934177"/>
              <a:gd name="connsiteY5" fmla="*/ 9273414 h 9273414"/>
              <a:gd name="connsiteX6" fmla="*/ 0 w 934177"/>
              <a:gd name="connsiteY6" fmla="*/ 9273414 h 9273414"/>
              <a:gd name="connsiteX7" fmla="*/ 0 w 934177"/>
              <a:gd name="connsiteY7" fmla="*/ 155699 h 9273414"/>
              <a:gd name="connsiteX8" fmla="*/ 155699 w 934177"/>
              <a:gd name="connsiteY8" fmla="*/ 0 h 92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177" h="9273414">
                <a:moveTo>
                  <a:pt x="934177" y="1545600"/>
                </a:moveTo>
                <a:lnTo>
                  <a:pt x="934177" y="7727814"/>
                </a:lnTo>
                <a:cubicBezTo>
                  <a:pt x="934177" y="8581421"/>
                  <a:pt x="927155" y="9273409"/>
                  <a:pt x="918492" y="9273409"/>
                </a:cubicBezTo>
                <a:lnTo>
                  <a:pt x="0" y="9273409"/>
                </a:lnTo>
                <a:lnTo>
                  <a:pt x="0" y="9273409"/>
                </a:lnTo>
                <a:lnTo>
                  <a:pt x="0" y="5"/>
                </a:lnTo>
                <a:lnTo>
                  <a:pt x="0" y="5"/>
                </a:lnTo>
                <a:lnTo>
                  <a:pt x="918492" y="5"/>
                </a:lnTo>
                <a:cubicBezTo>
                  <a:pt x="927155" y="5"/>
                  <a:pt x="934177" y="691993"/>
                  <a:pt x="934177" y="1545600"/>
                </a:cubicBezTo>
                <a:close/>
              </a:path>
            </a:pathLst>
          </a:custGeom>
        </p:spPr>
        <p:style>
          <a:lnRef idx="2">
            <a:schemeClr val="accent4">
              <a:hueOff val="1745457"/>
              <a:satOff val="0"/>
              <a:lumOff val="-516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033" rIns="57033" bIns="57034" numCol="1" spcCol="1270" anchor="ctr" anchorCtr="0">
            <a:noAutofit/>
          </a:bodyPr>
          <a:lstStyle/>
          <a:p>
            <a:pPr marL="0" lvl="1" algn="just" defTabSz="800100">
              <a:lnSpc>
                <a:spcPct val="90000"/>
              </a:lnSpc>
              <a:spcBef>
                <a:spcPct val="0"/>
              </a:spcBef>
              <a:spcAft>
                <a:spcPct val="15000"/>
              </a:spcAft>
            </a:pPr>
            <a:r>
              <a:rPr lang="en-GB" sz="1800" kern="1200" dirty="0">
                <a:latin typeface="Arial Nova"/>
                <a:cs typeface="Browallia New"/>
              </a:rPr>
              <a:t>Ask</a:t>
            </a:r>
            <a:r>
              <a:rPr lang="en-GB" sz="1800" b="0" kern="1200" dirty="0">
                <a:latin typeface="Arial Nova"/>
                <a:cs typeface="Browallia New"/>
              </a:rPr>
              <a:t> </a:t>
            </a:r>
            <a:r>
              <a:rPr lang="en-GB" dirty="0">
                <a:latin typeface="Arial Nova"/>
                <a:cs typeface="Browallia New"/>
              </a:rPr>
              <a:t>me </a:t>
            </a:r>
            <a:r>
              <a:rPr lang="en-GB" sz="1800" b="0" kern="1200" dirty="0">
                <a:latin typeface="Arial Nova"/>
                <a:cs typeface="Browallia New"/>
              </a:rPr>
              <a:t>about how the </a:t>
            </a:r>
            <a:r>
              <a:rPr lang="en-GB" dirty="0">
                <a:latin typeface="Arial Nova"/>
                <a:cs typeface="Browallia New"/>
              </a:rPr>
              <a:t>delay is</a:t>
            </a:r>
            <a:r>
              <a:rPr lang="en-GB" sz="1800" b="0" kern="1200" dirty="0">
                <a:latin typeface="Arial Nova"/>
                <a:cs typeface="Browallia New"/>
              </a:rPr>
              <a:t> affecting </a:t>
            </a:r>
            <a:r>
              <a:rPr lang="en-GB" dirty="0">
                <a:latin typeface="Arial Nova"/>
                <a:cs typeface="Browallia New"/>
              </a:rPr>
              <a:t>me </a:t>
            </a:r>
            <a:r>
              <a:rPr lang="en-GB" sz="1800" b="0" kern="1200" dirty="0">
                <a:latin typeface="Arial Nova"/>
                <a:cs typeface="Browallia New"/>
              </a:rPr>
              <a:t>and take action</a:t>
            </a:r>
            <a:r>
              <a:rPr lang="en-GB" dirty="0">
                <a:latin typeface="Arial Nova"/>
                <a:cs typeface="Browallia New"/>
              </a:rPr>
              <a:t> to minimise the impact of this - such as keeping me regularly updated and making sure I have good support</a:t>
            </a:r>
            <a:r>
              <a:rPr lang="en-GB" sz="1800" b="0" kern="1200" dirty="0">
                <a:latin typeface="Arial Nova"/>
                <a:cs typeface="Browallia New"/>
              </a:rPr>
              <a:t>.</a:t>
            </a:r>
          </a:p>
        </p:txBody>
      </p:sp>
      <p:sp>
        <p:nvSpPr>
          <p:cNvPr id="9" name="Freeform: Shape 8">
            <a:extLst>
              <a:ext uri="{FF2B5EF4-FFF2-40B4-BE49-F238E27FC236}">
                <a16:creationId xmlns:a16="http://schemas.microsoft.com/office/drawing/2014/main" id="{32B86282-D4F7-72F9-CDDB-12C98A366E64}"/>
              </a:ext>
            </a:extLst>
          </p:cNvPr>
          <p:cNvSpPr/>
          <p:nvPr/>
        </p:nvSpPr>
        <p:spPr>
          <a:xfrm>
            <a:off x="1962310" y="3458342"/>
            <a:ext cx="9273415" cy="1505044"/>
          </a:xfrm>
          <a:custGeom>
            <a:avLst/>
            <a:gdLst>
              <a:gd name="connsiteX0" fmla="*/ 250846 w 1505043"/>
              <a:gd name="connsiteY0" fmla="*/ 0 h 9273414"/>
              <a:gd name="connsiteX1" fmla="*/ 1254197 w 1505043"/>
              <a:gd name="connsiteY1" fmla="*/ 0 h 9273414"/>
              <a:gd name="connsiteX2" fmla="*/ 1505043 w 1505043"/>
              <a:gd name="connsiteY2" fmla="*/ 250846 h 9273414"/>
              <a:gd name="connsiteX3" fmla="*/ 1505043 w 1505043"/>
              <a:gd name="connsiteY3" fmla="*/ 9273414 h 9273414"/>
              <a:gd name="connsiteX4" fmla="*/ 1505043 w 1505043"/>
              <a:gd name="connsiteY4" fmla="*/ 9273414 h 9273414"/>
              <a:gd name="connsiteX5" fmla="*/ 0 w 1505043"/>
              <a:gd name="connsiteY5" fmla="*/ 9273414 h 9273414"/>
              <a:gd name="connsiteX6" fmla="*/ 0 w 1505043"/>
              <a:gd name="connsiteY6" fmla="*/ 9273414 h 9273414"/>
              <a:gd name="connsiteX7" fmla="*/ 0 w 1505043"/>
              <a:gd name="connsiteY7" fmla="*/ 250846 h 9273414"/>
              <a:gd name="connsiteX8" fmla="*/ 250846 w 1505043"/>
              <a:gd name="connsiteY8" fmla="*/ 0 h 92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043" h="9273414">
                <a:moveTo>
                  <a:pt x="1505043" y="1545605"/>
                </a:moveTo>
                <a:lnTo>
                  <a:pt x="1505043" y="7727809"/>
                </a:lnTo>
                <a:cubicBezTo>
                  <a:pt x="1505043" y="8581419"/>
                  <a:pt x="1486816" y="9273411"/>
                  <a:pt x="1464331" y="9273411"/>
                </a:cubicBezTo>
                <a:lnTo>
                  <a:pt x="0" y="9273411"/>
                </a:lnTo>
                <a:lnTo>
                  <a:pt x="0" y="9273411"/>
                </a:lnTo>
                <a:lnTo>
                  <a:pt x="0" y="3"/>
                </a:lnTo>
                <a:lnTo>
                  <a:pt x="0" y="3"/>
                </a:lnTo>
                <a:lnTo>
                  <a:pt x="1464331" y="3"/>
                </a:lnTo>
                <a:cubicBezTo>
                  <a:pt x="1486816" y="3"/>
                  <a:pt x="1505043" y="691995"/>
                  <a:pt x="1505043" y="1545605"/>
                </a:cubicBezTo>
                <a:close/>
              </a:path>
            </a:pathLst>
          </a:custGeom>
        </p:spPr>
        <p:style>
          <a:lnRef idx="2">
            <a:schemeClr val="accent4">
              <a:hueOff val="3490914"/>
              <a:satOff val="0"/>
              <a:lumOff val="-103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84900" rIns="84900" bIns="84901" numCol="1" spcCol="1270" anchor="ctr" anchorCtr="0">
            <a:noAutofit/>
          </a:bodyPr>
          <a:lstStyle/>
          <a:p>
            <a:pPr marL="0" lvl="1" algn="just" defTabSz="800100">
              <a:lnSpc>
                <a:spcPct val="90000"/>
              </a:lnSpc>
              <a:spcBef>
                <a:spcPct val="0"/>
              </a:spcBef>
              <a:spcAft>
                <a:spcPct val="15000"/>
              </a:spcAft>
            </a:pPr>
            <a:r>
              <a:rPr lang="en-GB" sz="1800" b="0" kern="1200" dirty="0">
                <a:latin typeface="Arial Nova"/>
                <a:cs typeface="Browallia New"/>
              </a:rPr>
              <a:t>Think about how </a:t>
            </a:r>
            <a:r>
              <a:rPr lang="en-GB" sz="1800" b="1" kern="1200" dirty="0">
                <a:latin typeface="Arial Nova"/>
                <a:cs typeface="Browallia New"/>
              </a:rPr>
              <a:t>YOU</a:t>
            </a:r>
            <a:r>
              <a:rPr lang="en-GB" sz="1800" b="0" kern="1200" dirty="0">
                <a:latin typeface="Arial Nova"/>
                <a:cs typeface="Browallia New"/>
              </a:rPr>
              <a:t> </a:t>
            </a:r>
            <a:r>
              <a:rPr lang="en-GB" dirty="0">
                <a:latin typeface="Arial Nova"/>
                <a:cs typeface="Browallia New"/>
              </a:rPr>
              <a:t>might </a:t>
            </a:r>
            <a:r>
              <a:rPr lang="en-GB" sz="1800" b="0" kern="1200" dirty="0">
                <a:latin typeface="Arial Nova"/>
                <a:cs typeface="Browallia New"/>
              </a:rPr>
              <a:t>contribute to the delays</a:t>
            </a:r>
            <a:r>
              <a:rPr lang="en-GB" dirty="0">
                <a:latin typeface="Arial Nova"/>
                <a:cs typeface="Browallia New"/>
              </a:rPr>
              <a:t> and what you can consider and perhaps challenge on my behalf,  such as: is</a:t>
            </a:r>
            <a:r>
              <a:rPr lang="en-GB" sz="1800" b="0" kern="1200" dirty="0">
                <a:latin typeface="Arial Nova"/>
                <a:cs typeface="Browallia New"/>
              </a:rPr>
              <a:t> that expert report </a:t>
            </a:r>
            <a:r>
              <a:rPr lang="en-GB" sz="1800" b="0" i="1" kern="1200" dirty="0">
                <a:latin typeface="Arial Nova"/>
                <a:cs typeface="Browallia New"/>
              </a:rPr>
              <a:t>really</a:t>
            </a:r>
            <a:r>
              <a:rPr lang="en-GB" sz="1800" b="0" kern="1200" dirty="0">
                <a:latin typeface="Arial Nova"/>
                <a:cs typeface="Browallia New"/>
              </a:rPr>
              <a:t> going to add value</a:t>
            </a:r>
            <a:r>
              <a:rPr lang="en-GB" dirty="0">
                <a:latin typeface="Arial Nova"/>
                <a:cs typeface="Browallia New"/>
              </a:rPr>
              <a:t>?;</a:t>
            </a:r>
            <a:r>
              <a:rPr lang="en-GB" sz="1800" b="0" kern="1200" dirty="0">
                <a:latin typeface="Arial Nova"/>
                <a:cs typeface="Browallia New"/>
              </a:rPr>
              <a:t> are your reports filed on time</a:t>
            </a:r>
            <a:r>
              <a:rPr lang="en-GB" dirty="0">
                <a:latin typeface="Arial Nova"/>
                <a:cs typeface="Browallia New"/>
              </a:rPr>
              <a:t>?;</a:t>
            </a:r>
            <a:r>
              <a:rPr lang="en-GB" sz="1800" b="0" kern="1200" dirty="0">
                <a:latin typeface="Arial Nova"/>
                <a:cs typeface="Browallia New"/>
              </a:rPr>
              <a:t> is additional assessment </a:t>
            </a:r>
            <a:r>
              <a:rPr lang="en-GB" dirty="0">
                <a:latin typeface="Arial Nova"/>
                <a:cs typeface="Browallia New"/>
              </a:rPr>
              <a:t>likely to make any difference?;</a:t>
            </a:r>
            <a:r>
              <a:rPr lang="en-GB" sz="1800" b="0" kern="1200" dirty="0">
                <a:latin typeface="Arial Nova"/>
                <a:cs typeface="Browallia New"/>
              </a:rPr>
              <a:t> is a 16.4 appointment really necessary</a:t>
            </a:r>
            <a:r>
              <a:rPr lang="en-GB" dirty="0">
                <a:latin typeface="Arial Nova"/>
                <a:cs typeface="Browallia New"/>
              </a:rPr>
              <a:t>?;</a:t>
            </a:r>
            <a:r>
              <a:rPr lang="en-GB" sz="1800" b="0" kern="1200" dirty="0">
                <a:latin typeface="Arial Nova"/>
                <a:cs typeface="Browallia New"/>
              </a:rPr>
              <a:t> is the case management in proceedings robust enough?</a:t>
            </a:r>
          </a:p>
        </p:txBody>
      </p:sp>
      <p:sp>
        <p:nvSpPr>
          <p:cNvPr id="11" name="Freeform: Shape 10">
            <a:extLst>
              <a:ext uri="{FF2B5EF4-FFF2-40B4-BE49-F238E27FC236}">
                <a16:creationId xmlns:a16="http://schemas.microsoft.com/office/drawing/2014/main" id="{238A18B2-3ECF-4640-7009-176887814398}"/>
              </a:ext>
            </a:extLst>
          </p:cNvPr>
          <p:cNvSpPr/>
          <p:nvPr/>
        </p:nvSpPr>
        <p:spPr>
          <a:xfrm>
            <a:off x="1962310" y="5187023"/>
            <a:ext cx="9273415" cy="934178"/>
          </a:xfrm>
          <a:custGeom>
            <a:avLst/>
            <a:gdLst>
              <a:gd name="connsiteX0" fmla="*/ 155699 w 934177"/>
              <a:gd name="connsiteY0" fmla="*/ 0 h 9273414"/>
              <a:gd name="connsiteX1" fmla="*/ 778478 w 934177"/>
              <a:gd name="connsiteY1" fmla="*/ 0 h 9273414"/>
              <a:gd name="connsiteX2" fmla="*/ 934177 w 934177"/>
              <a:gd name="connsiteY2" fmla="*/ 155699 h 9273414"/>
              <a:gd name="connsiteX3" fmla="*/ 934177 w 934177"/>
              <a:gd name="connsiteY3" fmla="*/ 9273414 h 9273414"/>
              <a:gd name="connsiteX4" fmla="*/ 934177 w 934177"/>
              <a:gd name="connsiteY4" fmla="*/ 9273414 h 9273414"/>
              <a:gd name="connsiteX5" fmla="*/ 0 w 934177"/>
              <a:gd name="connsiteY5" fmla="*/ 9273414 h 9273414"/>
              <a:gd name="connsiteX6" fmla="*/ 0 w 934177"/>
              <a:gd name="connsiteY6" fmla="*/ 9273414 h 9273414"/>
              <a:gd name="connsiteX7" fmla="*/ 0 w 934177"/>
              <a:gd name="connsiteY7" fmla="*/ 155699 h 9273414"/>
              <a:gd name="connsiteX8" fmla="*/ 155699 w 934177"/>
              <a:gd name="connsiteY8" fmla="*/ 0 h 92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177" h="9273414">
                <a:moveTo>
                  <a:pt x="934177" y="1545600"/>
                </a:moveTo>
                <a:lnTo>
                  <a:pt x="934177" y="7727814"/>
                </a:lnTo>
                <a:cubicBezTo>
                  <a:pt x="934177" y="8581421"/>
                  <a:pt x="927155" y="9273409"/>
                  <a:pt x="918492" y="9273409"/>
                </a:cubicBezTo>
                <a:lnTo>
                  <a:pt x="0" y="9273409"/>
                </a:lnTo>
                <a:lnTo>
                  <a:pt x="0" y="9273409"/>
                </a:lnTo>
                <a:lnTo>
                  <a:pt x="0" y="5"/>
                </a:lnTo>
                <a:lnTo>
                  <a:pt x="0" y="5"/>
                </a:lnTo>
                <a:lnTo>
                  <a:pt x="918492" y="5"/>
                </a:lnTo>
                <a:cubicBezTo>
                  <a:pt x="927155" y="5"/>
                  <a:pt x="934177" y="691993"/>
                  <a:pt x="934177" y="1545600"/>
                </a:cubicBezTo>
                <a:close/>
              </a:path>
            </a:pathLst>
          </a:custGeom>
        </p:spPr>
        <p:style>
          <a:lnRef idx="2">
            <a:schemeClr val="accent4">
              <a:hueOff val="5236371"/>
              <a:satOff val="0"/>
              <a:lumOff val="-1549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57034" rIns="57033" bIns="57033" numCol="1" spcCol="1270" anchor="ctr" anchorCtr="0">
            <a:noAutofit/>
          </a:bodyPr>
          <a:lstStyle/>
          <a:p>
            <a:pPr marL="0" lvl="1" algn="just" defTabSz="800100">
              <a:lnSpc>
                <a:spcPct val="90000"/>
              </a:lnSpc>
              <a:spcBef>
                <a:spcPct val="0"/>
              </a:spcBef>
              <a:spcAft>
                <a:spcPct val="15000"/>
              </a:spcAft>
            </a:pPr>
            <a:r>
              <a:rPr lang="en-GB" sz="1800" b="1" kern="1200" dirty="0">
                <a:latin typeface="Arial Nova"/>
                <a:cs typeface="Browallia New"/>
              </a:rPr>
              <a:t>THINK: </a:t>
            </a:r>
            <a:r>
              <a:rPr lang="en-GB" dirty="0">
                <a:latin typeface="Arial Nova"/>
                <a:cs typeface="Browallia New"/>
              </a:rPr>
              <a:t>Are you putting my needs </a:t>
            </a:r>
            <a:r>
              <a:rPr lang="en-GB" sz="1800" b="0" kern="1200" dirty="0">
                <a:latin typeface="Arial Nova"/>
                <a:cs typeface="Browallia New"/>
              </a:rPr>
              <a:t>before </a:t>
            </a:r>
            <a:r>
              <a:rPr lang="en-GB" dirty="0">
                <a:latin typeface="Arial Nova"/>
                <a:cs typeface="Browallia New"/>
              </a:rPr>
              <a:t>the rights of my </a:t>
            </a:r>
            <a:r>
              <a:rPr lang="en-GB" sz="1800" b="0" kern="1200" dirty="0">
                <a:latin typeface="Arial Nova"/>
                <a:cs typeface="Browallia New"/>
              </a:rPr>
              <a:t>parent</a:t>
            </a:r>
            <a:r>
              <a:rPr lang="en-GB" dirty="0">
                <a:latin typeface="Arial Nova"/>
                <a:cs typeface="Browallia New"/>
              </a:rPr>
              <a:t>/s</a:t>
            </a:r>
            <a:r>
              <a:rPr lang="en-GB" sz="1800" b="0" kern="1200" dirty="0">
                <a:latin typeface="Arial Nova"/>
                <a:cs typeface="Browallia New"/>
              </a:rPr>
              <a:t>? </a:t>
            </a:r>
          </a:p>
        </p:txBody>
      </p:sp>
      <p:pic>
        <p:nvPicPr>
          <p:cNvPr id="12" name="Picture 11">
            <a:extLst>
              <a:ext uri="{FF2B5EF4-FFF2-40B4-BE49-F238E27FC236}">
                <a16:creationId xmlns:a16="http://schemas.microsoft.com/office/drawing/2014/main" id="{BCADBFE0-6A9C-CFE0-4112-EB320D9458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296"/>
          <a:stretch/>
        </p:blipFill>
        <p:spPr bwMode="auto">
          <a:xfrm rot="542562">
            <a:off x="895869" y="961830"/>
            <a:ext cx="936578" cy="97760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4">
            <a:extLst>
              <a:ext uri="{FF2B5EF4-FFF2-40B4-BE49-F238E27FC236}">
                <a16:creationId xmlns:a16="http://schemas.microsoft.com/office/drawing/2014/main" id="{E473A4FD-7146-2CBD-39C3-6BB23401A8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244"/>
          <a:stretch/>
        </p:blipFill>
        <p:spPr bwMode="auto">
          <a:xfrm>
            <a:off x="853706" y="2231518"/>
            <a:ext cx="996817" cy="925733"/>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Picture 6">
            <a:extLst>
              <a:ext uri="{FF2B5EF4-FFF2-40B4-BE49-F238E27FC236}">
                <a16:creationId xmlns:a16="http://schemas.microsoft.com/office/drawing/2014/main" id="{6A603801-3FD7-1DC5-90FA-5F840ACD9F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2097"/>
          <a:stretch/>
        </p:blipFill>
        <p:spPr bwMode="auto">
          <a:xfrm rot="524506">
            <a:off x="996461" y="3660039"/>
            <a:ext cx="853299" cy="1009528"/>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Picture 2">
            <a:extLst>
              <a:ext uri="{FF2B5EF4-FFF2-40B4-BE49-F238E27FC236}">
                <a16:creationId xmlns:a16="http://schemas.microsoft.com/office/drawing/2014/main" id="{6949826F-3ACB-C9F6-D32A-FB1F1B2CE9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9251"/>
          <a:stretch/>
        </p:blipFill>
        <p:spPr bwMode="auto">
          <a:xfrm>
            <a:off x="971290" y="5035859"/>
            <a:ext cx="877213" cy="108534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3214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 name="TextBox 14">
            <a:extLst>
              <a:ext uri="{FF2B5EF4-FFF2-40B4-BE49-F238E27FC236}">
                <a16:creationId xmlns:a16="http://schemas.microsoft.com/office/drawing/2014/main" id="{79889E97-1612-4D58-C585-84884F6D40DA}"/>
              </a:ext>
            </a:extLst>
          </p:cNvPr>
          <p:cNvSpPr txBox="1"/>
          <p:nvPr/>
        </p:nvSpPr>
        <p:spPr>
          <a:xfrm>
            <a:off x="5250576" y="298572"/>
            <a:ext cx="6915150" cy="1400175"/>
          </a:xfrm>
          <a:prstGeom prst="rect">
            <a:avLst/>
          </a:prstGeom>
          <a:noFill/>
          <a:effectLst/>
          <a:scene3d>
            <a:camera prst="orthographicFront">
              <a:rot lat="19800000" lon="1800000" rev="0"/>
            </a:camera>
            <a:lightRig rig="threePt" dir="t">
              <a:rot lat="0" lon="0" rev="6000000"/>
            </a:lightRig>
          </a:scene3d>
        </p:spPr>
        <p:txBody>
          <a:bodyPr wrap="square" rtlCol="0">
            <a:noAutofit/>
            <a:scene3d>
              <a:camera prst="isometricOffAxis1Right">
                <a:rot lat="1800000" lon="19800000" rev="0"/>
              </a:camera>
              <a:lightRig rig="brightRoom" dir="t">
                <a:rot lat="0" lon="0" rev="6000000"/>
              </a:lightRig>
            </a:scene3d>
            <a:sp3d extrusionH="254000" prstMaterial="matte">
              <a:bevelT w="38100" h="0"/>
              <a:extrusionClr>
                <a:schemeClr val="tx1"/>
              </a:extrusionClr>
              <a:contourClr>
                <a:schemeClr val="tx1"/>
              </a:contourClr>
            </a:sp3d>
          </a:bodyPr>
          <a:lstStyle/>
          <a:p>
            <a:pPr algn="l">
              <a:lnSpc>
                <a:spcPct val="107000"/>
              </a:lnSpc>
              <a:spcAft>
                <a:spcPts val="800"/>
              </a:spcAft>
            </a:pPr>
            <a:r>
              <a:rPr lang="en-GB" sz="10000" b="1" kern="1400" cap="all"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rPr>
              <a:t>RECRUITING</a:t>
            </a:r>
            <a:endParaRPr lang="en-GB" sz="4000" b="1" kern="1400" cap="all"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14">
            <a:extLst>
              <a:ext uri="{FF2B5EF4-FFF2-40B4-BE49-F238E27FC236}">
                <a16:creationId xmlns:a16="http://schemas.microsoft.com/office/drawing/2014/main" id="{B896A299-107A-47DA-B753-0600262DD853}"/>
              </a:ext>
            </a:extLst>
          </p:cNvPr>
          <p:cNvSpPr txBox="1"/>
          <p:nvPr/>
        </p:nvSpPr>
        <p:spPr>
          <a:xfrm>
            <a:off x="5315476" y="174746"/>
            <a:ext cx="5673090" cy="941705"/>
          </a:xfrm>
          <a:prstGeom prst="rect">
            <a:avLst/>
          </a:prstGeom>
          <a:noFill/>
          <a:effectLst/>
          <a:scene3d>
            <a:camera prst="orthographicFront">
              <a:rot lat="19800000" lon="1800000" rev="0"/>
            </a:camera>
            <a:lightRig rig="threePt" dir="t">
              <a:rot lat="0" lon="0" rev="6000000"/>
            </a:lightRig>
          </a:scene3d>
        </p:spPr>
        <p:txBody>
          <a:bodyPr wrap="square" rtlCol="0">
            <a:noAutofit/>
            <a:scene3d>
              <a:camera prst="isometricOffAxis1Right">
                <a:rot lat="1800000" lon="19800000" rev="0"/>
              </a:camera>
              <a:lightRig rig="brightRoom" dir="t">
                <a:rot lat="0" lon="0" rev="6000000"/>
              </a:lightRig>
            </a:scene3d>
            <a:sp3d extrusionH="254000" prstMaterial="matte">
              <a:bevelT w="38100" h="0"/>
              <a:extrusionClr>
                <a:schemeClr val="tx1"/>
              </a:extrusionClr>
              <a:contourClr>
                <a:schemeClr val="tx1"/>
              </a:contourClr>
            </a:sp3d>
          </a:bodyPr>
          <a:lstStyle/>
          <a:p>
            <a:pPr algn="l">
              <a:lnSpc>
                <a:spcPct val="107000"/>
              </a:lnSpc>
              <a:spcAft>
                <a:spcPts val="800"/>
              </a:spcAft>
            </a:pPr>
            <a:r>
              <a:rPr lang="en-GB" sz="4000" b="1" kern="1400" cap="all" dirty="0">
                <a:solidFill>
                  <a:srgbClr val="FFFF00"/>
                </a:solidFill>
                <a:effectLst/>
                <a:latin typeface="Calibri Light" panose="020F0302020204030204" pitchFamily="34" charset="0"/>
                <a:ea typeface="Times New Roman" panose="02020603050405020304" pitchFamily="18" charset="0"/>
                <a:cs typeface="Times New Roman" panose="02020603050405020304" pitchFamily="18" charset="0"/>
              </a:rPr>
              <a:t>we are</a:t>
            </a:r>
          </a:p>
        </p:txBody>
      </p:sp>
      <p:pic>
        <p:nvPicPr>
          <p:cNvPr id="6" name="Picture 5">
            <a:extLst>
              <a:ext uri="{FF2B5EF4-FFF2-40B4-BE49-F238E27FC236}">
                <a16:creationId xmlns:a16="http://schemas.microsoft.com/office/drawing/2014/main" id="{4BF56879-607A-8D3A-000A-B8E08EBC57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07" y="4632128"/>
            <a:ext cx="2441575" cy="1544955"/>
          </a:xfrm>
          <a:prstGeom prst="rect">
            <a:avLst/>
          </a:prstGeom>
          <a:noFill/>
        </p:spPr>
      </p:pic>
      <p:grpSp>
        <p:nvGrpSpPr>
          <p:cNvPr id="8" name="Group 7">
            <a:extLst>
              <a:ext uri="{FF2B5EF4-FFF2-40B4-BE49-F238E27FC236}">
                <a16:creationId xmlns:a16="http://schemas.microsoft.com/office/drawing/2014/main" id="{B48C6596-7B6F-DCD9-43BE-FDB032B9CB69}"/>
              </a:ext>
            </a:extLst>
          </p:cNvPr>
          <p:cNvGrpSpPr/>
          <p:nvPr/>
        </p:nvGrpSpPr>
        <p:grpSpPr>
          <a:xfrm>
            <a:off x="3102047" y="5507483"/>
            <a:ext cx="7132423" cy="876300"/>
            <a:chOff x="-2" y="485776"/>
            <a:chExt cx="5612245" cy="876300"/>
          </a:xfrm>
        </p:grpSpPr>
        <p:sp>
          <p:nvSpPr>
            <p:cNvPr id="9" name="Text Box 2">
              <a:extLst>
                <a:ext uri="{FF2B5EF4-FFF2-40B4-BE49-F238E27FC236}">
                  <a16:creationId xmlns:a16="http://schemas.microsoft.com/office/drawing/2014/main" id="{D872A12A-0284-A20B-C3E0-2721C08187A3}"/>
                </a:ext>
              </a:extLst>
            </p:cNvPr>
            <p:cNvSpPr txBox="1">
              <a:spLocks noChangeArrowheads="1"/>
            </p:cNvSpPr>
            <p:nvPr/>
          </p:nvSpPr>
          <p:spPr bwMode="auto">
            <a:xfrm>
              <a:off x="354443" y="485776"/>
              <a:ext cx="5257800" cy="752474"/>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Aft>
                  <a:spcPts val="800"/>
                </a:spcAft>
              </a:pPr>
              <a:r>
                <a:rPr lang="en-GB" b="1" dirty="0">
                  <a:effectLst/>
                  <a:latin typeface="Abadi" panose="020B0604020104020204" pitchFamily="34" charset="0"/>
                  <a:ea typeface="Calibri" panose="020F0502020204030204" pitchFamily="34" charset="0"/>
                  <a:cs typeface="Times New Roman" panose="02020603050405020304" pitchFamily="18" charset="0"/>
                </a:rPr>
                <a:t>You can check us out at: </a:t>
              </a:r>
              <a:r>
                <a:rPr lang="en-GB" u="sng" dirty="0">
                  <a:solidFill>
                    <a:srgbClr val="7200E5"/>
                  </a:solidFill>
                  <a:effectLst/>
                  <a:latin typeface="Abadi" panose="020B0604020104020204" pitchFamily="34" charset="0"/>
                  <a:ea typeface="Calibri" panose="020F0502020204030204" pitchFamily="34" charset="0"/>
                  <a:cs typeface="Times New Roman" panose="02020603050405020304" pitchFamily="18" charset="0"/>
                  <a:hlinkClick r:id="rId4"/>
                </a:rPr>
                <a:t>www.cafcass/fjypb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b="1" dirty="0">
                  <a:effectLst/>
                  <a:latin typeface="Abadi"/>
                  <a:ea typeface="Calibri" panose="020F0502020204030204" pitchFamily="34" charset="0"/>
                  <a:cs typeface="Times New Roman"/>
                </a:rPr>
                <a:t>Or contact us for an application pack at: </a:t>
              </a:r>
              <a:r>
                <a:rPr lang="en-GB" b="1" dirty="0">
                  <a:solidFill>
                    <a:srgbClr val="000000"/>
                  </a:solidFill>
                  <a:latin typeface="Abadi"/>
                  <a:ea typeface="Calibri" panose="020F0502020204030204" pitchFamily="34" charset="0"/>
                  <a:cs typeface="Times New Roman"/>
                </a:rPr>
                <a:t>fjypb@cafcass.gov.uk</a:t>
              </a:r>
              <a:r>
                <a:rPr lang="en-GB" u="sng" dirty="0">
                  <a:solidFill>
                    <a:srgbClr val="00B0F0"/>
                  </a:solidFill>
                  <a:latin typeface="Abadi"/>
                  <a:ea typeface="Calibri" panose="020F0502020204030204" pitchFamily="34" charset="0"/>
                  <a:cs typeface="Times New Roman"/>
                  <a:hlinkClick r:id="rId5"/>
                </a:rPr>
                <a:t>fjypb</a:t>
              </a:r>
              <a:r>
                <a:rPr lang="en-GB" u="sng" dirty="0">
                  <a:solidFill>
                    <a:srgbClr val="00B0F0"/>
                  </a:solidFill>
                  <a:effectLst/>
                  <a:latin typeface="Abadi"/>
                  <a:ea typeface="Calibri" panose="020F0502020204030204" pitchFamily="34" charset="0"/>
                  <a:cs typeface="Times New Roman"/>
                  <a:hlinkClick r:id="rId5"/>
                </a:rPr>
                <a:t>@cafcass.gov.uk</a:t>
              </a:r>
              <a:r>
                <a:rPr lang="en-GB" b="1" dirty="0">
                  <a:effectLst/>
                  <a:latin typeface="Abadi"/>
                  <a:ea typeface="Calibri" panose="020F0502020204030204" pitchFamily="34" charset="0"/>
                  <a:cs typeface="Times New Roman"/>
                </a:rPr>
                <a:t> </a:t>
              </a:r>
              <a:endParaRPr lang="en-GB" sz="1200" dirty="0">
                <a:effectLst/>
                <a:latin typeface="Abadi"/>
                <a:ea typeface="Calibri" panose="020F0502020204030204" pitchFamily="34" charset="0"/>
                <a:cs typeface="Times New Roman"/>
              </a:endParaRPr>
            </a:p>
          </p:txBody>
        </p:sp>
        <p:pic>
          <p:nvPicPr>
            <p:cNvPr id="10" name="Graphic 2" descr="Internet with solid fill">
              <a:extLst>
                <a:ext uri="{FF2B5EF4-FFF2-40B4-BE49-F238E27FC236}">
                  <a16:creationId xmlns:a16="http://schemas.microsoft.com/office/drawing/2014/main" id="{06AB2A98-708B-D552-9FBB-5DFD36AC15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 y="516770"/>
              <a:ext cx="438150" cy="438150"/>
            </a:xfrm>
            <a:prstGeom prst="rect">
              <a:avLst/>
            </a:prstGeom>
          </p:spPr>
        </p:pic>
        <p:pic>
          <p:nvPicPr>
            <p:cNvPr id="11" name="Graphic 2" descr="Open envelope with solid fill">
              <a:extLst>
                <a:ext uri="{FF2B5EF4-FFF2-40B4-BE49-F238E27FC236}">
                  <a16:creationId xmlns:a16="http://schemas.microsoft.com/office/drawing/2014/main" id="{9893753C-B450-4C9B-7267-57AEDA3EFC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8099" y="1000126"/>
              <a:ext cx="361950" cy="361950"/>
            </a:xfrm>
            <a:prstGeom prst="rect">
              <a:avLst/>
            </a:prstGeom>
          </p:spPr>
        </p:pic>
      </p:grpSp>
      <p:sp>
        <p:nvSpPr>
          <p:cNvPr id="12" name="Content Placeholder 2">
            <a:extLst>
              <a:ext uri="{FF2B5EF4-FFF2-40B4-BE49-F238E27FC236}">
                <a16:creationId xmlns:a16="http://schemas.microsoft.com/office/drawing/2014/main" id="{E92CF17C-F89B-2479-F8BA-9EAA762D2102}"/>
              </a:ext>
            </a:extLst>
          </p:cNvPr>
          <p:cNvSpPr>
            <a:spLocks noGrp="1"/>
          </p:cNvSpPr>
          <p:nvPr>
            <p:ph idx="4294967295"/>
          </p:nvPr>
        </p:nvSpPr>
        <p:spPr>
          <a:xfrm>
            <a:off x="459488" y="1227600"/>
            <a:ext cx="4802188" cy="3622675"/>
          </a:xfrm>
        </p:spPr>
        <p:txBody>
          <a:bodyPr vert="horz" lIns="91440" tIns="45720" rIns="91440" bIns="45720" rtlCol="0" anchor="t">
            <a:noAutofit/>
          </a:bodyPr>
          <a:lstStyle/>
          <a:p>
            <a:pPr marL="0" indent="0">
              <a:buNone/>
            </a:pPr>
            <a:r>
              <a:rPr lang="en-GB" sz="1800" dirty="0"/>
              <a:t>We have an opportunity for more children and young people to join the FJYPB.</a:t>
            </a:r>
          </a:p>
          <a:p>
            <a:pPr marL="0" indent="0">
              <a:buNone/>
            </a:pPr>
            <a:endParaRPr lang="en-GB" sz="1800" dirty="0"/>
          </a:p>
          <a:p>
            <a:pPr marL="0" indent="0">
              <a:buNone/>
            </a:pPr>
            <a:r>
              <a:rPr lang="en-GB" sz="1800" dirty="0"/>
              <a:t>We are specifically keen to recruit more members with public law experience. </a:t>
            </a:r>
          </a:p>
          <a:p>
            <a:pPr marL="0" indent="0">
              <a:buNone/>
            </a:pPr>
            <a:endParaRPr lang="en-GB" sz="1800" dirty="0"/>
          </a:p>
          <a:p>
            <a:pPr marL="0" indent="0">
              <a:buNone/>
            </a:pPr>
            <a:r>
              <a:rPr lang="en-GB" sz="1800" dirty="0"/>
              <a:t>We will be opening recruitment in early December 2024 and will share with you our recruitment poster.</a:t>
            </a:r>
          </a:p>
        </p:txBody>
      </p:sp>
      <p:sp>
        <p:nvSpPr>
          <p:cNvPr id="14" name="TextBox 13">
            <a:extLst>
              <a:ext uri="{FF2B5EF4-FFF2-40B4-BE49-F238E27FC236}">
                <a16:creationId xmlns:a16="http://schemas.microsoft.com/office/drawing/2014/main" id="{A6E55DD5-7AA3-5A6D-7E87-9FFBC75C2D46}"/>
              </a:ext>
            </a:extLst>
          </p:cNvPr>
          <p:cNvSpPr txBox="1"/>
          <p:nvPr/>
        </p:nvSpPr>
        <p:spPr>
          <a:xfrm>
            <a:off x="5828880" y="2708842"/>
            <a:ext cx="6093372" cy="2860270"/>
          </a:xfrm>
          <a:prstGeom prst="rect">
            <a:avLst/>
          </a:prstGeom>
          <a:noFill/>
        </p:spPr>
        <p:txBody>
          <a:bodyPr wrap="square">
            <a:spAutoFit/>
          </a:bodyPr>
          <a:lstStyle/>
          <a:p>
            <a:pPr algn="just">
              <a:lnSpc>
                <a:spcPct val="107000"/>
              </a:lnSpc>
              <a:spcAft>
                <a:spcPts val="800"/>
              </a:spcAft>
            </a:pPr>
            <a:r>
              <a:rPr lang="en-GB" sz="1800" b="1"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Do you have experience of </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being supported by your local authority?</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living in the care of another family member or foster carer?</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being a care leaver?</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Do you want to have your voice heard?</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Do you want to help make changes?</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solidFill>
                  <a:srgbClr val="00FFFF"/>
                </a:solidFill>
                <a:effectLst/>
                <a:latin typeface="Abadi" panose="020B0604020104020204" pitchFamily="34" charset="0"/>
                <a:ea typeface="Calibri" panose="020F0502020204030204" pitchFamily="34" charset="0"/>
                <a:cs typeface="Times New Roman" panose="02020603050405020304" pitchFamily="18" charset="0"/>
              </a:rPr>
              <a:t>Do you want to earn money for the work you do?</a:t>
            </a:r>
            <a:endParaRPr lang="en-GB" sz="1600" dirty="0">
              <a:solidFill>
                <a:srgbClr val="00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0212879-3AB4-EF7B-2996-BA625D0724CE}"/>
              </a:ext>
            </a:extLst>
          </p:cNvPr>
          <p:cNvSpPr/>
          <p:nvPr/>
        </p:nvSpPr>
        <p:spPr>
          <a:xfrm>
            <a:off x="8343003" y="1460592"/>
            <a:ext cx="3579249" cy="1200329"/>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CLOSING DATE</a:t>
            </a:r>
          </a:p>
          <a:p>
            <a:pPr algn="ctr"/>
            <a:r>
              <a:rPr lang="en-US" sz="3600" b="1" dirty="0">
                <a:ln w="9525">
                  <a:solidFill>
                    <a:schemeClr val="bg1"/>
                  </a:solidFill>
                  <a:prstDash val="solid"/>
                </a:ln>
                <a:effectLst>
                  <a:outerShdw blurRad="12700" dist="38100" dir="2700000" algn="tl" rotWithShape="0">
                    <a:schemeClr val="bg1">
                      <a:lumMod val="50000"/>
                    </a:schemeClr>
                  </a:outerShdw>
                </a:effectLst>
              </a:rPr>
              <a:t>10</a:t>
            </a:r>
            <a:r>
              <a:rPr lang="en-US" sz="3600" b="1" baseline="30000" dirty="0">
                <a:ln w="9525">
                  <a:solidFill>
                    <a:schemeClr val="bg1"/>
                  </a:solidFill>
                  <a:prstDash val="solid"/>
                </a:ln>
                <a:effectLst>
                  <a:outerShdw blurRad="12700" dist="38100" dir="2700000" algn="tl" rotWithShape="0">
                    <a:schemeClr val="bg1">
                      <a:lumMod val="50000"/>
                    </a:schemeClr>
                  </a:outerShdw>
                </a:effectLst>
              </a:rPr>
              <a:t>th</a:t>
            </a:r>
            <a:r>
              <a:rPr lang="en-US" sz="3600" b="1" dirty="0">
                <a:ln w="9525">
                  <a:solidFill>
                    <a:schemeClr val="bg1"/>
                  </a:solidFill>
                  <a:prstDash val="solid"/>
                </a:ln>
                <a:effectLst>
                  <a:outerShdw blurRad="12700" dist="38100" dir="2700000" algn="tl" rotWithShape="0">
                    <a:schemeClr val="bg1">
                      <a:lumMod val="50000"/>
                    </a:schemeClr>
                  </a:outerShdw>
                </a:effectLst>
              </a:rPr>
              <a:t> January 2025</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3986581"/>
      </p:ext>
    </p:extLst>
  </p:cSld>
  <p:clrMapOvr>
    <a:masterClrMapping/>
  </p:clrMapOvr>
</p:sld>
</file>

<file path=ppt/theme/theme1.xml><?xml version="1.0" encoding="utf-8"?>
<a:theme xmlns:a="http://schemas.openxmlformats.org/drawingml/2006/main" name="PrismaticVTI">
  <a:themeElements>
    <a:clrScheme name="Custom 1">
      <a:dk1>
        <a:srgbClr val="000000"/>
      </a:dk1>
      <a:lt1>
        <a:srgbClr val="FFFFFF"/>
      </a:lt1>
      <a:dk2>
        <a:srgbClr val="565349"/>
      </a:dk2>
      <a:lt2>
        <a:srgbClr val="DDDDDD"/>
      </a:lt2>
      <a:accent1>
        <a:srgbClr val="9933FF"/>
      </a:accent1>
      <a:accent2>
        <a:srgbClr val="00B0F0"/>
      </a:accent2>
      <a:accent3>
        <a:srgbClr val="FE9E00"/>
      </a:accent3>
      <a:accent4>
        <a:srgbClr val="FFFF00"/>
      </a:accent4>
      <a:accent5>
        <a:srgbClr val="00B050"/>
      </a:accent5>
      <a:accent6>
        <a:srgbClr val="FF0000"/>
      </a:accent6>
      <a:hlink>
        <a:srgbClr val="00B0F0"/>
      </a:hlink>
      <a:folHlink>
        <a:srgbClr val="B2B2B2"/>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20f613f-8a2e-43d0-b008-9bdf313193bb" xsi:nil="true"/>
    <IconOverlay xmlns="http://schemas.microsoft.com/sharepoint/v4" xsi:nil="true"/>
    <lcf76f155ced4ddcb4097134ff3c332f xmlns="2a8fcaff-49bb-4fa3-a770-fd48a662c15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351A9279C9D34D94AC2A20407E1DAC" ma:contentTypeVersion="30" ma:contentTypeDescription="Create a new document." ma:contentTypeScope="" ma:versionID="2d21684ca10451837b59094fbb36964f">
  <xsd:schema xmlns:xsd="http://www.w3.org/2001/XMLSchema" xmlns:xs="http://www.w3.org/2001/XMLSchema" xmlns:p="http://schemas.microsoft.com/office/2006/metadata/properties" xmlns:ns1="http://schemas.microsoft.com/sharepoint/v3" xmlns:ns2="http://schemas.microsoft.com/sharepoint/v4" xmlns:ns3="2a8fcaff-49bb-4fa3-a770-fd48a662c15a" xmlns:ns4="720f613f-8a2e-43d0-b008-9bdf313193bb" targetNamespace="http://schemas.microsoft.com/office/2006/metadata/properties" ma:root="true" ma:fieldsID="31531a87126d29afc52c2b10bf570a18" ns1:_="" ns2:_="" ns3:_="" ns4:_="">
    <xsd:import namespace="http://schemas.microsoft.com/sharepoint/v3"/>
    <xsd:import namespace="http://schemas.microsoft.com/sharepoint/v4"/>
    <xsd:import namespace="2a8fcaff-49bb-4fa3-a770-fd48a662c15a"/>
    <xsd:import namespace="720f613f-8a2e-43d0-b008-9bdf313193bb"/>
    <xsd:element name="properties">
      <xsd:complexType>
        <xsd:sequence>
          <xsd:element name="documentManagement">
            <xsd:complexType>
              <xsd:all>
                <xsd:element ref="ns2:IconOverlay" minOccurs="0"/>
                <xsd:element ref="ns1:_vti_ItemDeclaredRecord" minOccurs="0"/>
                <xsd:element ref="ns1:_vti_ItemHoldRecordStatu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9" nillable="true" ma:displayName="Declared Record" ma:hidden="true" ma:internalName="_vti_ItemDeclaredRecord" ma:readOnly="true">
      <xsd:simpleType>
        <xsd:restriction base="dms:DateTime"/>
      </xsd:simpleType>
    </xsd:element>
    <xsd:element name="_vti_ItemHoldRecordStatus" ma:index="1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8fcaff-49bb-4fa3-a770-fd48a662c15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ade1fbc-ba5b-45a9-8b3a-91efaa2f09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0f613f-8a2e-43d0-b008-9bdf313193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16e1315-e3dd-41af-8780-5e34e218a829}" ma:internalName="TaxCatchAll" ma:showField="CatchAllData" ma:web="720f613f-8a2e-43d0-b008-9bdf313193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C193D2-E1A9-4BFE-AA01-EB4845BADB2A}">
  <ds:schemaRefs>
    <ds:schemaRef ds:uri="http://schemas.microsoft.com/sharepoint/v3/contenttype/forms"/>
  </ds:schemaRefs>
</ds:datastoreItem>
</file>

<file path=customXml/itemProps2.xml><?xml version="1.0" encoding="utf-8"?>
<ds:datastoreItem xmlns:ds="http://schemas.openxmlformats.org/officeDocument/2006/customXml" ds:itemID="{0A7B62A2-72FF-4DEE-9B09-1E6C74B4CF73}">
  <ds:schemaRefs>
    <ds:schemaRef ds:uri="http://schemas.microsoft.com/office/2006/metadata/properties"/>
    <ds:schemaRef ds:uri="http://schemas.microsoft.com/office/infopath/2007/PartnerControls"/>
    <ds:schemaRef ds:uri="720f613f-8a2e-43d0-b008-9bdf313193bb"/>
    <ds:schemaRef ds:uri="http://schemas.microsoft.com/sharepoint/v4"/>
    <ds:schemaRef ds:uri="2a8fcaff-49bb-4fa3-a770-fd48a662c15a"/>
  </ds:schemaRefs>
</ds:datastoreItem>
</file>

<file path=customXml/itemProps3.xml><?xml version="1.0" encoding="utf-8"?>
<ds:datastoreItem xmlns:ds="http://schemas.openxmlformats.org/officeDocument/2006/customXml" ds:itemID="{2979D6B5-2AB4-4A4C-8EBB-564963E47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2a8fcaff-49bb-4fa3-a770-fd48a662c15a"/>
    <ds:schemaRef ds:uri="720f613f-8a2e-43d0-b008-9bdf31319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Prismatic</Template>
  <TotalTime>393</TotalTime>
  <Words>1564</Words>
  <Application>Microsoft Office PowerPoint</Application>
  <PresentationFormat>Widescreen</PresentationFormat>
  <Paragraphs>83</Paragraphs>
  <Slides>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Abadi</vt:lpstr>
      <vt:lpstr>Aharoni</vt:lpstr>
      <vt:lpstr>Arial</vt:lpstr>
      <vt:lpstr>Arial Nova</vt:lpstr>
      <vt:lpstr>Avenir Next LT Pro</vt:lpstr>
      <vt:lpstr>Calibri</vt:lpstr>
      <vt:lpstr>Calibri Light</vt:lpstr>
      <vt:lpstr>Segoe UI</vt:lpstr>
      <vt:lpstr>Symbol</vt:lpstr>
      <vt:lpstr>PrismaticVTI</vt:lpstr>
      <vt:lpstr>Family Justice Strategy for London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Justice Strategy for London</dc:title>
  <dc:creator>Jenn Gibbon-Lynch</dc:creator>
  <cp:lastModifiedBy>Oliver Staton</cp:lastModifiedBy>
  <cp:revision>327</cp:revision>
  <dcterms:created xsi:type="dcterms:W3CDTF">2024-11-19T15:24:41Z</dcterms:created>
  <dcterms:modified xsi:type="dcterms:W3CDTF">2024-11-28T10:08:27Z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0x01010047351A9279C9D34D94AC2A20407E1DAC</vt:lpwstr>
  </property>
  <property fmtid="{D5CDD505-2E9C-101B-9397-08002B2CF9AE}" pid="3" name="MediaServiceImageTags">
    <vt:lpwstr/>
  </property>
</Properties>
</file>