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0"/>
  </p:notesMasterIdLst>
  <p:sldIdLst>
    <p:sldId id="648" r:id="rId2"/>
    <p:sldId id="649" r:id="rId3"/>
    <p:sldId id="663" r:id="rId4"/>
    <p:sldId id="666" r:id="rId5"/>
    <p:sldId id="665" r:id="rId6"/>
    <p:sldId id="667" r:id="rId7"/>
    <p:sldId id="657" r:id="rId8"/>
    <p:sldId id="6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35A95-FD55-4442-A951-CC504EE7FF32}" v="30" dt="2024-11-27T17:09:08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891" autoAdjust="0"/>
  </p:normalViewPr>
  <p:slideViewPr>
    <p:cSldViewPr snapToGrid="0">
      <p:cViewPr varScale="1">
        <p:scale>
          <a:sx n="49" d="100"/>
          <a:sy n="49" d="100"/>
        </p:scale>
        <p:origin x="132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BAC7A-704B-43E0-85E4-8D531FEA26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206BF2-8A11-4A50-A98C-DBCF3A9A5D6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Welcome the child centered approach undertaken by the judiciary</a:t>
          </a:r>
        </a:p>
      </dgm:t>
    </dgm:pt>
    <dgm:pt modelId="{1F8ECB62-DAE4-4BC3-B365-EBEA1442AA79}" type="parTrans" cxnId="{1D57CF74-64D8-41E1-AD7C-7A4D98A08330}">
      <dgm:prSet/>
      <dgm:spPr/>
      <dgm:t>
        <a:bodyPr/>
        <a:lstStyle/>
        <a:p>
          <a:endParaRPr lang="en-US" sz="1600"/>
        </a:p>
      </dgm:t>
    </dgm:pt>
    <dgm:pt modelId="{2C350630-849B-4BF7-A9D3-62F2AC0AE904}" type="sibTrans" cxnId="{1D57CF74-64D8-41E1-AD7C-7A4D98A08330}">
      <dgm:prSet/>
      <dgm:spPr/>
      <dgm:t>
        <a:bodyPr/>
        <a:lstStyle/>
        <a:p>
          <a:endParaRPr lang="en-US" sz="1600"/>
        </a:p>
      </dgm:t>
    </dgm:pt>
    <dgm:pt modelId="{66D8D450-83F0-4723-8321-17C5F974BAC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WELCOME collaborative approach  &gt;  judiciary, </a:t>
          </a:r>
          <a:r>
            <a:rPr lang="en-US" sz="1600" dirty="0" err="1"/>
            <a:t>Cafcass</a:t>
          </a:r>
          <a:r>
            <a:rPr lang="en-US" sz="1600" dirty="0"/>
            <a:t> and local authorities</a:t>
          </a:r>
        </a:p>
      </dgm:t>
    </dgm:pt>
    <dgm:pt modelId="{7E80E8CD-66AE-443C-B969-D63A1DA53FA0}" type="parTrans" cxnId="{0EB48A99-47BD-4317-B69B-39E183A69A20}">
      <dgm:prSet/>
      <dgm:spPr/>
      <dgm:t>
        <a:bodyPr/>
        <a:lstStyle/>
        <a:p>
          <a:endParaRPr lang="en-US" sz="1600"/>
        </a:p>
      </dgm:t>
    </dgm:pt>
    <dgm:pt modelId="{C8678798-70A2-415B-BFA6-ED9C6100F5D8}" type="sibTrans" cxnId="{0EB48A99-47BD-4317-B69B-39E183A69A20}">
      <dgm:prSet/>
      <dgm:spPr/>
      <dgm:t>
        <a:bodyPr/>
        <a:lstStyle/>
        <a:p>
          <a:endParaRPr lang="en-US" sz="1600"/>
        </a:p>
      </dgm:t>
    </dgm:pt>
    <dgm:pt modelId="{8966A11D-EC0D-4217-BC23-A6097E56F04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endorse the practice note from Mr. Justice MacDonald</a:t>
          </a:r>
        </a:p>
      </dgm:t>
    </dgm:pt>
    <dgm:pt modelId="{84DDE7A1-29AE-4F2D-A697-A7193187FC1D}" type="parTrans" cxnId="{C562C637-7AC7-4376-97FA-EF316B5773ED}">
      <dgm:prSet/>
      <dgm:spPr/>
      <dgm:t>
        <a:bodyPr/>
        <a:lstStyle/>
        <a:p>
          <a:endParaRPr lang="en-US" sz="1600"/>
        </a:p>
      </dgm:t>
    </dgm:pt>
    <dgm:pt modelId="{4FE699BE-167D-4831-AAC9-28FA7B1DB67A}" type="sibTrans" cxnId="{C562C637-7AC7-4376-97FA-EF316B5773ED}">
      <dgm:prSet/>
      <dgm:spPr/>
      <dgm:t>
        <a:bodyPr/>
        <a:lstStyle/>
        <a:p>
          <a:endParaRPr lang="en-US" sz="1600"/>
        </a:p>
      </dgm:t>
    </dgm:pt>
    <dgm:pt modelId="{A08ABC8E-AD16-4F7C-ABE5-56DCE850447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Protracted care proceedings have such a significant impact on children’s well-being and permanency</a:t>
          </a:r>
        </a:p>
      </dgm:t>
    </dgm:pt>
    <dgm:pt modelId="{42979B5D-D83A-4679-908F-CFB7009FB7B0}" type="parTrans" cxnId="{1D9E7C5D-218A-40FF-A7A8-A29669FC9E51}">
      <dgm:prSet/>
      <dgm:spPr/>
      <dgm:t>
        <a:bodyPr/>
        <a:lstStyle/>
        <a:p>
          <a:endParaRPr lang="en-GB" sz="1600"/>
        </a:p>
      </dgm:t>
    </dgm:pt>
    <dgm:pt modelId="{1C3D98E5-5C3E-4F14-B074-4B9F077CE6FD}" type="sibTrans" cxnId="{1D9E7C5D-218A-40FF-A7A8-A29669FC9E51}">
      <dgm:prSet/>
      <dgm:spPr/>
      <dgm:t>
        <a:bodyPr/>
        <a:lstStyle/>
        <a:p>
          <a:endParaRPr lang="en-GB" sz="1600"/>
        </a:p>
      </dgm:t>
    </dgm:pt>
    <dgm:pt modelId="{E5E551CE-8EC3-4DCB-BE05-708B45710107}" type="pres">
      <dgm:prSet presAssocID="{2A1BAC7A-704B-43E0-85E4-8D531FEA268D}" presName="root" presStyleCnt="0">
        <dgm:presLayoutVars>
          <dgm:dir/>
          <dgm:resizeHandles val="exact"/>
        </dgm:presLayoutVars>
      </dgm:prSet>
      <dgm:spPr/>
    </dgm:pt>
    <dgm:pt modelId="{2ED9A876-6A65-485E-903A-937E1B06ECDC}" type="pres">
      <dgm:prSet presAssocID="{D8206BF2-8A11-4A50-A98C-DBCF3A9A5D68}" presName="compNode" presStyleCnt="0"/>
      <dgm:spPr/>
    </dgm:pt>
    <dgm:pt modelId="{535386F5-E121-40D4-A7A5-F7B81012FCD1}" type="pres">
      <dgm:prSet presAssocID="{D8206BF2-8A11-4A50-A98C-DBCF3A9A5D68}" presName="iconBgRect" presStyleLbl="bgShp" presStyleIdx="0" presStyleCnt="4" custLinFactNeighborX="1504"/>
      <dgm:spPr/>
    </dgm:pt>
    <dgm:pt modelId="{1CCF4D45-ABE1-4064-B314-EF69E80C2904}" type="pres">
      <dgm:prSet presAssocID="{D8206BF2-8A11-4A50-A98C-DBCF3A9A5D6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9385B26C-453A-4938-AA9B-B530DB9909B4}" type="pres">
      <dgm:prSet presAssocID="{D8206BF2-8A11-4A50-A98C-DBCF3A9A5D68}" presName="spaceRect" presStyleCnt="0"/>
      <dgm:spPr/>
    </dgm:pt>
    <dgm:pt modelId="{9FBBC2CB-2F24-47F1-A497-1C39CC514C05}" type="pres">
      <dgm:prSet presAssocID="{D8206BF2-8A11-4A50-A98C-DBCF3A9A5D68}" presName="textRect" presStyleLbl="revTx" presStyleIdx="0" presStyleCnt="4" custScaleX="146181">
        <dgm:presLayoutVars>
          <dgm:chMax val="1"/>
          <dgm:chPref val="1"/>
        </dgm:presLayoutVars>
      </dgm:prSet>
      <dgm:spPr/>
    </dgm:pt>
    <dgm:pt modelId="{97E4D1A7-BACB-45D7-94F8-87A2DA860802}" type="pres">
      <dgm:prSet presAssocID="{2C350630-849B-4BF7-A9D3-62F2AC0AE904}" presName="sibTrans" presStyleCnt="0"/>
      <dgm:spPr/>
    </dgm:pt>
    <dgm:pt modelId="{228C1D1E-AFDD-4A14-B5CD-6367EF996A0D}" type="pres">
      <dgm:prSet presAssocID="{66D8D450-83F0-4723-8321-17C5F974BAC2}" presName="compNode" presStyleCnt="0"/>
      <dgm:spPr/>
    </dgm:pt>
    <dgm:pt modelId="{01AB7997-6DAB-4897-88FE-1BE319017BD2}" type="pres">
      <dgm:prSet presAssocID="{66D8D450-83F0-4723-8321-17C5F974BAC2}" presName="iconBgRect" presStyleLbl="bgShp" presStyleIdx="1" presStyleCnt="4" custLinFactNeighborX="1504"/>
      <dgm:spPr/>
    </dgm:pt>
    <dgm:pt modelId="{7EF59095-2D3A-430E-A082-FBF6B4FEE7BB}" type="pres">
      <dgm:prSet presAssocID="{66D8D450-83F0-4723-8321-17C5F974BA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30F299A-13E8-4456-B368-51BFAD826FD0}" type="pres">
      <dgm:prSet presAssocID="{66D8D450-83F0-4723-8321-17C5F974BAC2}" presName="spaceRect" presStyleCnt="0"/>
      <dgm:spPr/>
    </dgm:pt>
    <dgm:pt modelId="{C061B017-25C4-4056-B0FB-2EAB9DE12F4F}" type="pres">
      <dgm:prSet presAssocID="{66D8D450-83F0-4723-8321-17C5F974BAC2}" presName="textRect" presStyleLbl="revTx" presStyleIdx="1" presStyleCnt="4" custScaleX="129074">
        <dgm:presLayoutVars>
          <dgm:chMax val="1"/>
          <dgm:chPref val="1"/>
        </dgm:presLayoutVars>
      </dgm:prSet>
      <dgm:spPr/>
    </dgm:pt>
    <dgm:pt modelId="{AF89EE72-CCE2-4CB7-BA31-B7E258FEC7DF}" type="pres">
      <dgm:prSet presAssocID="{C8678798-70A2-415B-BFA6-ED9C6100F5D8}" presName="sibTrans" presStyleCnt="0"/>
      <dgm:spPr/>
    </dgm:pt>
    <dgm:pt modelId="{6CD9BEC7-0C40-4CB9-BAFC-797123682491}" type="pres">
      <dgm:prSet presAssocID="{8966A11D-EC0D-4217-BC23-A6097E56F043}" presName="compNode" presStyleCnt="0"/>
      <dgm:spPr/>
    </dgm:pt>
    <dgm:pt modelId="{F3BF76B9-115E-46C4-A545-8FCA01D519E7}" type="pres">
      <dgm:prSet presAssocID="{8966A11D-EC0D-4217-BC23-A6097E56F043}" presName="iconBgRect" presStyleLbl="bgShp" presStyleIdx="2" presStyleCnt="4" custLinFactNeighborX="1504"/>
      <dgm:spPr/>
    </dgm:pt>
    <dgm:pt modelId="{65B3D500-4CEE-4A0F-8A54-3C02AD7FA805}" type="pres">
      <dgm:prSet presAssocID="{8966A11D-EC0D-4217-BC23-A6097E56F0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D7C5CC9-0FB4-4BC6-8F05-F850A0EC7D06}" type="pres">
      <dgm:prSet presAssocID="{8966A11D-EC0D-4217-BC23-A6097E56F043}" presName="spaceRect" presStyleCnt="0"/>
      <dgm:spPr/>
    </dgm:pt>
    <dgm:pt modelId="{DB8C7B35-5489-41D8-9872-C28972F3C863}" type="pres">
      <dgm:prSet presAssocID="{8966A11D-EC0D-4217-BC23-A6097E56F043}" presName="textRect" presStyleLbl="revTx" presStyleIdx="2" presStyleCnt="4">
        <dgm:presLayoutVars>
          <dgm:chMax val="1"/>
          <dgm:chPref val="1"/>
        </dgm:presLayoutVars>
      </dgm:prSet>
      <dgm:spPr/>
    </dgm:pt>
    <dgm:pt modelId="{D5EFE3BF-CD11-441F-8BD1-FDCD851B1F44}" type="pres">
      <dgm:prSet presAssocID="{4FE699BE-167D-4831-AAC9-28FA7B1DB67A}" presName="sibTrans" presStyleCnt="0"/>
      <dgm:spPr/>
    </dgm:pt>
    <dgm:pt modelId="{E81D80D0-B30E-4865-8B3C-599DC35F89B0}" type="pres">
      <dgm:prSet presAssocID="{A08ABC8E-AD16-4F7C-ABE5-56DCE850447E}" presName="compNode" presStyleCnt="0"/>
      <dgm:spPr/>
    </dgm:pt>
    <dgm:pt modelId="{09DB9884-1229-4568-89AE-46483E4CA83A}" type="pres">
      <dgm:prSet presAssocID="{A08ABC8E-AD16-4F7C-ABE5-56DCE850447E}" presName="iconBgRect" presStyleLbl="bgShp" presStyleIdx="3" presStyleCnt="4"/>
      <dgm:spPr/>
    </dgm:pt>
    <dgm:pt modelId="{FA5E5733-E143-41E9-9EB5-B1B6A341EE46}" type="pres">
      <dgm:prSet presAssocID="{A08ABC8E-AD16-4F7C-ABE5-56DCE85044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Finished with solid fill"/>
        </a:ext>
      </dgm:extLst>
    </dgm:pt>
    <dgm:pt modelId="{DA5AF412-DAEF-4D65-A0A0-6A4F9A2CC048}" type="pres">
      <dgm:prSet presAssocID="{A08ABC8E-AD16-4F7C-ABE5-56DCE850447E}" presName="spaceRect" presStyleCnt="0"/>
      <dgm:spPr/>
    </dgm:pt>
    <dgm:pt modelId="{CE520F84-7991-4160-BE51-3B56EB4F1683}" type="pres">
      <dgm:prSet presAssocID="{A08ABC8E-AD16-4F7C-ABE5-56DCE850447E}" presName="textRect" presStyleLbl="revTx" presStyleIdx="3" presStyleCnt="4" custScaleX="143160">
        <dgm:presLayoutVars>
          <dgm:chMax val="1"/>
          <dgm:chPref val="1"/>
        </dgm:presLayoutVars>
      </dgm:prSet>
      <dgm:spPr/>
    </dgm:pt>
  </dgm:ptLst>
  <dgm:cxnLst>
    <dgm:cxn modelId="{B2343326-C18C-475A-A2D2-423E3C9A3118}" type="presOf" srcId="{8966A11D-EC0D-4217-BC23-A6097E56F043}" destId="{DB8C7B35-5489-41D8-9872-C28972F3C863}" srcOrd="0" destOrd="0" presId="urn:microsoft.com/office/officeart/2018/5/layout/IconCircleLabelList"/>
    <dgm:cxn modelId="{C562C637-7AC7-4376-97FA-EF316B5773ED}" srcId="{2A1BAC7A-704B-43E0-85E4-8D531FEA268D}" destId="{8966A11D-EC0D-4217-BC23-A6097E56F043}" srcOrd="2" destOrd="0" parTransId="{84DDE7A1-29AE-4F2D-A697-A7193187FC1D}" sibTransId="{4FE699BE-167D-4831-AAC9-28FA7B1DB67A}"/>
    <dgm:cxn modelId="{1D9E7C5D-218A-40FF-A7A8-A29669FC9E51}" srcId="{2A1BAC7A-704B-43E0-85E4-8D531FEA268D}" destId="{A08ABC8E-AD16-4F7C-ABE5-56DCE850447E}" srcOrd="3" destOrd="0" parTransId="{42979B5D-D83A-4679-908F-CFB7009FB7B0}" sibTransId="{1C3D98E5-5C3E-4F14-B074-4B9F077CE6FD}"/>
    <dgm:cxn modelId="{8AAB6E45-E7C6-4E4F-B8C7-D3341AFA1283}" type="presOf" srcId="{A08ABC8E-AD16-4F7C-ABE5-56DCE850447E}" destId="{CE520F84-7991-4160-BE51-3B56EB4F1683}" srcOrd="0" destOrd="0" presId="urn:microsoft.com/office/officeart/2018/5/layout/IconCircleLabelList"/>
    <dgm:cxn modelId="{1D57CF74-64D8-41E1-AD7C-7A4D98A08330}" srcId="{2A1BAC7A-704B-43E0-85E4-8D531FEA268D}" destId="{D8206BF2-8A11-4A50-A98C-DBCF3A9A5D68}" srcOrd="0" destOrd="0" parTransId="{1F8ECB62-DAE4-4BC3-B365-EBEA1442AA79}" sibTransId="{2C350630-849B-4BF7-A9D3-62F2AC0AE904}"/>
    <dgm:cxn modelId="{0EB48A99-47BD-4317-B69B-39E183A69A20}" srcId="{2A1BAC7A-704B-43E0-85E4-8D531FEA268D}" destId="{66D8D450-83F0-4723-8321-17C5F974BAC2}" srcOrd="1" destOrd="0" parTransId="{7E80E8CD-66AE-443C-B969-D63A1DA53FA0}" sibTransId="{C8678798-70A2-415B-BFA6-ED9C6100F5D8}"/>
    <dgm:cxn modelId="{D357C2B3-1574-4B3B-BBC3-8CCAA035E107}" type="presOf" srcId="{2A1BAC7A-704B-43E0-85E4-8D531FEA268D}" destId="{E5E551CE-8EC3-4DCB-BE05-708B45710107}" srcOrd="0" destOrd="0" presId="urn:microsoft.com/office/officeart/2018/5/layout/IconCircleLabelList"/>
    <dgm:cxn modelId="{853A3ACD-76A2-45BD-A3D6-12DFB25DD89A}" type="presOf" srcId="{66D8D450-83F0-4723-8321-17C5F974BAC2}" destId="{C061B017-25C4-4056-B0FB-2EAB9DE12F4F}" srcOrd="0" destOrd="0" presId="urn:microsoft.com/office/officeart/2018/5/layout/IconCircleLabelList"/>
    <dgm:cxn modelId="{83584CF4-6EA5-4B76-9D23-7018A48F8018}" type="presOf" srcId="{D8206BF2-8A11-4A50-A98C-DBCF3A9A5D68}" destId="{9FBBC2CB-2F24-47F1-A497-1C39CC514C05}" srcOrd="0" destOrd="0" presId="urn:microsoft.com/office/officeart/2018/5/layout/IconCircleLabelList"/>
    <dgm:cxn modelId="{2F93A58E-A153-4B3D-A447-A53B350A6AB8}" type="presParOf" srcId="{E5E551CE-8EC3-4DCB-BE05-708B45710107}" destId="{2ED9A876-6A65-485E-903A-937E1B06ECDC}" srcOrd="0" destOrd="0" presId="urn:microsoft.com/office/officeart/2018/5/layout/IconCircleLabelList"/>
    <dgm:cxn modelId="{325EA0DD-2B75-49B3-A2F8-7A9F69FD2F96}" type="presParOf" srcId="{2ED9A876-6A65-485E-903A-937E1B06ECDC}" destId="{535386F5-E121-40D4-A7A5-F7B81012FCD1}" srcOrd="0" destOrd="0" presId="urn:microsoft.com/office/officeart/2018/5/layout/IconCircleLabelList"/>
    <dgm:cxn modelId="{E2DBD2DC-993B-4E86-80FB-B855D4149337}" type="presParOf" srcId="{2ED9A876-6A65-485E-903A-937E1B06ECDC}" destId="{1CCF4D45-ABE1-4064-B314-EF69E80C2904}" srcOrd="1" destOrd="0" presId="urn:microsoft.com/office/officeart/2018/5/layout/IconCircleLabelList"/>
    <dgm:cxn modelId="{68EC5114-EC8C-469D-97AD-0EB5BDC123E5}" type="presParOf" srcId="{2ED9A876-6A65-485E-903A-937E1B06ECDC}" destId="{9385B26C-453A-4938-AA9B-B530DB9909B4}" srcOrd="2" destOrd="0" presId="urn:microsoft.com/office/officeart/2018/5/layout/IconCircleLabelList"/>
    <dgm:cxn modelId="{83286C48-A58C-41F6-AE63-0346A41D7E23}" type="presParOf" srcId="{2ED9A876-6A65-485E-903A-937E1B06ECDC}" destId="{9FBBC2CB-2F24-47F1-A497-1C39CC514C05}" srcOrd="3" destOrd="0" presId="urn:microsoft.com/office/officeart/2018/5/layout/IconCircleLabelList"/>
    <dgm:cxn modelId="{52141C9C-38D6-4880-871C-6CB978E44CE3}" type="presParOf" srcId="{E5E551CE-8EC3-4DCB-BE05-708B45710107}" destId="{97E4D1A7-BACB-45D7-94F8-87A2DA860802}" srcOrd="1" destOrd="0" presId="urn:microsoft.com/office/officeart/2018/5/layout/IconCircleLabelList"/>
    <dgm:cxn modelId="{8FDD9EE8-592A-4B52-B7D1-3C197BC70E68}" type="presParOf" srcId="{E5E551CE-8EC3-4DCB-BE05-708B45710107}" destId="{228C1D1E-AFDD-4A14-B5CD-6367EF996A0D}" srcOrd="2" destOrd="0" presId="urn:microsoft.com/office/officeart/2018/5/layout/IconCircleLabelList"/>
    <dgm:cxn modelId="{9225CBDA-B465-48C6-9FD0-E14AEC7F0416}" type="presParOf" srcId="{228C1D1E-AFDD-4A14-B5CD-6367EF996A0D}" destId="{01AB7997-6DAB-4897-88FE-1BE319017BD2}" srcOrd="0" destOrd="0" presId="urn:microsoft.com/office/officeart/2018/5/layout/IconCircleLabelList"/>
    <dgm:cxn modelId="{5B9072A3-4D3E-48D4-90B6-E808C7B3B32A}" type="presParOf" srcId="{228C1D1E-AFDD-4A14-B5CD-6367EF996A0D}" destId="{7EF59095-2D3A-430E-A082-FBF6B4FEE7BB}" srcOrd="1" destOrd="0" presId="urn:microsoft.com/office/officeart/2018/5/layout/IconCircleLabelList"/>
    <dgm:cxn modelId="{252C26A2-F115-4E3B-AAD5-BE598CF321BE}" type="presParOf" srcId="{228C1D1E-AFDD-4A14-B5CD-6367EF996A0D}" destId="{130F299A-13E8-4456-B368-51BFAD826FD0}" srcOrd="2" destOrd="0" presId="urn:microsoft.com/office/officeart/2018/5/layout/IconCircleLabelList"/>
    <dgm:cxn modelId="{2C16C7DE-3850-422C-BF20-212654DB5351}" type="presParOf" srcId="{228C1D1E-AFDD-4A14-B5CD-6367EF996A0D}" destId="{C061B017-25C4-4056-B0FB-2EAB9DE12F4F}" srcOrd="3" destOrd="0" presId="urn:microsoft.com/office/officeart/2018/5/layout/IconCircleLabelList"/>
    <dgm:cxn modelId="{84CEA084-EFF7-4E0A-B55D-15575BD10261}" type="presParOf" srcId="{E5E551CE-8EC3-4DCB-BE05-708B45710107}" destId="{AF89EE72-CCE2-4CB7-BA31-B7E258FEC7DF}" srcOrd="3" destOrd="0" presId="urn:microsoft.com/office/officeart/2018/5/layout/IconCircleLabelList"/>
    <dgm:cxn modelId="{A9AE7833-D626-474D-B2F9-3081D1B69B8F}" type="presParOf" srcId="{E5E551CE-8EC3-4DCB-BE05-708B45710107}" destId="{6CD9BEC7-0C40-4CB9-BAFC-797123682491}" srcOrd="4" destOrd="0" presId="urn:microsoft.com/office/officeart/2018/5/layout/IconCircleLabelList"/>
    <dgm:cxn modelId="{DD42AC85-0FC0-4805-809E-C30C637ECEEE}" type="presParOf" srcId="{6CD9BEC7-0C40-4CB9-BAFC-797123682491}" destId="{F3BF76B9-115E-46C4-A545-8FCA01D519E7}" srcOrd="0" destOrd="0" presId="urn:microsoft.com/office/officeart/2018/5/layout/IconCircleLabelList"/>
    <dgm:cxn modelId="{2F8F48D2-A55A-4D4A-B951-B3944A09F817}" type="presParOf" srcId="{6CD9BEC7-0C40-4CB9-BAFC-797123682491}" destId="{65B3D500-4CEE-4A0F-8A54-3C02AD7FA805}" srcOrd="1" destOrd="0" presId="urn:microsoft.com/office/officeart/2018/5/layout/IconCircleLabelList"/>
    <dgm:cxn modelId="{348295FB-7B6B-4ACE-BD96-CB4D8811211E}" type="presParOf" srcId="{6CD9BEC7-0C40-4CB9-BAFC-797123682491}" destId="{CD7C5CC9-0FB4-4BC6-8F05-F850A0EC7D06}" srcOrd="2" destOrd="0" presId="urn:microsoft.com/office/officeart/2018/5/layout/IconCircleLabelList"/>
    <dgm:cxn modelId="{6F83F257-7EA8-4A71-8A28-48ED0211F776}" type="presParOf" srcId="{6CD9BEC7-0C40-4CB9-BAFC-797123682491}" destId="{DB8C7B35-5489-41D8-9872-C28972F3C863}" srcOrd="3" destOrd="0" presId="urn:microsoft.com/office/officeart/2018/5/layout/IconCircleLabelList"/>
    <dgm:cxn modelId="{72BA5946-4308-436F-98E1-DDF8193756BE}" type="presParOf" srcId="{E5E551CE-8EC3-4DCB-BE05-708B45710107}" destId="{D5EFE3BF-CD11-441F-8BD1-FDCD851B1F44}" srcOrd="5" destOrd="0" presId="urn:microsoft.com/office/officeart/2018/5/layout/IconCircleLabelList"/>
    <dgm:cxn modelId="{194F40FD-128F-40C8-A255-151D68D3E664}" type="presParOf" srcId="{E5E551CE-8EC3-4DCB-BE05-708B45710107}" destId="{E81D80D0-B30E-4865-8B3C-599DC35F89B0}" srcOrd="6" destOrd="0" presId="urn:microsoft.com/office/officeart/2018/5/layout/IconCircleLabelList"/>
    <dgm:cxn modelId="{4F1BC6A2-332A-459E-B1BF-96333C43862F}" type="presParOf" srcId="{E81D80D0-B30E-4865-8B3C-599DC35F89B0}" destId="{09DB9884-1229-4568-89AE-46483E4CA83A}" srcOrd="0" destOrd="0" presId="urn:microsoft.com/office/officeart/2018/5/layout/IconCircleLabelList"/>
    <dgm:cxn modelId="{14DF0BF2-3254-464F-BF92-5C5C76505091}" type="presParOf" srcId="{E81D80D0-B30E-4865-8B3C-599DC35F89B0}" destId="{FA5E5733-E143-41E9-9EB5-B1B6A341EE46}" srcOrd="1" destOrd="0" presId="urn:microsoft.com/office/officeart/2018/5/layout/IconCircleLabelList"/>
    <dgm:cxn modelId="{3960EDBA-4B2D-4833-B103-C2AC3BD63B62}" type="presParOf" srcId="{E81D80D0-B30E-4865-8B3C-599DC35F89B0}" destId="{DA5AF412-DAEF-4D65-A0A0-6A4F9A2CC048}" srcOrd="2" destOrd="0" presId="urn:microsoft.com/office/officeart/2018/5/layout/IconCircleLabelList"/>
    <dgm:cxn modelId="{CAE55AD2-32BA-44A5-93B1-08DE495DCDB0}" type="presParOf" srcId="{E81D80D0-B30E-4865-8B3C-599DC35F89B0}" destId="{CE520F84-7991-4160-BE51-3B56EB4F16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386F5-E121-40D4-A7A5-F7B81012FCD1}">
      <dsp:nvSpPr>
        <dsp:cNvPr id="0" name=""/>
        <dsp:cNvSpPr/>
      </dsp:nvSpPr>
      <dsp:spPr>
        <a:xfrm>
          <a:off x="1193363" y="31267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F4D45-ABE1-4064-B314-EF69E80C2904}">
      <dsp:nvSpPr>
        <dsp:cNvPr id="0" name=""/>
        <dsp:cNvSpPr/>
      </dsp:nvSpPr>
      <dsp:spPr>
        <a:xfrm>
          <a:off x="1410849" y="54667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BC2CB-2F24-47F1-A497-1C39CC514C05}">
      <dsp:nvSpPr>
        <dsp:cNvPr id="0" name=""/>
        <dsp:cNvSpPr/>
      </dsp:nvSpPr>
      <dsp:spPr>
        <a:xfrm>
          <a:off x="410220" y="1752674"/>
          <a:ext cx="2631258" cy="103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Welcome the child centered approach undertaken by the judiciary</a:t>
          </a:r>
        </a:p>
      </dsp:txBody>
      <dsp:txXfrm>
        <a:off x="410220" y="1752674"/>
        <a:ext cx="2631258" cy="1035603"/>
      </dsp:txXfrm>
    </dsp:sp>
    <dsp:sp modelId="{01AB7997-6DAB-4897-88FE-1BE319017BD2}">
      <dsp:nvSpPr>
        <dsp:cNvPr id="0" name=""/>
        <dsp:cNvSpPr/>
      </dsp:nvSpPr>
      <dsp:spPr>
        <a:xfrm>
          <a:off x="3985658" y="31267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9095-2D3A-430E-A082-FBF6B4FEE7BB}">
      <dsp:nvSpPr>
        <dsp:cNvPr id="0" name=""/>
        <dsp:cNvSpPr/>
      </dsp:nvSpPr>
      <dsp:spPr>
        <a:xfrm>
          <a:off x="4203144" y="54667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1B017-25C4-4056-B0FB-2EAB9DE12F4F}">
      <dsp:nvSpPr>
        <dsp:cNvPr id="0" name=""/>
        <dsp:cNvSpPr/>
      </dsp:nvSpPr>
      <dsp:spPr>
        <a:xfrm>
          <a:off x="3356478" y="1752674"/>
          <a:ext cx="2323332" cy="103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WELCOME collaborative approach  &gt;  judiciary, </a:t>
          </a:r>
          <a:r>
            <a:rPr lang="en-US" sz="1600" kern="1200" dirty="0" err="1"/>
            <a:t>Cafcass</a:t>
          </a:r>
          <a:r>
            <a:rPr lang="en-US" sz="1600" kern="1200" dirty="0"/>
            <a:t> and local authorities</a:t>
          </a:r>
        </a:p>
      </dsp:txBody>
      <dsp:txXfrm>
        <a:off x="3356478" y="1752674"/>
        <a:ext cx="2323332" cy="1035603"/>
      </dsp:txXfrm>
    </dsp:sp>
    <dsp:sp modelId="{F3BF76B9-115E-46C4-A545-8FCA01D519E7}">
      <dsp:nvSpPr>
        <dsp:cNvPr id="0" name=""/>
        <dsp:cNvSpPr/>
      </dsp:nvSpPr>
      <dsp:spPr>
        <a:xfrm>
          <a:off x="6362324" y="312674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3D500-4CEE-4A0F-8A54-3C02AD7FA805}">
      <dsp:nvSpPr>
        <dsp:cNvPr id="0" name=""/>
        <dsp:cNvSpPr/>
      </dsp:nvSpPr>
      <dsp:spPr>
        <a:xfrm>
          <a:off x="6579810" y="54667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C7B35-5489-41D8-9872-C28972F3C863}">
      <dsp:nvSpPr>
        <dsp:cNvPr id="0" name=""/>
        <dsp:cNvSpPr/>
      </dsp:nvSpPr>
      <dsp:spPr>
        <a:xfrm>
          <a:off x="5994810" y="1752674"/>
          <a:ext cx="1800000" cy="103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endorse the practice note from Mr. Justice MacDonald</a:t>
          </a:r>
        </a:p>
      </dsp:txBody>
      <dsp:txXfrm>
        <a:off x="5994810" y="1752674"/>
        <a:ext cx="1800000" cy="1035603"/>
      </dsp:txXfrm>
    </dsp:sp>
    <dsp:sp modelId="{09DB9884-1229-4568-89AE-46483E4CA83A}">
      <dsp:nvSpPr>
        <dsp:cNvPr id="0" name=""/>
        <dsp:cNvSpPr/>
      </dsp:nvSpPr>
      <dsp:spPr>
        <a:xfrm>
          <a:off x="8849250" y="312674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E5733-E143-41E9-9EB5-B1B6A341EE46}">
      <dsp:nvSpPr>
        <dsp:cNvPr id="0" name=""/>
        <dsp:cNvSpPr/>
      </dsp:nvSpPr>
      <dsp:spPr>
        <a:xfrm>
          <a:off x="9083250" y="54667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20F84-7991-4160-BE51-3B56EB4F1683}">
      <dsp:nvSpPr>
        <dsp:cNvPr id="0" name=""/>
        <dsp:cNvSpPr/>
      </dsp:nvSpPr>
      <dsp:spPr>
        <a:xfrm>
          <a:off x="8109810" y="1752674"/>
          <a:ext cx="2576880" cy="103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Protracted care proceedings have such a significant impact on children’s well-being and permanency</a:t>
          </a:r>
        </a:p>
      </dsp:txBody>
      <dsp:txXfrm>
        <a:off x="8109810" y="1752674"/>
        <a:ext cx="2576880" cy="103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F5437-C072-4518-B8E2-52C80F88F655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CB8E-E883-483A-B820-9EB0C503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4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/>
          </a:p>
          <a:p>
            <a:pPr marL="0" lv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FCB8E-E883-483A-B820-9EB0C503DB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3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FCB8E-E883-483A-B820-9EB0C503DB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0EC6-8F9F-6986-7AC5-55C5A040D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A2256-BFE1-3932-8535-9603E091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B7C7-B31C-0698-97DC-A883599A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6F06C-DFA9-C7F0-B7E2-CFDD8DEF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C706-1B7E-4513-3CED-1FB38153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289CFA58-6428-60E6-0DF3-0430C47CC304}"/>
              </a:ext>
            </a:extLst>
          </p:cNvPr>
          <p:cNvSpPr/>
          <p:nvPr userDrawn="1"/>
        </p:nvSpPr>
        <p:spPr>
          <a:xfrm>
            <a:off x="264893" y="1016001"/>
            <a:ext cx="11663581" cy="5585304"/>
          </a:xfrm>
          <a:custGeom>
            <a:avLst/>
            <a:gdLst>
              <a:gd name="connsiteX0" fmla="*/ 2704207 w 11607020"/>
              <a:gd name="connsiteY0" fmla="*/ 661420 h 5560100"/>
              <a:gd name="connsiteX1" fmla="*/ 2704207 w 11607020"/>
              <a:gd name="connsiteY1" fmla="*/ 1044796 h 5560100"/>
              <a:gd name="connsiteX2" fmla="*/ 2042403 w 11607020"/>
              <a:gd name="connsiteY2" fmla="*/ 1706228 h 5560100"/>
              <a:gd name="connsiteX3" fmla="*/ 0 w 11607020"/>
              <a:gd name="connsiteY3" fmla="*/ 1706228 h 5560100"/>
              <a:gd name="connsiteX4" fmla="*/ 0 w 11607020"/>
              <a:gd name="connsiteY4" fmla="*/ 5560101 h 5560100"/>
              <a:gd name="connsiteX5" fmla="*/ 11607020 w 11607020"/>
              <a:gd name="connsiteY5" fmla="*/ 5560101 h 5560100"/>
              <a:gd name="connsiteX6" fmla="*/ 11607020 w 11607020"/>
              <a:gd name="connsiteY6" fmla="*/ 0 h 5560100"/>
              <a:gd name="connsiteX7" fmla="*/ 3366011 w 11607020"/>
              <a:gd name="connsiteY7" fmla="*/ 0 h 5560100"/>
              <a:gd name="connsiteX8" fmla="*/ 2704207 w 11607020"/>
              <a:gd name="connsiteY8" fmla="*/ 661414 h 5560100"/>
              <a:gd name="connsiteX9" fmla="*/ 2704207 w 11607020"/>
              <a:gd name="connsiteY9" fmla="*/ 661420 h 5560100"/>
              <a:gd name="connsiteX0" fmla="*/ 2760768 w 11663581"/>
              <a:gd name="connsiteY0" fmla="*/ 661420 h 5560101"/>
              <a:gd name="connsiteX1" fmla="*/ 2760768 w 11663581"/>
              <a:gd name="connsiteY1" fmla="*/ 1044796 h 5560101"/>
              <a:gd name="connsiteX2" fmla="*/ 2098964 w 11663581"/>
              <a:gd name="connsiteY2" fmla="*/ 1706228 h 5560101"/>
              <a:gd name="connsiteX3" fmla="*/ 0 w 11663581"/>
              <a:gd name="connsiteY3" fmla="*/ 1706228 h 5560101"/>
              <a:gd name="connsiteX4" fmla="*/ 56561 w 11663581"/>
              <a:gd name="connsiteY4" fmla="*/ 5560101 h 5560101"/>
              <a:gd name="connsiteX5" fmla="*/ 11663581 w 11663581"/>
              <a:gd name="connsiteY5" fmla="*/ 5560101 h 5560101"/>
              <a:gd name="connsiteX6" fmla="*/ 11663581 w 11663581"/>
              <a:gd name="connsiteY6" fmla="*/ 0 h 5560101"/>
              <a:gd name="connsiteX7" fmla="*/ 3422572 w 11663581"/>
              <a:gd name="connsiteY7" fmla="*/ 0 h 5560101"/>
              <a:gd name="connsiteX8" fmla="*/ 2760768 w 11663581"/>
              <a:gd name="connsiteY8" fmla="*/ 661414 h 5560101"/>
              <a:gd name="connsiteX9" fmla="*/ 2760768 w 11663581"/>
              <a:gd name="connsiteY9" fmla="*/ 661420 h 5560101"/>
              <a:gd name="connsiteX0" fmla="*/ 2760768 w 11663581"/>
              <a:gd name="connsiteY0" fmla="*/ 661420 h 5578954"/>
              <a:gd name="connsiteX1" fmla="*/ 2760768 w 11663581"/>
              <a:gd name="connsiteY1" fmla="*/ 1044796 h 5578954"/>
              <a:gd name="connsiteX2" fmla="*/ 2098964 w 11663581"/>
              <a:gd name="connsiteY2" fmla="*/ 1706228 h 5578954"/>
              <a:gd name="connsiteX3" fmla="*/ 0 w 11663581"/>
              <a:gd name="connsiteY3" fmla="*/ 1706228 h 5578954"/>
              <a:gd name="connsiteX4" fmla="*/ 0 w 11663581"/>
              <a:gd name="connsiteY4" fmla="*/ 5578954 h 5578954"/>
              <a:gd name="connsiteX5" fmla="*/ 11663581 w 11663581"/>
              <a:gd name="connsiteY5" fmla="*/ 5560101 h 5578954"/>
              <a:gd name="connsiteX6" fmla="*/ 11663581 w 11663581"/>
              <a:gd name="connsiteY6" fmla="*/ 0 h 5578954"/>
              <a:gd name="connsiteX7" fmla="*/ 3422572 w 11663581"/>
              <a:gd name="connsiteY7" fmla="*/ 0 h 5578954"/>
              <a:gd name="connsiteX8" fmla="*/ 2760768 w 11663581"/>
              <a:gd name="connsiteY8" fmla="*/ 661414 h 5578954"/>
              <a:gd name="connsiteX9" fmla="*/ 2760768 w 11663581"/>
              <a:gd name="connsiteY9" fmla="*/ 661420 h 5578954"/>
              <a:gd name="connsiteX0" fmla="*/ 2760768 w 11663581"/>
              <a:gd name="connsiteY0" fmla="*/ 661420 h 5585304"/>
              <a:gd name="connsiteX1" fmla="*/ 2760768 w 11663581"/>
              <a:gd name="connsiteY1" fmla="*/ 1044796 h 5585304"/>
              <a:gd name="connsiteX2" fmla="*/ 2098964 w 11663581"/>
              <a:gd name="connsiteY2" fmla="*/ 1706228 h 5585304"/>
              <a:gd name="connsiteX3" fmla="*/ 0 w 11663581"/>
              <a:gd name="connsiteY3" fmla="*/ 1706228 h 5585304"/>
              <a:gd name="connsiteX4" fmla="*/ 0 w 11663581"/>
              <a:gd name="connsiteY4" fmla="*/ 5585304 h 5585304"/>
              <a:gd name="connsiteX5" fmla="*/ 11663581 w 11663581"/>
              <a:gd name="connsiteY5" fmla="*/ 5560101 h 5585304"/>
              <a:gd name="connsiteX6" fmla="*/ 11663581 w 11663581"/>
              <a:gd name="connsiteY6" fmla="*/ 0 h 5585304"/>
              <a:gd name="connsiteX7" fmla="*/ 3422572 w 11663581"/>
              <a:gd name="connsiteY7" fmla="*/ 0 h 5585304"/>
              <a:gd name="connsiteX8" fmla="*/ 2760768 w 11663581"/>
              <a:gd name="connsiteY8" fmla="*/ 661414 h 5585304"/>
              <a:gd name="connsiteX9" fmla="*/ 2760768 w 11663581"/>
              <a:gd name="connsiteY9" fmla="*/ 661420 h 5585304"/>
              <a:gd name="connsiteX0" fmla="*/ 2760768 w 11663581"/>
              <a:gd name="connsiteY0" fmla="*/ 661420 h 5585304"/>
              <a:gd name="connsiteX1" fmla="*/ 2760768 w 11663581"/>
              <a:gd name="connsiteY1" fmla="*/ 1044796 h 5585304"/>
              <a:gd name="connsiteX2" fmla="*/ 2098964 w 11663581"/>
              <a:gd name="connsiteY2" fmla="*/ 1706228 h 5585304"/>
              <a:gd name="connsiteX3" fmla="*/ 0 w 11663581"/>
              <a:gd name="connsiteY3" fmla="*/ 1706228 h 5585304"/>
              <a:gd name="connsiteX4" fmla="*/ 0 w 11663581"/>
              <a:gd name="connsiteY4" fmla="*/ 5585304 h 5585304"/>
              <a:gd name="connsiteX5" fmla="*/ 11663581 w 11663581"/>
              <a:gd name="connsiteY5" fmla="*/ 5582326 h 5585304"/>
              <a:gd name="connsiteX6" fmla="*/ 11663581 w 11663581"/>
              <a:gd name="connsiteY6" fmla="*/ 0 h 5585304"/>
              <a:gd name="connsiteX7" fmla="*/ 3422572 w 11663581"/>
              <a:gd name="connsiteY7" fmla="*/ 0 h 5585304"/>
              <a:gd name="connsiteX8" fmla="*/ 2760768 w 11663581"/>
              <a:gd name="connsiteY8" fmla="*/ 661414 h 5585304"/>
              <a:gd name="connsiteX9" fmla="*/ 2760768 w 11663581"/>
              <a:gd name="connsiteY9" fmla="*/ 661420 h 558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3581" h="5585304">
                <a:moveTo>
                  <a:pt x="2760768" y="661420"/>
                </a:moveTo>
                <a:lnTo>
                  <a:pt x="2760768" y="1044796"/>
                </a:lnTo>
                <a:cubicBezTo>
                  <a:pt x="2760768" y="1410094"/>
                  <a:pt x="2464473" y="1706222"/>
                  <a:pt x="2098964" y="1706228"/>
                </a:cubicBezTo>
                <a:lnTo>
                  <a:pt x="0" y="1706228"/>
                </a:lnTo>
                <a:lnTo>
                  <a:pt x="0" y="5585304"/>
                </a:lnTo>
                <a:lnTo>
                  <a:pt x="11663581" y="5582326"/>
                </a:lnTo>
                <a:lnTo>
                  <a:pt x="11663581" y="0"/>
                </a:lnTo>
                <a:lnTo>
                  <a:pt x="3422572" y="0"/>
                </a:lnTo>
                <a:cubicBezTo>
                  <a:pt x="3057068" y="-3"/>
                  <a:pt x="2760768" y="296122"/>
                  <a:pt x="2760768" y="661414"/>
                </a:cubicBezTo>
                <a:lnTo>
                  <a:pt x="2760768" y="661420"/>
                </a:lnTo>
                <a:close/>
              </a:path>
            </a:pathLst>
          </a:custGeom>
          <a:solidFill>
            <a:srgbClr val="D7E5E5"/>
          </a:solidFill>
          <a:ln w="6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Raleway" panose="020B0503030101060003" pitchFamily="34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A5214E3-7E2F-8625-30FD-02C27C409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801" y="315405"/>
            <a:ext cx="824103" cy="5494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78B41F-BB7F-3752-9590-A110BBEC89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917" y="1385544"/>
            <a:ext cx="2106605" cy="94287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FD1CE8-A4EB-0507-9CDF-FCDDA1F4C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404" r="27794"/>
          <a:stretch/>
        </p:blipFill>
        <p:spPr>
          <a:xfrm>
            <a:off x="8184172" y="1016000"/>
            <a:ext cx="3744303" cy="5171183"/>
          </a:xfrm>
          <a:prstGeom prst="rect">
            <a:avLst/>
          </a:prstGeom>
        </p:spPr>
      </p:pic>
      <p:pic>
        <p:nvPicPr>
          <p:cNvPr id="11" name="Picture 10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C9A1E57F-B49C-37C5-1518-9691B1CAAF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78695" y="2443690"/>
            <a:ext cx="3593157" cy="41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15FB-0A1E-BF38-00E6-F179195F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6D284-F6EC-C554-86F1-3AC6BB0C1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B2D1-724B-3BEB-E0EB-7D32651E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F4E56-4C88-5ECA-740B-E29889DF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81D2-8DD5-7E07-AC1A-DD947324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0B314-DE76-FFA6-CEF2-CDBB95A06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B2B2F-1A0C-540A-FCAD-F924366F8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F3A4B-BB62-A778-87A9-63D2AB23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4FEF-CF6E-9119-F4C3-DCD04AAA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BBC7-9911-D28C-23E8-4B97AD77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1FB0-5D9E-006F-B789-DA556823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F2DF-78F1-A2D0-0FB4-F4030D93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EC9E-9D03-0B3A-71CF-1A3E72B7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F944-374E-8665-D842-31CAFF6C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D2DB-37FE-FA81-49C7-80B36F0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1701-B973-C628-5C63-E7B88FA9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FFD8C-2051-ABF4-ED73-7CB5AB512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0D51D-5E0F-8B08-F1B2-2B41C7EE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63FD9-AE87-5F36-58D2-B80D0298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0C13-3F88-1945-69B9-D9A30FA7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C8F5-34FC-7209-C10E-E3FC93F4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725F-6AB6-EE6B-1AE6-4D736FBE6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7ADC5-2C12-4BC1-115A-2E6F3CA5D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3C390-A5A7-FBA5-E599-D029EDE2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AF753-439C-5FBF-90A2-471867EA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5110D-267B-C50B-D024-61707A10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0E42-3A46-20AC-88E6-D1238867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8725-D90B-2A7C-7B92-089D5FCD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CA5C8-AF79-7D5C-8469-47BF39DD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71AD4-8BA3-1157-65DF-2C54E25C8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70E3B-3F8D-01DF-121B-F4E394E25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823E4-FB55-1F1A-2E35-F580BF10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DD764-416E-282C-4D3C-1DEEA36F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85C7A-4507-5FE6-B51D-8D0EC5C3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35BD-264F-72F0-4EEB-1077909C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F0A5F-65E5-B4EE-EDBB-327DF78D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E0012-F9CE-FAA5-C0BC-37B8A5C2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111C8-771E-42F2-DA06-0FCE9722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1C9B7-0F7F-33A1-929F-8D5B54F4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28A0-F438-4D6A-9796-FEB2D53EA46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51C28-C505-9D44-7C0E-52F168BD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FFC25-2A41-EEE9-36E5-B396E841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C398-7D80-4C51-9130-2305ED626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3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A092-5330-008B-C948-2B5996DB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C604-2D01-880F-BBEF-6E78FE0B3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9CC5C-FBC9-B7FA-287C-F84A5409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E6B00-2ABE-EEF8-3599-59A4D092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54F8F-EB77-21F2-C263-2AFA7501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A83F6-D698-F93E-0A48-B7F1E650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EB78-4570-D7FB-A233-B3C0AA6C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16FC9-1111-E4D7-7D54-FBBC6D574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B4EE8-5F0F-7704-3554-ECF04CCB6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B303E-7048-4400-0872-38726C53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D9FCB-714F-BF00-BF27-68FE0914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1A47-E476-9B91-7D0D-3FC0BED0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45184-3D64-BB02-D076-C2530486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3631D-CF59-275B-0B38-ACD68B8D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7557F-68ED-D43C-4CAB-0AB73A5AD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E6CDE-9EF8-1842-B990-C17EC751B0B8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E8128-B439-2C57-C5B7-E0B77DF18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C2B4D-1E99-26C5-092B-5C8E1DE5F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454EE4-F328-4845-89B2-4ACC2ECB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67DFFC-CE39-13E8-BEEE-047F3A6CE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Family Justice Strategy for London Launch Event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4793E7-34F5-87D0-787A-5E32D67B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65" y="4185920"/>
            <a:ext cx="6718010" cy="1506246"/>
          </a:xfrm>
        </p:spPr>
        <p:txBody>
          <a:bodyPr>
            <a:normAutofit/>
          </a:bodyPr>
          <a:lstStyle/>
          <a:p>
            <a:r>
              <a:rPr lang="en-GB" dirty="0"/>
              <a:t>Local Authority View</a:t>
            </a:r>
          </a:p>
          <a:p>
            <a:r>
              <a:rPr lang="en-GB" sz="1800" b="0" dirty="0"/>
              <a:t>Steve Reddy, </a:t>
            </a:r>
          </a:p>
          <a:p>
            <a:r>
              <a:rPr lang="en-GB" sz="1800" b="0" dirty="0"/>
              <a:t>DCS, London Borough of Tower Hamlets</a:t>
            </a:r>
          </a:p>
        </p:txBody>
      </p:sp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83745C8F-5700-B764-0208-6274D466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832" y="147919"/>
            <a:ext cx="2706168" cy="18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9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37515-55E2-7C18-4EDB-EEFBEBAC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16" y="248083"/>
            <a:ext cx="9849751" cy="13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Endorsement</a:t>
            </a: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5A567893-E2A2-88FF-3D55-743AE35F5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630539"/>
              </p:ext>
            </p:extLst>
          </p:nvPr>
        </p:nvGraphicFramePr>
        <p:xfrm>
          <a:off x="535847" y="1878523"/>
          <a:ext cx="11096911" cy="310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A3CB64A-A04D-67FA-51B2-7C142064A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570CF443-426C-6979-A8CF-734BF8B17F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5671" y="146186"/>
            <a:ext cx="2176328" cy="14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4DFAA9-069C-E9AE-CD46-F598AA5A3067}"/>
              </a:ext>
            </a:extLst>
          </p:cNvPr>
          <p:cNvSpPr txBox="1">
            <a:spLocks/>
          </p:cNvSpPr>
          <p:nvPr/>
        </p:nvSpPr>
        <p:spPr>
          <a:xfrm>
            <a:off x="765191" y="172139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and Challenges…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7E64-598D-2148-3EC8-C69955F5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42D80-4A64-8ADB-52CE-E399AB29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069" y="0"/>
            <a:ext cx="596931" cy="482625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A60C43EB-7CCE-9664-E058-FE683C97D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592" y="-3151"/>
            <a:ext cx="1981408" cy="1365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BB1D9-FE47-EE8A-A9F7-489745F4E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7" y="1630017"/>
            <a:ext cx="12052888" cy="52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4DFAA9-069C-E9AE-CD46-F598AA5A3067}"/>
              </a:ext>
            </a:extLst>
          </p:cNvPr>
          <p:cNvSpPr txBox="1">
            <a:spLocks/>
          </p:cNvSpPr>
          <p:nvPr/>
        </p:nvSpPr>
        <p:spPr>
          <a:xfrm>
            <a:off x="765191" y="172139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and Challenges…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7E64-598D-2148-3EC8-C69955F5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42D80-4A64-8ADB-52CE-E399AB29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069" y="0"/>
            <a:ext cx="596931" cy="482625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A60C43EB-7CCE-9664-E058-FE683C97D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592" y="-3151"/>
            <a:ext cx="1981408" cy="1365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83520-6607-F0B5-332B-5B252527B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7" y="1537704"/>
            <a:ext cx="12052888" cy="52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4DFAA9-069C-E9AE-CD46-F598AA5A3067}"/>
              </a:ext>
            </a:extLst>
          </p:cNvPr>
          <p:cNvSpPr txBox="1">
            <a:spLocks/>
          </p:cNvSpPr>
          <p:nvPr/>
        </p:nvSpPr>
        <p:spPr>
          <a:xfrm>
            <a:off x="765191" y="172139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and Challenges…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7E64-598D-2148-3EC8-C69955F5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42D80-4A64-8ADB-52CE-E399AB29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069" y="0"/>
            <a:ext cx="596931" cy="482625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A60C43EB-7CCE-9664-E058-FE683C97D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592" y="-3151"/>
            <a:ext cx="1981408" cy="1365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55B65F-5AFF-DC77-6785-94B0F54B2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6" y="1435693"/>
            <a:ext cx="12052888" cy="52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4DFAA9-069C-E9AE-CD46-F598AA5A3067}"/>
              </a:ext>
            </a:extLst>
          </p:cNvPr>
          <p:cNvSpPr txBox="1">
            <a:spLocks/>
          </p:cNvSpPr>
          <p:nvPr/>
        </p:nvSpPr>
        <p:spPr>
          <a:xfrm>
            <a:off x="765190" y="146502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and Challenges…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7E64-598D-2148-3EC8-C69955F5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42D80-4A64-8ADB-52CE-E399AB292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69" y="0"/>
            <a:ext cx="596931" cy="482625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A60C43EB-7CCE-9664-E058-FE683C97D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592" y="-3151"/>
            <a:ext cx="1981408" cy="1365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814DA-98F5-3947-68C1-CB56B076A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6" y="1378729"/>
            <a:ext cx="12052888" cy="54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C5E120E-BA7E-26FB-1B2A-61642207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Collaborative and Innovative approaches to reduce delay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16E3C2-7B29-8E6F-0088-C86CDB548708}"/>
              </a:ext>
            </a:extLst>
          </p:cNvPr>
          <p:cNvSpPr txBox="1">
            <a:spLocks/>
          </p:cNvSpPr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5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4A90E7-574D-B43C-B1F0-73EC1ECC96AB}"/>
              </a:ext>
            </a:extLst>
          </p:cNvPr>
          <p:cNvSpPr txBox="1"/>
          <p:nvPr/>
        </p:nvSpPr>
        <p:spPr>
          <a:xfrm>
            <a:off x="724404" y="1644112"/>
            <a:ext cx="9848560" cy="4642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Trailblazer Pilot (Central London): introduced the Pre-Case Management Hearing meetings ,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DfE Sponsored Guided Learning Offer to all DFJ areas.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Investment in Prevention – Early Help / Family Hubs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Exploring Family Networks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FGC and Family Network Meetings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Diamond Project (Tower Hamlets): a pilot program that works with and supports birth parents at risk of having repeated pregnancies that lead to their children being removed from their care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 – Learning Academies,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 - Changes to agency terms and conditions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F13CBC-0BA0-63B6-1F22-3FF17B30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D82EFA27-84C8-9892-9CA9-2A7E09EF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61" y="38605"/>
            <a:ext cx="2043752" cy="14085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FE5C3-7DD5-F28A-0D85-DDBA03CE994C}"/>
              </a:ext>
            </a:extLst>
          </p:cNvPr>
          <p:cNvSpPr txBox="1">
            <a:spLocks/>
          </p:cNvSpPr>
          <p:nvPr/>
        </p:nvSpPr>
        <p:spPr>
          <a:xfrm>
            <a:off x="765190" y="146502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 – build on good practice…</a:t>
            </a:r>
          </a:p>
        </p:txBody>
      </p:sp>
    </p:spTree>
    <p:extLst>
      <p:ext uri="{BB962C8B-B14F-4D97-AF65-F5344CB8AC3E}">
        <p14:creationId xmlns:p14="http://schemas.microsoft.com/office/powerpoint/2010/main" val="118208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C5E120E-BA7E-26FB-1B2A-61642207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Collaborative and Innovative approaches to reduce delay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16E3C2-7B29-8E6F-0088-C86CDB548708}"/>
              </a:ext>
            </a:extLst>
          </p:cNvPr>
          <p:cNvSpPr txBox="1">
            <a:spLocks/>
          </p:cNvSpPr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5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4A90E7-574D-B43C-B1F0-73EC1ECC96AB}"/>
              </a:ext>
            </a:extLst>
          </p:cNvPr>
          <p:cNvSpPr txBox="1"/>
          <p:nvPr/>
        </p:nvSpPr>
        <p:spPr>
          <a:xfrm>
            <a:off x="724404" y="1177756"/>
            <a:ext cx="984856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positive relationships….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F13CBC-0BA0-63B6-1F22-3FF17B30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64" y="6007608"/>
            <a:ext cx="1549480" cy="838243"/>
          </a:xfrm>
          <a:prstGeom prst="rect">
            <a:avLst/>
          </a:prstGeom>
        </p:spPr>
      </p:pic>
      <p:pic>
        <p:nvPicPr>
          <p:cNvPr id="2" name="Picture 1" descr="A logo of a castle&#10;&#10;Description automatically generated">
            <a:extLst>
              <a:ext uri="{FF2B5EF4-FFF2-40B4-BE49-F238E27FC236}">
                <a16:creationId xmlns:a16="http://schemas.microsoft.com/office/drawing/2014/main" id="{D82EFA27-84C8-9892-9CA9-2A7E09EF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61" y="38605"/>
            <a:ext cx="2043752" cy="14085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FE5C3-7DD5-F28A-0D85-DDBA03CE994C}"/>
              </a:ext>
            </a:extLst>
          </p:cNvPr>
          <p:cNvSpPr txBox="1">
            <a:spLocks/>
          </p:cNvSpPr>
          <p:nvPr/>
        </p:nvSpPr>
        <p:spPr>
          <a:xfrm>
            <a:off x="765190" y="146502"/>
            <a:ext cx="10232136" cy="10149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 – build on good practice…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CE67C-32CB-8DED-A4D1-096C2F0E6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3" y="1692946"/>
            <a:ext cx="9318093" cy="50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203</Words>
  <Application>Microsoft Office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Raleway</vt:lpstr>
      <vt:lpstr>Symbol</vt:lpstr>
      <vt:lpstr>Office Theme</vt:lpstr>
      <vt:lpstr>Family Justice Strategy for London Launch Event </vt:lpstr>
      <vt:lpstr>Our Endorsement</vt:lpstr>
      <vt:lpstr>PowerPoint Presentation</vt:lpstr>
      <vt:lpstr>PowerPoint Presentation</vt:lpstr>
      <vt:lpstr>PowerPoint Presentation</vt:lpstr>
      <vt:lpstr>PowerPoint Presentation</vt:lpstr>
      <vt:lpstr>Collaborative and Innovative approaches to reduce delay </vt:lpstr>
      <vt:lpstr>Collaborative and Innovative approaches to reduce delay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LaShell McGlan</dc:creator>
  <cp:lastModifiedBy>Steve Reddy</cp:lastModifiedBy>
  <cp:revision>3</cp:revision>
  <dcterms:created xsi:type="dcterms:W3CDTF">2024-11-26T13:25:48Z</dcterms:created>
  <dcterms:modified xsi:type="dcterms:W3CDTF">2024-11-28T08:30:41Z</dcterms:modified>
</cp:coreProperties>
</file>