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464B8B-BDE1-4C2B-B859-6EB4680FBDFA}" v="18" dt="2025-05-06T21:55:49.7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A02C0-58EA-5666-5137-4C3E77F2DE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8FB2AB-2D8E-AC4C-B80B-D735C021C2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FFAF7B-8BCD-A5C7-108F-A5AFBEACB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95D53-119C-473B-9782-2068905F2DC6}" type="datetimeFigureOut">
              <a:rPr lang="en-GB" smtClean="0"/>
              <a:t>07/05/2025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28B763-4B06-DD29-216D-F431323D8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8EE1B-5CA2-4C46-1DC8-A21F5FB63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A5A2-122C-4670-9CD3-2C39764D41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5518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96555-8BE5-7D5F-1B29-08314DE6C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A5C9A6-3458-3007-7FA0-912B49C3B1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57BCF6-2882-5186-E3B2-B04699E15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95D53-119C-473B-9782-2068905F2DC6}" type="datetimeFigureOut">
              <a:rPr lang="en-GB" smtClean="0"/>
              <a:t>07/05/2025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AD2CE8-3FD8-4D40-7372-9312FB34E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2BA564-2351-AD98-746B-24DFDB0D9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A5A2-122C-4670-9CD3-2C39764D41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9180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1CF4D0-798C-8CBC-0956-BBA6184A14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0E9A1F-B830-B675-1A54-07841DB796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2B2EE-F494-EF1B-AD93-9A4354F13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95D53-119C-473B-9782-2068905F2DC6}" type="datetimeFigureOut">
              <a:rPr lang="en-GB" smtClean="0"/>
              <a:t>07/05/2025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C1433-AAC1-28AE-2B6C-3474218CF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E5DF1A-A660-D2DB-60D1-8BC53A629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A5A2-122C-4670-9CD3-2C39764D41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5118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CABA9-DFB6-AE83-7B38-F12B1A9CE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B953E-0590-B545-7F6A-0C5ECBD6E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70565E-34EF-2B2E-A8E7-DE638FE5E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95D53-119C-473B-9782-2068905F2DC6}" type="datetimeFigureOut">
              <a:rPr lang="en-GB" smtClean="0"/>
              <a:t>07/05/2025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B88D17-4AC4-3CCD-CF78-BDE75BC16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93B288-5B91-8418-8BD8-D8E0CFF03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A5A2-122C-4670-9CD3-2C39764D41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3044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AD71A-1131-69CB-E295-C70FF4C40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14D824-DAA8-8559-5CCC-7EC61B8D18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C3B9F-73EA-2DF5-C837-5F7C5C2E8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95D53-119C-473B-9782-2068905F2DC6}" type="datetimeFigureOut">
              <a:rPr lang="en-GB" smtClean="0"/>
              <a:t>07/05/2025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42295-8158-DD28-A2EA-8925BF349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0A6D2-F12D-E07E-634C-4665775ED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A5A2-122C-4670-9CD3-2C39764D41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0498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0CBB9-14B4-BB28-5B93-92C807361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07A3B1-8DBF-79BF-8EF5-2FD71E15D7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A01975-761E-E1D2-596F-977AA4CB22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AB6913-046C-9B91-9567-3CFD7A5E3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95D53-119C-473B-9782-2068905F2DC6}" type="datetimeFigureOut">
              <a:rPr lang="en-GB" smtClean="0"/>
              <a:t>07/05/2025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5DE2B2-E568-6289-4856-930766BD7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06AF51-AF85-5D6D-D6BC-F488AC89D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A5A2-122C-4670-9CD3-2C39764D41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9452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3240F-88CE-D5F6-4883-484BC0117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7A1006-EA04-6ED9-BBBB-7D26E46CD1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6E8958-93B1-FFDD-B7E1-84A8CDD433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FFE2F5-A105-D32C-49F3-817173192A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DC7B54-CEE1-FE90-1999-DF6C11A99A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7B7682-E722-2A4C-AA9A-0072B178A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95D53-119C-473B-9782-2068905F2DC6}" type="datetimeFigureOut">
              <a:rPr lang="en-GB" smtClean="0"/>
              <a:t>07/05/2025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5D41E2-4CCD-9FB7-61F0-9403ACD42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B641C9-3103-6D91-A9CC-C77D5BF78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A5A2-122C-4670-9CD3-2C39764D41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9859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41B02-AF31-FD96-5B24-F81556614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DD06C0-3C1B-3774-E705-BD0E26E3D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95D53-119C-473B-9782-2068905F2DC6}" type="datetimeFigureOut">
              <a:rPr lang="en-GB" smtClean="0"/>
              <a:t>07/05/2025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C1A17F-AA2B-D98A-D08C-28B4C1B9E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65429F-A12E-BD5D-1567-89B864858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A5A2-122C-4670-9CD3-2C39764D41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8792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3B2F52-5E19-D2F5-0613-A671D22F4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95D53-119C-473B-9782-2068905F2DC6}" type="datetimeFigureOut">
              <a:rPr lang="en-GB" smtClean="0"/>
              <a:t>07/05/2025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A0EA4B-7062-FF49-1F7A-BBF88E3DE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B036FC-12AF-3B8E-E2B7-F9C44C555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A5A2-122C-4670-9CD3-2C39764D41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5840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D3885-A0B1-1809-D462-9794BC753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F3253-3C1A-50C9-88B7-F50A72CBF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C34D1D-43ED-A481-FA2C-463EEF14F5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E4DD8E-FB5F-FF26-28E8-4FDE92633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95D53-119C-473B-9782-2068905F2DC6}" type="datetimeFigureOut">
              <a:rPr lang="en-GB" smtClean="0"/>
              <a:t>07/05/2025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0FC2A6-FC65-0619-263E-A992A17E6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8D730-0069-F9B4-0CCF-688394F9C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A5A2-122C-4670-9CD3-2C39764D41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3662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32184-80F4-DDD2-F3BB-9D0E01307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595592-119C-BF18-54E6-EBFBC4BBEF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63FF06-3648-58A6-5998-682EA274B7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135992-81FD-7DC3-9849-9CFFC7836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95D53-119C-473B-9782-2068905F2DC6}" type="datetimeFigureOut">
              <a:rPr lang="en-GB" smtClean="0"/>
              <a:t>07/05/2025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5BAB6B-DDA1-3985-44F7-44633345C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DAB4F7-0A22-EBBD-D053-0B4B866B7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A5A2-122C-4670-9CD3-2C39764D41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9923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B8EA61-48BC-2647-E0E8-05531B8AD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9EB57D-8541-0D3B-D498-8E6D57986C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6910E4-5120-95E5-3B12-9264133DE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E295D53-119C-473B-9782-2068905F2DC6}" type="datetimeFigureOut">
              <a:rPr lang="en-GB" smtClean="0"/>
              <a:t>07/05/2025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FAD74E-89CB-9EEB-8745-A39D377EDA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0F6C1E-E719-5F3C-5C10-2BAB1A8A9C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3BA5A2-122C-4670-9CD3-2C39764D41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676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D48B6-C99E-79DE-27AE-27DE0965E8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EQUITY’S SUPPORT FOR COMMERCIAL BARGAINS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5D604D-DD40-EF70-E271-29BBE87AB7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Commercial Court Seminar</a:t>
            </a:r>
          </a:p>
          <a:p>
            <a:r>
              <a:rPr lang="en-GB" dirty="0"/>
              <a:t>8 May 2025</a:t>
            </a:r>
          </a:p>
          <a:p>
            <a:r>
              <a:rPr lang="en-GB" dirty="0"/>
              <a:t>Mr Justice (Andrew) Henshaw </a:t>
            </a:r>
          </a:p>
        </p:txBody>
      </p:sp>
    </p:spTree>
    <p:extLst>
      <p:ext uri="{BB962C8B-B14F-4D97-AF65-F5344CB8AC3E}">
        <p14:creationId xmlns:p14="http://schemas.microsoft.com/office/powerpoint/2010/main" val="2248048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87DD4-5CE3-9E1A-12E0-F69C87011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138265"/>
            <a:ext cx="5791199" cy="1401183"/>
          </a:xfrm>
        </p:spPr>
        <p:txBody>
          <a:bodyPr anchor="t">
            <a:normAutofit/>
          </a:bodyPr>
          <a:lstStyle/>
          <a:p>
            <a:r>
              <a:rPr lang="en-GB" sz="3200" dirty="0"/>
              <a:t>Equitable intervention?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C23E3B9-5ABF-58B3-E2B0-E9A5DAA900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0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228C5-4A15-0DA4-E795-626BF1D94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551176"/>
            <a:ext cx="5791199" cy="3602935"/>
          </a:xfrm>
        </p:spPr>
        <p:txBody>
          <a:bodyPr>
            <a:normAutofit/>
          </a:bodyPr>
          <a:lstStyle/>
          <a:p>
            <a:r>
              <a:rPr lang="en-GB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Muschinski v Dodds</a:t>
            </a:r>
            <a:r>
              <a:rPr lang="en-GB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(1985) 160 CLR 583, 615 </a:t>
            </a:r>
            <a:r>
              <a:rPr lang="en-GB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</a:t>
            </a:r>
            <a:r>
              <a:rPr lang="en-GB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Deane J: “</a:t>
            </a:r>
            <a:r>
              <a:rPr lang="en-GB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mix of judicial discretion, subjective views about which party ‘ought to win’ … and ‘formless void’ of individual moral opinion</a:t>
            </a:r>
            <a:r>
              <a:rPr lang="en-GB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</a:p>
          <a:p>
            <a:r>
              <a:rPr lang="en-GB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Cobbe v Yeoman’s Row Management</a:t>
            </a:r>
            <a:r>
              <a:rPr lang="en-GB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[2008] UKHL 55 [46] </a:t>
            </a:r>
            <a:r>
              <a:rPr lang="en-GB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</a:t>
            </a:r>
            <a:r>
              <a:rPr lang="en-GB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Lord Walker: </a:t>
            </a:r>
            <a:r>
              <a:rPr lang="en-GB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“joker or wild card”</a:t>
            </a:r>
          </a:p>
          <a:p>
            <a:endParaRPr lang="en-GB" sz="20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sz="20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F8BC164-E230-753F-2C7E-B4EE7BA77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8086" y="0"/>
            <a:ext cx="4803913" cy="6858000"/>
          </a:xfrm>
          <a:prstGeom prst="rect">
            <a:avLst/>
          </a:prstGeom>
          <a:solidFill>
            <a:schemeClr val="bg1">
              <a:lumMod val="9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 descr="A card with a joker garment&#10;&#10;AI-generated content may be incorrect.">
            <a:extLst>
              <a:ext uri="{FF2B5EF4-FFF2-40B4-BE49-F238E27FC236}">
                <a16:creationId xmlns:a16="http://schemas.microsoft.com/office/drawing/2014/main" id="{64DB7380-919F-975B-D534-1CF0599830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4191" y="859657"/>
            <a:ext cx="3452192" cy="5133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613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64031-3718-5E72-9AD1-8100F839C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Anti-suit injunctions: ‘contractual’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036AE-8F5C-EC9D-E49E-7E289327D1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Starting point: </a:t>
            </a:r>
            <a:r>
              <a:rPr lang="en-GB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Transfield Shipping v Chiping Xinfa Huayu Alumina</a:t>
            </a:r>
            <a:r>
              <a:rPr lang="en-GB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[2009] EWHC 3629 (Comm) §§ 51-52</a:t>
            </a:r>
          </a:p>
          <a:p>
            <a:r>
              <a:rPr lang="en-GB" dirty="0">
                <a:latin typeface="Times New Roman" panose="02020603050405020304" pitchFamily="18" charset="0"/>
              </a:rPr>
              <a:t>Third party beneficiaries: </a:t>
            </a:r>
            <a:r>
              <a:rPr lang="en-GB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Manta Penyez Shipping</a:t>
            </a:r>
            <a:r>
              <a:rPr lang="en-GB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[2025] EWHC 353 (Comm)</a:t>
            </a:r>
          </a:p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D sues C’s affiliate:</a:t>
            </a:r>
          </a:p>
          <a:p>
            <a:pPr lvl="1"/>
            <a:r>
              <a:rPr lang="en-GB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Eurochem North-West-2 v Tecnimont</a:t>
            </a:r>
            <a:r>
              <a:rPr lang="en-GB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[2023] EWCA Civ 688: ‘proxy war’</a:t>
            </a:r>
          </a:p>
          <a:p>
            <a:pPr lvl="1"/>
            <a:r>
              <a:rPr lang="en-GB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Renaissance Securities (Cyprus) v Chlodwig Enterprises</a:t>
            </a:r>
            <a:r>
              <a:rPr lang="en-GB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[2024] EWHC 2843 (Comm) and on appeal [2025] EWCA Civ 359</a:t>
            </a:r>
          </a:p>
          <a:p>
            <a:pPr lvl="1"/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964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C94B0-F94A-A34A-1105-0CEB8914C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Anti-suit injunctions: non-‘contractual’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AE402-B809-2F91-A745-12CEE46ED2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D’s affiliate, colluding with D, sues C: </a:t>
            </a:r>
            <a:r>
              <a:rPr lang="en-GB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Ingosstrakh Investments v BNP Paribas SA </a:t>
            </a: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[2012] EWCA Civ 644</a:t>
            </a:r>
          </a:p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Shipowner sues sub-charterer: </a:t>
            </a:r>
            <a:r>
              <a:rPr lang="en-GB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Clearlake Shipping Pte Ltd v Xiang Da Marine Pte Ltd</a:t>
            </a:r>
            <a:r>
              <a:rPr lang="en-GB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[2019] EWHC 2284 (Comm)</a:t>
            </a:r>
          </a:p>
          <a:p>
            <a:r>
              <a:rPr lang="en-GB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Manta Penyez Shipping</a:t>
            </a:r>
            <a:r>
              <a:rPr lang="en-GB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[2025] EWHC 353 (Comm) (again), r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eferring to conditional benefit principle:</a:t>
            </a:r>
            <a:r>
              <a:rPr lang="en-GB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Dell Emerging Markets (EMEA) Ltd v IB Maroc SA</a:t>
            </a:r>
            <a:r>
              <a:rPr lang="en-GB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[2017] EWHC 2397 (Comm)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6376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1C867-DC49-E78E-14DE-519D38EDE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Conditional benefit principle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EDAE4-6264-7A45-D055-6A425D87F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Aspen Underwriting Ltd v Credit Europe Bank (The “Atlantik Confidence”)</a:t>
            </a:r>
            <a:r>
              <a:rPr lang="en-GB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[2018] EWCA Civ 2590:</a:t>
            </a:r>
            <a:r>
              <a:rPr lang="en-GB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“If a party, X, acquires rights arising under a contract between A and B, X can only enforce those rights consistently with the terms of that contract ...”</a:t>
            </a:r>
          </a:p>
          <a:p>
            <a:r>
              <a:rPr lang="en-GB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Schiffahrtsgesellschaft Detlev von Appen GmbH v Voest Alpine Intertrading GmbH (The “Jay Bola”)</a:t>
            </a:r>
            <a:r>
              <a:rPr lang="en-GB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[1997] 2 Lloyd's Rep 279</a:t>
            </a:r>
          </a:p>
          <a:p>
            <a:r>
              <a:rPr lang="en-GB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Wolverhampton City Council v London Gypsies and Travellers </a:t>
            </a:r>
            <a:r>
              <a:rPr lang="en-GB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[2023] UKSC 47</a:t>
            </a:r>
          </a:p>
          <a:p>
            <a:pPr marL="0" indent="0">
              <a:buNone/>
            </a:pPr>
            <a:endParaRPr lang="en-GB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3649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696F3-AD8B-A36D-D60D-DB3B7BBE5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Equitable compensation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489FD-1FE3-F7DF-ADB2-48AC1FECB7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Argos Pereira Espana SL v Athenian Marine Ltd, The ‘Frio Dolphin’</a:t>
            </a:r>
            <a:r>
              <a:rPr lang="en-GB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[2021] EWHC 554 (Comm)</a:t>
            </a:r>
          </a:p>
          <a:p>
            <a:r>
              <a:rPr lang="en-GB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M/T Prestige v The Kingdom of Spain, The London Steam-ship Owners’ Mutual Insurance Association Limited v The Kingdom of Spain </a:t>
            </a:r>
            <a:r>
              <a:rPr lang="en-GB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[2024] EWCA Civ 1536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734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14BED-776B-0642-6F73-C201CD524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Rectification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617511-70B6-644A-5C48-5F8A5FAA57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detour:</a:t>
            </a:r>
          </a:p>
          <a:p>
            <a:pPr lvl="1"/>
            <a:r>
              <a:rPr lang="en-GB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Chartbrook v Persimmon Homes </a:t>
            </a: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[2009] UKHL 38</a:t>
            </a:r>
          </a:p>
          <a:p>
            <a:pPr lvl="1"/>
            <a:r>
              <a:rPr lang="en-GB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Daventry District Council v Daventry &amp; District Housing Ltd. </a:t>
            </a:r>
            <a:r>
              <a:rPr lang="en-GB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[2011] EWCA Civ 1153</a:t>
            </a:r>
          </a:p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return: </a:t>
            </a:r>
            <a:r>
              <a:rPr lang="en-GB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FSHC Group Holdings Ltd. v Glas Trust Corporation Ltd </a:t>
            </a:r>
            <a:r>
              <a:rPr lang="en-GB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[2019] EWCA Civ 1361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3933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B947C-6DAF-7A19-AD17-AD38B12FA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Mistake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8EF662-F984-5044-C6C2-D57CA15ED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Unilateral mistake in 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equity: </a:t>
            </a:r>
            <a:r>
              <a:rPr lang="en-GB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Quoine Pte Ltd v B2C2 Ltd</a:t>
            </a:r>
            <a:r>
              <a:rPr lang="en-GB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[2020] SGCA(I) 02</a:t>
            </a:r>
          </a:p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Constructive knowledge?</a:t>
            </a:r>
          </a:p>
          <a:p>
            <a:pPr lvl="1"/>
            <a:r>
              <a:rPr lang="en-GB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Centrovincial Estates Plc v Merchant Investors Assurance Co Ltd</a:t>
            </a:r>
            <a:r>
              <a:rPr lang="en-GB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[1983] Com. L.R. 158 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/>
            <a:r>
              <a:rPr lang="en-GB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O.T. Africa Line Ltd v Vickers Plc</a:t>
            </a:r>
            <a:r>
              <a:rPr lang="en-GB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[1996] 1 Lloyd’s Rep. 700, 703 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0759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08896-8C5A-FC98-9397-E36888B48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138265"/>
            <a:ext cx="5791199" cy="1401183"/>
          </a:xfrm>
        </p:spPr>
        <p:txBody>
          <a:bodyPr anchor="t">
            <a:normAutofit/>
          </a:bodyPr>
          <a:lstStyle/>
          <a:p>
            <a:r>
              <a:rPr lang="en-GB" sz="3200" dirty="0"/>
              <a:t>Coda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C23E3B9-5ABF-58B3-E2B0-E9A5DAA900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0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72878D-39D2-375A-1AA8-B2C4F928C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551176"/>
            <a:ext cx="5791199" cy="3602935"/>
          </a:xfrm>
        </p:spPr>
        <p:txBody>
          <a:bodyPr>
            <a:normAutofit/>
          </a:bodyPr>
          <a:lstStyle/>
          <a:p>
            <a:r>
              <a:rPr lang="en-GB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Alderson v Temple </a:t>
            </a: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(1768) 4 Burr 2235, 2239 </a:t>
            </a:r>
            <a:r>
              <a:rPr lang="en-GB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</a:t>
            </a: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Lord Mansfield</a:t>
            </a:r>
          </a:p>
          <a:p>
            <a:r>
              <a:rPr lang="en-GB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Vallejo v Wheeler </a:t>
            </a: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(1774) 1 Cowp 143, 153 </a:t>
            </a:r>
            <a:r>
              <a:rPr lang="en-GB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</a:t>
            </a: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Lord Mansfield</a:t>
            </a:r>
          </a:p>
          <a:p>
            <a:endParaRPr lang="en-GB" sz="20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F8BC164-E230-753F-2C7E-B4EE7BA77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8086" y="0"/>
            <a:ext cx="4803913" cy="6858000"/>
          </a:xfrm>
          <a:prstGeom prst="rect">
            <a:avLst/>
          </a:prstGeom>
          <a:solidFill>
            <a:schemeClr val="bg1">
              <a:lumMod val="9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A person in a robe holding a sword">
            <a:extLst>
              <a:ext uri="{FF2B5EF4-FFF2-40B4-BE49-F238E27FC236}">
                <a16:creationId xmlns:a16="http://schemas.microsoft.com/office/drawing/2014/main" id="{220FB6E3-C70E-2325-ED81-0B41F58CAD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4191" y="878599"/>
            <a:ext cx="3452192" cy="5095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663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545</Words>
  <Application>Microsoft Office PowerPoint</Application>
  <PresentationFormat>Widescreen</PresentationFormat>
  <Paragraphs>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Aptos Display</vt:lpstr>
      <vt:lpstr>Arial</vt:lpstr>
      <vt:lpstr>Times New Roman</vt:lpstr>
      <vt:lpstr>Office Theme</vt:lpstr>
      <vt:lpstr>EQUITY’S SUPPORT FOR COMMERCIAL BARGAINS</vt:lpstr>
      <vt:lpstr>Equitable intervention?</vt:lpstr>
      <vt:lpstr>Anti-suit injunctions: ‘contractual’</vt:lpstr>
      <vt:lpstr>Anti-suit injunctions: non-‘contractual’</vt:lpstr>
      <vt:lpstr>Conditional benefit principle</vt:lpstr>
      <vt:lpstr>Equitable compensation</vt:lpstr>
      <vt:lpstr>Rectification</vt:lpstr>
      <vt:lpstr>Mistake</vt:lpstr>
      <vt:lpstr>Coda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Henshaw, Mr Justice</dc:creator>
  <cp:lastModifiedBy>Foxton, Mr Justice</cp:lastModifiedBy>
  <cp:revision>2</cp:revision>
  <dcterms:created xsi:type="dcterms:W3CDTF">2025-05-06T21:03:00Z</dcterms:created>
  <dcterms:modified xsi:type="dcterms:W3CDTF">2025-05-07T10:49:46Z</dcterms:modified>
</cp:coreProperties>
</file>