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notesMasterIdLst>
    <p:notesMasterId r:id="rId16"/>
  </p:notesMasterIdLst>
  <p:sldIdLst>
    <p:sldId id="256" r:id="rId6"/>
    <p:sldId id="269" r:id="rId7"/>
    <p:sldId id="270" r:id="rId8"/>
    <p:sldId id="271" r:id="rId9"/>
    <p:sldId id="272" r:id="rId10"/>
    <p:sldId id="273" r:id="rId11"/>
    <p:sldId id="274" r:id="rId12"/>
    <p:sldId id="275" r:id="rId13"/>
    <p:sldId id="276" r:id="rId14"/>
    <p:sldId id="277"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80">
          <p15:clr>
            <a:srgbClr val="A4A3A4"/>
          </p15:clr>
        </p15:guide>
        <p15:guide id="2" pos="3967">
          <p15:clr>
            <a:srgbClr val="A4A3A4"/>
          </p15:clr>
        </p15:guide>
        <p15:guide id="3" pos="543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31" autoAdjust="0"/>
    <p:restoredTop sz="94694"/>
  </p:normalViewPr>
  <p:slideViewPr>
    <p:cSldViewPr snapToGrid="0" snapToObjects="1" showGuides="1">
      <p:cViewPr varScale="1">
        <p:scale>
          <a:sx n="101" d="100"/>
          <a:sy n="101" d="100"/>
        </p:scale>
        <p:origin x="2394" y="108"/>
      </p:cViewPr>
      <p:guideLst>
        <p:guide orient="horz" pos="480"/>
        <p:guide pos="3967"/>
        <p:guide pos="5431"/>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a:defRPr>
            </a:lvl1pPr>
          </a:lstStyle>
          <a:p>
            <a:fld id="{8D4C2B54-2AFD-1647-B314-9A9AD96750B1}" type="datetimeFigureOut">
              <a:rPr lang="en-US" smtClean="0"/>
              <a:pPr/>
              <a:t>5/7/2025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a:defRPr>
            </a:lvl1pPr>
          </a:lstStyle>
          <a:p>
            <a:fld id="{0CA61350-1BC4-FD48-98C6-E39E96D16C4E}" type="slidenum">
              <a:rPr lang="en-US" smtClean="0"/>
              <a:pPr/>
              <a:t>‹#›</a:t>
            </a:fld>
            <a:endParaRPr lang="en-US" dirty="0"/>
          </a:p>
        </p:txBody>
      </p:sp>
    </p:spTree>
    <p:extLst>
      <p:ext uri="{BB962C8B-B14F-4D97-AF65-F5344CB8AC3E}">
        <p14:creationId xmlns:p14="http://schemas.microsoft.com/office/powerpoint/2010/main" val="31581390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Arial"/>
        <a:ea typeface="+mn-ea"/>
        <a:cs typeface="+mn-cs"/>
      </a:defRPr>
    </a:lvl1pPr>
    <a:lvl2pPr marL="457200" algn="l" defTabSz="457200" rtl="0" eaLnBrk="1" latinLnBrk="0" hangingPunct="1">
      <a:defRPr sz="1200" kern="1200">
        <a:solidFill>
          <a:schemeClr val="tx1"/>
        </a:solidFill>
        <a:latin typeface="Arial"/>
        <a:ea typeface="+mn-ea"/>
        <a:cs typeface="+mn-cs"/>
      </a:defRPr>
    </a:lvl2pPr>
    <a:lvl3pPr marL="914400" algn="l" defTabSz="457200" rtl="0" eaLnBrk="1" latinLnBrk="0" hangingPunct="1">
      <a:defRPr sz="1200" kern="1200">
        <a:solidFill>
          <a:schemeClr val="tx1"/>
        </a:solidFill>
        <a:latin typeface="Arial"/>
        <a:ea typeface="+mn-ea"/>
        <a:cs typeface="+mn-cs"/>
      </a:defRPr>
    </a:lvl3pPr>
    <a:lvl4pPr marL="1371600" algn="l" defTabSz="457200" rtl="0" eaLnBrk="1" latinLnBrk="0" hangingPunct="1">
      <a:defRPr sz="1200" kern="1200">
        <a:solidFill>
          <a:schemeClr val="tx1"/>
        </a:solidFill>
        <a:latin typeface="Arial"/>
        <a:ea typeface="+mn-ea"/>
        <a:cs typeface="+mn-cs"/>
      </a:defRPr>
    </a:lvl4pPr>
    <a:lvl5pPr marL="1828800" algn="l" defTabSz="457200" rtl="0" eaLnBrk="1" latinLnBrk="0" hangingPunct="1">
      <a:defRPr sz="1200" kern="1200">
        <a:solidFill>
          <a:schemeClr val="tx1"/>
        </a:solidFill>
        <a:latin typeface="Arial"/>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A61350-1BC4-FD48-98C6-E39E96D16C4E}" type="slidenum">
              <a:rPr lang="en-US" smtClean="0"/>
              <a:t>1</a:t>
            </a:fld>
            <a:endParaRPr lang="en-US" dirty="0"/>
          </a:p>
        </p:txBody>
      </p:sp>
    </p:spTree>
    <p:extLst>
      <p:ext uri="{BB962C8B-B14F-4D97-AF65-F5344CB8AC3E}">
        <p14:creationId xmlns:p14="http://schemas.microsoft.com/office/powerpoint/2010/main" val="16476431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7" name="Picture 6" descr="5845_ECC_PPT_P1_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360362" y="1876078"/>
            <a:ext cx="8433091" cy="1619945"/>
          </a:xfrm>
        </p:spPr>
        <p:txBody>
          <a:bodyPr lIns="0" tIns="0" rIns="0" bIns="0" anchor="b" anchorCtr="0">
            <a:normAutofit/>
          </a:bodyPr>
          <a:lstStyle>
            <a:lvl1pPr algn="ctr">
              <a:defRPr sz="2800" cap="all"/>
            </a:lvl1pPr>
          </a:lstStyle>
          <a:p>
            <a:r>
              <a:rPr lang="en-GB"/>
              <a:t>Click to edit Master title style</a:t>
            </a:r>
            <a:endParaRPr lang="en-US" dirty="0"/>
          </a:p>
        </p:txBody>
      </p:sp>
      <p:sp>
        <p:nvSpPr>
          <p:cNvPr id="3" name="Subtitle 2"/>
          <p:cNvSpPr>
            <a:spLocks noGrp="1"/>
          </p:cNvSpPr>
          <p:nvPr>
            <p:ph type="subTitle" idx="1"/>
          </p:nvPr>
        </p:nvSpPr>
        <p:spPr>
          <a:xfrm>
            <a:off x="360362" y="3739262"/>
            <a:ext cx="8433091" cy="1108886"/>
          </a:xfrm>
        </p:spPr>
        <p:txBody>
          <a:bodyPr tIns="0" bIns="0">
            <a:normAutofit/>
          </a:bodyPr>
          <a:lstStyle>
            <a:lvl1pPr marL="0" indent="0" algn="ctr">
              <a:buNone/>
              <a:defRPr sz="1600" cap="all">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8" name="TextBox 7"/>
          <p:cNvSpPr txBox="1"/>
          <p:nvPr userDrawn="1"/>
        </p:nvSpPr>
        <p:spPr>
          <a:xfrm>
            <a:off x="360362" y="6286500"/>
            <a:ext cx="8426451" cy="235962"/>
          </a:xfrm>
          <a:prstGeom prst="rect">
            <a:avLst/>
          </a:prstGeom>
          <a:noFill/>
        </p:spPr>
        <p:txBody>
          <a:bodyPr wrap="square" rtlCol="0">
            <a:spAutoFit/>
          </a:bodyPr>
          <a:lstStyle/>
          <a:p>
            <a:pPr algn="ctr" rtl="0"/>
            <a:r>
              <a:rPr lang="en-GB" sz="1400" b="0" i="0" u="none" strike="noStrike" kern="1200" baseline="30000" dirty="0">
                <a:solidFill>
                  <a:schemeClr val="bg1">
                    <a:lumMod val="50000"/>
                  </a:schemeClr>
                </a:solidFill>
                <a:latin typeface="Arial"/>
                <a:ea typeface="+mn-ea"/>
                <a:cs typeface="Arial"/>
              </a:rPr>
              <a:t>essexcourt.com</a:t>
            </a:r>
          </a:p>
        </p:txBody>
      </p:sp>
    </p:spTree>
    <p:extLst>
      <p:ext uri="{BB962C8B-B14F-4D97-AF65-F5344CB8AC3E}">
        <p14:creationId xmlns:p14="http://schemas.microsoft.com/office/powerpoint/2010/main" val="2690920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449231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19250"/>
            <a:ext cx="1992313" cy="4648200"/>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1619250"/>
            <a:ext cx="6019800" cy="46482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797516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7" name="Picture 6" descr="5845_ECC_PPT_P1_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360362" y="1876078"/>
            <a:ext cx="8433091" cy="1619945"/>
          </a:xfrm>
        </p:spPr>
        <p:txBody>
          <a:bodyPr lIns="0" tIns="0" rIns="0" bIns="0" anchor="b" anchorCtr="0">
            <a:normAutofit/>
          </a:bodyPr>
          <a:lstStyle>
            <a:lvl1pPr algn="ctr">
              <a:defRPr sz="2800" cap="all">
                <a:solidFill>
                  <a:schemeClr val="tx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360362" y="3739262"/>
            <a:ext cx="8433091" cy="1108886"/>
          </a:xfrm>
        </p:spPr>
        <p:txBody>
          <a:bodyPr tIns="0" bIns="0">
            <a:normAutofit/>
          </a:bodyPr>
          <a:lstStyle>
            <a:lvl1pPr marL="0" indent="0" algn="ctr">
              <a:buNone/>
              <a:defRPr sz="1600" cap="all">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8" name="TextBox 7"/>
          <p:cNvSpPr txBox="1"/>
          <p:nvPr userDrawn="1"/>
        </p:nvSpPr>
        <p:spPr>
          <a:xfrm>
            <a:off x="360362" y="6286500"/>
            <a:ext cx="8426451" cy="235962"/>
          </a:xfrm>
          <a:prstGeom prst="rect">
            <a:avLst/>
          </a:prstGeom>
          <a:noFill/>
        </p:spPr>
        <p:txBody>
          <a:bodyPr wrap="square" rtlCol="0">
            <a:spAutoFit/>
          </a:bodyPr>
          <a:lstStyle/>
          <a:p>
            <a:pPr algn="ctr" rtl="0"/>
            <a:r>
              <a:rPr lang="en-GB" sz="1400" b="0" i="0" u="none" strike="noStrike" kern="1200" baseline="30000" dirty="0">
                <a:solidFill>
                  <a:schemeClr val="bg1">
                    <a:lumMod val="50000"/>
                  </a:schemeClr>
                </a:solidFill>
                <a:latin typeface="Arial"/>
                <a:ea typeface="+mn-ea"/>
                <a:cs typeface="Arial"/>
              </a:rPr>
              <a:t>essexcourt.com</a:t>
            </a:r>
          </a:p>
        </p:txBody>
      </p:sp>
    </p:spTree>
    <p:extLst>
      <p:ext uri="{BB962C8B-B14F-4D97-AF65-F5344CB8AC3E}">
        <p14:creationId xmlns:p14="http://schemas.microsoft.com/office/powerpoint/2010/main" val="1535296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4171947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0" cap="all"/>
            </a:lvl1pPr>
          </a:lstStyle>
          <a:p>
            <a:r>
              <a:rPr lang="en-GB" dirty="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a:t>Click to edit Master text styles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E82908B-9AF6-B848-9F87-C2D6B2FF2232}" type="slidenum">
              <a:rPr lang="en-US" smtClean="0"/>
              <a:t>‹#›</a:t>
            </a:fld>
            <a:endParaRPr lang="en-US" dirty="0"/>
          </a:p>
        </p:txBody>
      </p:sp>
    </p:spTree>
    <p:extLst>
      <p:ext uri="{BB962C8B-B14F-4D97-AF65-F5344CB8AC3E}">
        <p14:creationId xmlns:p14="http://schemas.microsoft.com/office/powerpoint/2010/main" val="3556440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79450" y="1600200"/>
            <a:ext cx="39243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826000" y="1600200"/>
            <a:ext cx="37957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6828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79450" y="1655763"/>
            <a:ext cx="3817938"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679450" y="2295525"/>
            <a:ext cx="38179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3"/>
          </p:nvPr>
        </p:nvSpPr>
        <p:spPr>
          <a:xfrm>
            <a:off x="4803862" y="1655763"/>
            <a:ext cx="3819438"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4803862" y="2295525"/>
            <a:ext cx="38194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041973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412880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4793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0"/>
            <a:ext cx="3008313" cy="1162050"/>
          </a:xfrm>
        </p:spPr>
        <p:txBody>
          <a:bodyPr anchor="b"/>
          <a:lstStyle>
            <a:lvl1pPr algn="l">
              <a:defRPr sz="2000" b="1"/>
            </a:lvl1pPr>
          </a:lstStyle>
          <a:p>
            <a:r>
              <a:rPr lang="en-GB" dirty="0"/>
              <a:t>Click to edit Master title style</a:t>
            </a:r>
            <a:endParaRPr lang="en-US" dirty="0"/>
          </a:p>
        </p:txBody>
      </p:sp>
      <p:sp>
        <p:nvSpPr>
          <p:cNvPr id="3" name="Content Placeholder 2"/>
          <p:cNvSpPr>
            <a:spLocks noGrp="1"/>
          </p:cNvSpPr>
          <p:nvPr>
            <p:ph idx="1"/>
          </p:nvPr>
        </p:nvSpPr>
        <p:spPr>
          <a:xfrm>
            <a:off x="3575050" y="1587500"/>
            <a:ext cx="5111750" cy="46799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749550"/>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1796938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0301011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0"/>
            </a:lvl1pPr>
          </a:lstStyle>
          <a:p>
            <a:r>
              <a:rPr lang="en-GB" dirty="0"/>
              <a:t>Click to edit Master title style</a:t>
            </a:r>
            <a:endParaRPr lang="en-US" dirty="0"/>
          </a:p>
        </p:txBody>
      </p:sp>
      <p:sp>
        <p:nvSpPr>
          <p:cNvPr id="3" name="Picture Placeholder 2"/>
          <p:cNvSpPr>
            <a:spLocks noGrp="1"/>
          </p:cNvSpPr>
          <p:nvPr>
            <p:ph type="pic" idx="1"/>
          </p:nvPr>
        </p:nvSpPr>
        <p:spPr>
          <a:xfrm>
            <a:off x="1792288" y="1682749"/>
            <a:ext cx="5486400" cy="30448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23180355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6446674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19250"/>
            <a:ext cx="1992313" cy="4648200"/>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1619250"/>
            <a:ext cx="6019800" cy="46482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833808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0" cap="all"/>
            </a:lvl1pPr>
          </a:lstStyle>
          <a:p>
            <a:r>
              <a:rPr lang="en-GB"/>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E82908B-9AF6-B848-9F87-C2D6B2FF2232}" type="slidenum">
              <a:rPr lang="en-US" smtClean="0"/>
              <a:t>‹#›</a:t>
            </a:fld>
            <a:endParaRPr lang="en-US" dirty="0"/>
          </a:p>
        </p:txBody>
      </p:sp>
    </p:spTree>
    <p:extLst>
      <p:ext uri="{BB962C8B-B14F-4D97-AF65-F5344CB8AC3E}">
        <p14:creationId xmlns:p14="http://schemas.microsoft.com/office/powerpoint/2010/main" val="3777182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4069239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79450" y="1655763"/>
            <a:ext cx="3817938"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9450" y="2295525"/>
            <a:ext cx="38179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803862" y="1655763"/>
            <a:ext cx="3819438"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803862" y="2295525"/>
            <a:ext cx="38194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2894346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858670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8972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0"/>
            <a:ext cx="3008313" cy="1162050"/>
          </a:xfrm>
        </p:spPr>
        <p:txBody>
          <a:bodyPr anchor="b"/>
          <a:lstStyle>
            <a:lvl1pPr algn="l">
              <a:defRPr sz="2000" b="1"/>
            </a:lvl1pPr>
          </a:lstStyle>
          <a:p>
            <a:r>
              <a:rPr lang="en-GB"/>
              <a:t>Click to edit Master title style</a:t>
            </a:r>
            <a:endParaRPr lang="en-US" dirty="0"/>
          </a:p>
        </p:txBody>
      </p:sp>
      <p:sp>
        <p:nvSpPr>
          <p:cNvPr id="3" name="Content Placeholder 2"/>
          <p:cNvSpPr>
            <a:spLocks noGrp="1"/>
          </p:cNvSpPr>
          <p:nvPr>
            <p:ph idx="1"/>
          </p:nvPr>
        </p:nvSpPr>
        <p:spPr>
          <a:xfrm>
            <a:off x="3575050" y="1587500"/>
            <a:ext cx="5111750" cy="46799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57200" y="2749550"/>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2792713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0"/>
            </a:lvl1pPr>
          </a:lstStyle>
          <a:p>
            <a:r>
              <a:rPr lang="en-GB"/>
              <a:t>Click to edit Master title style</a:t>
            </a:r>
            <a:endParaRPr lang="en-US" dirty="0"/>
          </a:p>
        </p:txBody>
      </p:sp>
      <p:sp>
        <p:nvSpPr>
          <p:cNvPr id="3" name="Picture Placeholder 2"/>
          <p:cNvSpPr>
            <a:spLocks noGrp="1"/>
          </p:cNvSpPr>
          <p:nvPr>
            <p:ph type="pic" idx="1"/>
          </p:nvPr>
        </p:nvSpPr>
        <p:spPr>
          <a:xfrm>
            <a:off x="1792288" y="1682749"/>
            <a:ext cx="5486400" cy="30448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3073183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5845_ECC_PPT_P1.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679450" y="457200"/>
            <a:ext cx="5340350" cy="960438"/>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79450" y="1644650"/>
            <a:ext cx="7942263" cy="448151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TextBox 7"/>
          <p:cNvSpPr txBox="1"/>
          <p:nvPr/>
        </p:nvSpPr>
        <p:spPr>
          <a:xfrm>
            <a:off x="6297613" y="6487031"/>
            <a:ext cx="2324100" cy="235962"/>
          </a:xfrm>
          <a:prstGeom prst="rect">
            <a:avLst/>
          </a:prstGeom>
          <a:noFill/>
        </p:spPr>
        <p:txBody>
          <a:bodyPr wrap="square" rtlCol="0">
            <a:spAutoFit/>
          </a:bodyPr>
          <a:lstStyle/>
          <a:p>
            <a:pPr algn="ctr" rtl="0"/>
            <a:r>
              <a:rPr lang="en-GB" sz="1400" b="0" i="0" u="none" strike="noStrike" kern="1200" baseline="30000" dirty="0">
                <a:solidFill>
                  <a:srgbClr val="7F7F7F"/>
                </a:solidFill>
                <a:latin typeface="+mn-lt"/>
                <a:ea typeface="+mn-ea"/>
                <a:cs typeface="+mn-cs"/>
              </a:rPr>
              <a:t>essexcourt.com</a:t>
            </a:r>
          </a:p>
        </p:txBody>
      </p:sp>
    </p:spTree>
    <p:extLst>
      <p:ext uri="{BB962C8B-B14F-4D97-AF65-F5344CB8AC3E}">
        <p14:creationId xmlns:p14="http://schemas.microsoft.com/office/powerpoint/2010/main" val="2201026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400" kern="1200" cap="all">
          <a:solidFill>
            <a:schemeClr val="tx1"/>
          </a:solidFill>
          <a:latin typeface="Arial"/>
          <a:ea typeface="+mj-ea"/>
          <a:cs typeface="+mj-cs"/>
        </a:defRPr>
      </a:lvl1pPr>
    </p:titleStyle>
    <p:bodyStyle>
      <a:lvl1pPr marL="177800" indent="-177800" algn="l" defTabSz="457200" rtl="0" eaLnBrk="1" latinLnBrk="0" hangingPunct="1">
        <a:spcBef>
          <a:spcPct val="20000"/>
        </a:spcBef>
        <a:buClr>
          <a:schemeClr val="bg1">
            <a:lumMod val="50000"/>
          </a:schemeClr>
        </a:buClr>
        <a:buFont typeface="Wingdings" charset="2"/>
        <a:buChar char="§"/>
        <a:defRPr sz="2000" kern="1200">
          <a:solidFill>
            <a:schemeClr val="tx1"/>
          </a:solidFill>
          <a:latin typeface="Arial"/>
          <a:ea typeface="+mn-ea"/>
          <a:cs typeface="+mn-cs"/>
        </a:defRPr>
      </a:lvl1pPr>
      <a:lvl2pPr marL="387350" indent="-209550" algn="l" defTabSz="457200" rtl="0" eaLnBrk="1" latinLnBrk="0" hangingPunct="1">
        <a:spcBef>
          <a:spcPct val="20000"/>
        </a:spcBef>
        <a:buClr>
          <a:schemeClr val="bg1">
            <a:lumMod val="50000"/>
          </a:schemeClr>
        </a:buClr>
        <a:buFont typeface="Wingdings" charset="2"/>
        <a:buChar char="§"/>
        <a:defRPr sz="1800" kern="1200">
          <a:solidFill>
            <a:schemeClr val="tx1"/>
          </a:solidFill>
          <a:latin typeface="Arial"/>
          <a:ea typeface="+mn-ea"/>
          <a:cs typeface="+mn-cs"/>
        </a:defRPr>
      </a:lvl2pPr>
      <a:lvl3pPr marL="558800" indent="-158750" algn="l" defTabSz="457200" rtl="0" eaLnBrk="1" latinLnBrk="0" hangingPunct="1">
        <a:spcBef>
          <a:spcPct val="20000"/>
        </a:spcBef>
        <a:buClr>
          <a:schemeClr val="bg1">
            <a:lumMod val="50000"/>
          </a:schemeClr>
        </a:buClr>
        <a:buFont typeface="Wingdings" charset="2"/>
        <a:buChar char="§"/>
        <a:defRPr sz="1600" kern="1200">
          <a:solidFill>
            <a:schemeClr val="tx1"/>
          </a:solidFill>
          <a:latin typeface="Arial"/>
          <a:ea typeface="+mn-ea"/>
          <a:cs typeface="+mn-cs"/>
        </a:defRPr>
      </a:lvl3pPr>
      <a:lvl4pPr marL="717550" indent="-158750" algn="l" defTabSz="457200" rtl="0" eaLnBrk="1" latinLnBrk="0" hangingPunct="1">
        <a:spcBef>
          <a:spcPct val="20000"/>
        </a:spcBef>
        <a:buClr>
          <a:schemeClr val="bg1">
            <a:lumMod val="50000"/>
          </a:schemeClr>
        </a:buClr>
        <a:buFont typeface="Wingdings" charset="2"/>
        <a:buChar char="§"/>
        <a:defRPr sz="1400" kern="1200">
          <a:solidFill>
            <a:schemeClr val="tx1"/>
          </a:solidFill>
          <a:latin typeface="Arial"/>
          <a:ea typeface="+mn-ea"/>
          <a:cs typeface="+mn-cs"/>
        </a:defRPr>
      </a:lvl4pPr>
      <a:lvl5pPr marL="895350" indent="-127000" algn="l" defTabSz="457200" rtl="0" eaLnBrk="1" latinLnBrk="0" hangingPunct="1">
        <a:spcBef>
          <a:spcPct val="20000"/>
        </a:spcBef>
        <a:buClr>
          <a:schemeClr val="bg1">
            <a:lumMod val="50000"/>
          </a:schemeClr>
        </a:buClr>
        <a:buFont typeface="Wingdings" charset="2"/>
        <a:buChar char="§"/>
        <a:tabLst/>
        <a:defRPr sz="12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5845_ECC_PPT_P1.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679450" y="457200"/>
            <a:ext cx="5340350" cy="960438"/>
          </a:xfrm>
          <a:prstGeom prst="rect">
            <a:avLst/>
          </a:prstGeom>
        </p:spPr>
        <p:txBody>
          <a:bodyPr vert="horz" lIns="0" tIns="0" rIns="0" bIns="0" rtlCol="0" anchor="t" anchorCtr="0">
            <a:noAutofit/>
          </a:bodyPr>
          <a:lstStyle/>
          <a:p>
            <a:r>
              <a:rPr lang="en-GB" dirty="0"/>
              <a:t>Click to edit Master title style</a:t>
            </a:r>
            <a:endParaRPr lang="en-US" dirty="0"/>
          </a:p>
        </p:txBody>
      </p:sp>
      <p:sp>
        <p:nvSpPr>
          <p:cNvPr id="3" name="Text Placeholder 2"/>
          <p:cNvSpPr>
            <a:spLocks noGrp="1"/>
          </p:cNvSpPr>
          <p:nvPr>
            <p:ph type="body" idx="1"/>
          </p:nvPr>
        </p:nvSpPr>
        <p:spPr>
          <a:xfrm>
            <a:off x="679450" y="1644650"/>
            <a:ext cx="7942263" cy="448151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Box 7"/>
          <p:cNvSpPr txBox="1"/>
          <p:nvPr/>
        </p:nvSpPr>
        <p:spPr>
          <a:xfrm>
            <a:off x="6297613" y="6487031"/>
            <a:ext cx="2324100" cy="235962"/>
          </a:xfrm>
          <a:prstGeom prst="rect">
            <a:avLst/>
          </a:prstGeom>
          <a:noFill/>
        </p:spPr>
        <p:txBody>
          <a:bodyPr wrap="square" rtlCol="0">
            <a:spAutoFit/>
          </a:bodyPr>
          <a:lstStyle/>
          <a:p>
            <a:pPr algn="ctr" rtl="0"/>
            <a:r>
              <a:rPr lang="en-GB" sz="1400" b="0" i="0" u="none" strike="noStrike" kern="1200" baseline="30000" dirty="0">
                <a:solidFill>
                  <a:srgbClr val="7F7F7F"/>
                </a:solidFill>
                <a:latin typeface="+mn-lt"/>
                <a:ea typeface="+mn-ea"/>
                <a:cs typeface="+mn-cs"/>
              </a:rPr>
              <a:t>essexcourt.com</a:t>
            </a:r>
          </a:p>
        </p:txBody>
      </p:sp>
    </p:spTree>
    <p:extLst>
      <p:ext uri="{BB962C8B-B14F-4D97-AF65-F5344CB8AC3E}">
        <p14:creationId xmlns:p14="http://schemas.microsoft.com/office/powerpoint/2010/main" val="11812724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400" kern="1200" cap="all">
          <a:solidFill>
            <a:srgbClr val="7F7F7F"/>
          </a:solidFill>
          <a:latin typeface="Arial"/>
          <a:ea typeface="+mj-ea"/>
          <a:cs typeface="+mj-cs"/>
        </a:defRPr>
      </a:lvl1pPr>
    </p:titleStyle>
    <p:bodyStyle>
      <a:lvl1pPr marL="177800" indent="-177800" algn="l" defTabSz="457200" rtl="0" eaLnBrk="1" latinLnBrk="0" hangingPunct="1">
        <a:spcBef>
          <a:spcPct val="20000"/>
        </a:spcBef>
        <a:buClr>
          <a:schemeClr val="bg1">
            <a:lumMod val="50000"/>
          </a:schemeClr>
        </a:buClr>
        <a:buFont typeface="Wingdings" charset="2"/>
        <a:buChar char="§"/>
        <a:defRPr sz="2000" kern="1200">
          <a:solidFill>
            <a:schemeClr val="tx1"/>
          </a:solidFill>
          <a:latin typeface="Arial"/>
          <a:ea typeface="+mn-ea"/>
          <a:cs typeface="+mn-cs"/>
        </a:defRPr>
      </a:lvl1pPr>
      <a:lvl2pPr marL="387350" indent="-209550" algn="l" defTabSz="457200" rtl="0" eaLnBrk="1" latinLnBrk="0" hangingPunct="1">
        <a:spcBef>
          <a:spcPct val="20000"/>
        </a:spcBef>
        <a:buClr>
          <a:schemeClr val="bg1">
            <a:lumMod val="50000"/>
          </a:schemeClr>
        </a:buClr>
        <a:buFont typeface="Wingdings" charset="2"/>
        <a:buChar char="§"/>
        <a:defRPr sz="1800" kern="1200">
          <a:solidFill>
            <a:schemeClr val="tx1"/>
          </a:solidFill>
          <a:latin typeface="Arial"/>
          <a:ea typeface="+mn-ea"/>
          <a:cs typeface="+mn-cs"/>
        </a:defRPr>
      </a:lvl2pPr>
      <a:lvl3pPr marL="558800" indent="-158750" algn="l" defTabSz="457200" rtl="0" eaLnBrk="1" latinLnBrk="0" hangingPunct="1">
        <a:spcBef>
          <a:spcPct val="20000"/>
        </a:spcBef>
        <a:buClr>
          <a:schemeClr val="bg1">
            <a:lumMod val="50000"/>
          </a:schemeClr>
        </a:buClr>
        <a:buFont typeface="Wingdings" charset="2"/>
        <a:buChar char="§"/>
        <a:defRPr sz="1600" kern="1200">
          <a:solidFill>
            <a:schemeClr val="tx1"/>
          </a:solidFill>
          <a:latin typeface="Arial"/>
          <a:ea typeface="+mn-ea"/>
          <a:cs typeface="+mn-cs"/>
        </a:defRPr>
      </a:lvl3pPr>
      <a:lvl4pPr marL="717550" indent="-158750" algn="l" defTabSz="457200" rtl="0" eaLnBrk="1" latinLnBrk="0" hangingPunct="1">
        <a:spcBef>
          <a:spcPct val="20000"/>
        </a:spcBef>
        <a:buClr>
          <a:schemeClr val="bg1">
            <a:lumMod val="50000"/>
          </a:schemeClr>
        </a:buClr>
        <a:buFont typeface="Wingdings" charset="2"/>
        <a:buChar char="§"/>
        <a:defRPr sz="1400" kern="1200">
          <a:solidFill>
            <a:schemeClr val="tx1"/>
          </a:solidFill>
          <a:latin typeface="Arial"/>
          <a:ea typeface="+mn-ea"/>
          <a:cs typeface="+mn-cs"/>
        </a:defRPr>
      </a:lvl4pPr>
      <a:lvl5pPr marL="895350" indent="-127000" algn="l" defTabSz="457200" rtl="0" eaLnBrk="1" latinLnBrk="0" hangingPunct="1">
        <a:spcBef>
          <a:spcPct val="20000"/>
        </a:spcBef>
        <a:buClr>
          <a:schemeClr val="bg1">
            <a:lumMod val="50000"/>
          </a:schemeClr>
        </a:buClr>
        <a:buFont typeface="Wingdings" charset="2"/>
        <a:buChar char="§"/>
        <a:tabLst/>
        <a:defRPr sz="12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959958"/>
            <a:ext cx="9144000" cy="1619945"/>
          </a:xfrm>
        </p:spPr>
        <p:txBody>
          <a:bodyPr>
            <a:normAutofit fontScale="90000"/>
          </a:bodyPr>
          <a:lstStyle/>
          <a:p>
            <a:pPr>
              <a:lnSpc>
                <a:spcPct val="150000"/>
              </a:lnSpc>
            </a:pPr>
            <a:r>
              <a:rPr lang="en-US" sz="2200" dirty="0"/>
              <a:t>Equitable Rescission: </a:t>
            </a:r>
            <a:br>
              <a:rPr lang="en-US" sz="2200" dirty="0"/>
            </a:br>
            <a:r>
              <a:rPr lang="en-US" sz="2200" u="sng" dirty="0"/>
              <a:t>Patarkatsishvili v Woodward-Fisher </a:t>
            </a:r>
            <a:r>
              <a:rPr lang="en-US" sz="2200" dirty="0"/>
              <a:t>[2024] EWHC 2591 (Ch)  </a:t>
            </a:r>
            <a:br>
              <a:rPr lang="en-US" sz="2200" dirty="0"/>
            </a:br>
            <a:r>
              <a:rPr lang="en-US" sz="2200" dirty="0"/>
              <a:t>aka “the moths case” </a:t>
            </a:r>
            <a:br>
              <a:rPr lang="en-US" sz="2000" dirty="0"/>
            </a:br>
            <a:br>
              <a:rPr lang="en-US" sz="2400" dirty="0"/>
            </a:br>
            <a:endParaRPr lang="en-US" sz="2400" dirty="0"/>
          </a:p>
        </p:txBody>
      </p:sp>
      <p:sp>
        <p:nvSpPr>
          <p:cNvPr id="3" name="Subtitle 2"/>
          <p:cNvSpPr>
            <a:spLocks noGrp="1"/>
          </p:cNvSpPr>
          <p:nvPr>
            <p:ph type="subTitle" idx="1"/>
          </p:nvPr>
        </p:nvSpPr>
        <p:spPr>
          <a:xfrm>
            <a:off x="360363" y="4293705"/>
            <a:ext cx="8433091" cy="1108886"/>
          </a:xfrm>
        </p:spPr>
        <p:txBody>
          <a:bodyPr/>
          <a:lstStyle/>
          <a:p>
            <a:r>
              <a:rPr lang="en-US" dirty="0"/>
              <a:t>RUTH DEN BESTEN KC</a:t>
            </a:r>
          </a:p>
          <a:p>
            <a:r>
              <a:rPr lang="en-US" dirty="0"/>
              <a:t>ESSEX COURT CHAMBERS </a:t>
            </a:r>
          </a:p>
        </p:txBody>
      </p:sp>
    </p:spTree>
    <p:extLst>
      <p:ext uri="{BB962C8B-B14F-4D97-AF65-F5344CB8AC3E}">
        <p14:creationId xmlns:p14="http://schemas.microsoft.com/office/powerpoint/2010/main" val="794756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E2EE2-2D63-FEF4-C98D-64A53E3A47C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DB5EC5A-C0D8-DB92-173C-E5070F8DB428}"/>
              </a:ext>
            </a:extLst>
          </p:cNvPr>
          <p:cNvSpPr>
            <a:spLocks noGrp="1"/>
          </p:cNvSpPr>
          <p:nvPr>
            <p:ph idx="1"/>
          </p:nvPr>
        </p:nvSpPr>
        <p:spPr/>
        <p:txBody>
          <a:bodyPr/>
          <a:lstStyle/>
          <a:p>
            <a:pPr algn="just"/>
            <a:endParaRPr lang="en-US" dirty="0"/>
          </a:p>
          <a:p>
            <a:pPr algn="just"/>
            <a:endParaRPr lang="en-US" dirty="0"/>
          </a:p>
          <a:p>
            <a:pPr algn="just"/>
            <a:r>
              <a:rPr lang="en-US" dirty="0"/>
              <a:t>A deal with too many moth holes (Tony Bingham, Building 2025, 3);</a:t>
            </a:r>
          </a:p>
          <a:p>
            <a:pPr algn="just"/>
            <a:r>
              <a:rPr lang="en-US" dirty="0"/>
              <a:t>A misrepresentation of moths (Estates Gazette 2025, 2514, 47); </a:t>
            </a:r>
          </a:p>
          <a:p>
            <a:pPr algn="just"/>
            <a:r>
              <a:rPr lang="en-US" dirty="0"/>
              <a:t>Of moths, millionaires and mansions (Law Society Gazette 2025, 122(10), 32)</a:t>
            </a:r>
          </a:p>
          <a:p>
            <a:pPr algn="just"/>
            <a:r>
              <a:rPr lang="en-US" dirty="0"/>
              <a:t>Moths, mansions and misrepresentation: don't let the truth fly away (Taylor Wessing);</a:t>
            </a:r>
          </a:p>
          <a:p>
            <a:pPr algn="just"/>
            <a:r>
              <a:rPr lang="en-US" dirty="0"/>
              <a:t>MOTH-ER OF ALL VERMIN (Stevens and Bolton).</a:t>
            </a:r>
          </a:p>
          <a:p>
            <a:endParaRPr lang="en-GB" dirty="0"/>
          </a:p>
        </p:txBody>
      </p:sp>
    </p:spTree>
    <p:extLst>
      <p:ext uri="{BB962C8B-B14F-4D97-AF65-F5344CB8AC3E}">
        <p14:creationId xmlns:p14="http://schemas.microsoft.com/office/powerpoint/2010/main" val="1847874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4567CA0-AB29-1268-12F1-13676DDAB2CD}"/>
              </a:ext>
            </a:extLst>
          </p:cNvPr>
          <p:cNvSpPr>
            <a:spLocks noGrp="1"/>
          </p:cNvSpPr>
          <p:nvPr>
            <p:ph type="title"/>
          </p:nvPr>
        </p:nvSpPr>
        <p:spPr>
          <a:xfrm>
            <a:off x="679450" y="457200"/>
            <a:ext cx="5340350" cy="960438"/>
          </a:xfrm>
        </p:spPr>
        <p:txBody>
          <a:bodyPr/>
          <a:lstStyle/>
          <a:p>
            <a:endParaRPr lang="en-US"/>
          </a:p>
        </p:txBody>
      </p:sp>
      <p:pic>
        <p:nvPicPr>
          <p:cNvPr id="4" name="Content Placeholder 3" descr="A close-up of a moth&#10;&#10;AI-generated content may be incorrect.">
            <a:extLst>
              <a:ext uri="{FF2B5EF4-FFF2-40B4-BE49-F238E27FC236}">
                <a16:creationId xmlns:a16="http://schemas.microsoft.com/office/drawing/2014/main" id="{6418CC67-E02C-C740-3585-2214E514C728}"/>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t="4611" r="2" b="10857"/>
          <a:stretch/>
        </p:blipFill>
        <p:spPr bwMode="auto">
          <a:xfrm>
            <a:off x="679450" y="1644650"/>
            <a:ext cx="7942263" cy="4481513"/>
          </a:xfrm>
          <a:prstGeom prst="rect">
            <a:avLst/>
          </a:prstGeom>
          <a:noFill/>
          <a:ln>
            <a:noFill/>
          </a:ln>
        </p:spPr>
      </p:pic>
    </p:spTree>
    <p:extLst>
      <p:ext uri="{BB962C8B-B14F-4D97-AF65-F5344CB8AC3E}">
        <p14:creationId xmlns:p14="http://schemas.microsoft.com/office/powerpoint/2010/main" val="4154282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995CD-90C6-13CD-7CC2-9B76EAB9279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3E51809-F1D3-1852-7A12-1E341D45241E}"/>
              </a:ext>
            </a:extLst>
          </p:cNvPr>
          <p:cNvSpPr>
            <a:spLocks noGrp="1"/>
          </p:cNvSpPr>
          <p:nvPr>
            <p:ph idx="1"/>
          </p:nvPr>
        </p:nvSpPr>
        <p:spPr/>
        <p:txBody>
          <a:bodyPr>
            <a:normAutofit/>
          </a:bodyPr>
          <a:lstStyle/>
          <a:p>
            <a:pPr algn="just">
              <a:spcAft>
                <a:spcPts val="1120"/>
              </a:spcAft>
            </a:pPr>
            <a:endPar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indent="0" algn="just">
              <a:spcAft>
                <a:spcPts val="1120"/>
              </a:spcAft>
              <a:buNone/>
            </a:pPr>
            <a:r>
              <a:rPr lang="en-US" dirty="0"/>
              <a:t>A basis for rescission was established because a contract for the sale of a sizeable property was found to have been entered into in reliance upon fraudulent misrepresentations as to:</a:t>
            </a:r>
            <a:endPar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just">
              <a:spcAft>
                <a:spcPts val="1120"/>
              </a:spcAft>
            </a:pP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vermin infestation infecting the property;</a:t>
            </a:r>
            <a:endParaRPr lang="en-GB" dirty="0">
              <a:effectLst/>
              <a:latin typeface="Arial" panose="020B0604020202020204" pitchFamily="34" charset="0"/>
              <a:ea typeface="Aptos" panose="020B0004020202020204" pitchFamily="34" charset="0"/>
              <a:cs typeface="Arial" panose="020B0604020202020204" pitchFamily="34" charset="0"/>
            </a:endParaRPr>
          </a:p>
          <a:p>
            <a:pPr algn="just">
              <a:spcAft>
                <a:spcPts val="1120"/>
              </a:spcAft>
            </a:pP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absence of reports concerning the vermin infestation;</a:t>
            </a:r>
            <a:endParaRPr lang="en-GB" dirty="0">
              <a:effectLst/>
              <a:latin typeface="Arial" panose="020B0604020202020204" pitchFamily="34" charset="0"/>
              <a:ea typeface="Aptos" panose="020B0004020202020204" pitchFamily="34" charset="0"/>
              <a:cs typeface="Arial" panose="020B0604020202020204" pitchFamily="34" charset="0"/>
            </a:endParaRPr>
          </a:p>
          <a:p>
            <a:pPr algn="just">
              <a:spcAft>
                <a:spcPts val="1120"/>
              </a:spcAft>
            </a:pPr>
            <a:r>
              <a:rPr lang="en-GB" dirty="0">
                <a:solidFill>
                  <a:srgbClr val="000000"/>
                </a:solidFill>
                <a:effectLst/>
                <a:latin typeface="Arial" panose="020B0604020202020204" pitchFamily="34" charset="0"/>
                <a:ea typeface="Aptos" panose="020B0004020202020204" pitchFamily="34" charset="0"/>
                <a:cs typeface="Arial" panose="020B0604020202020204" pitchFamily="34" charset="0"/>
              </a:rPr>
              <a:t>The absence of latent defects in the property that were not apparent on inspection. ​ </a:t>
            </a:r>
            <a:endParaRPr lang="en-GB" dirty="0">
              <a:effectLst/>
              <a:latin typeface="Arial" panose="020B0604020202020204" pitchFamily="34" charset="0"/>
              <a:ea typeface="Aptos" panose="020B00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730619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5F560761-955E-5E6A-3942-1C95CA2147A2}"/>
              </a:ext>
            </a:extLst>
          </p:cNvPr>
          <p:cNvSpPr>
            <a:spLocks noGrp="1"/>
          </p:cNvSpPr>
          <p:nvPr>
            <p:ph type="title"/>
          </p:nvPr>
        </p:nvSpPr>
        <p:spPr>
          <a:xfrm>
            <a:off x="679450" y="457200"/>
            <a:ext cx="5340350" cy="960438"/>
          </a:xfrm>
        </p:spPr>
        <p:txBody>
          <a:bodyPr/>
          <a:lstStyle/>
          <a:p>
            <a:endParaRPr lang="en-US"/>
          </a:p>
        </p:txBody>
      </p:sp>
      <p:pic>
        <p:nvPicPr>
          <p:cNvPr id="7" name="Content Placeholder 6" descr="A cartoon of a butterfly&#10;&#10;AI-generated content may be incorrect.">
            <a:extLst>
              <a:ext uri="{FF2B5EF4-FFF2-40B4-BE49-F238E27FC236}">
                <a16:creationId xmlns:a16="http://schemas.microsoft.com/office/drawing/2014/main" id="{9F42CCA2-CA02-3E82-2309-B33434808BA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1413129" y="340804"/>
            <a:ext cx="7136511" cy="7136511"/>
          </a:xfrm>
          <a:prstGeom prst="rect">
            <a:avLst/>
          </a:prstGeom>
          <a:noFill/>
          <a:ln>
            <a:noFill/>
          </a:ln>
        </p:spPr>
      </p:pic>
    </p:spTree>
    <p:extLst>
      <p:ext uri="{BB962C8B-B14F-4D97-AF65-F5344CB8AC3E}">
        <p14:creationId xmlns:p14="http://schemas.microsoft.com/office/powerpoint/2010/main" val="16335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76756-A250-7711-4A8A-06A3197BE71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B5F2F89-1D2A-64EA-B9E2-9E5FB7F11852}"/>
              </a:ext>
            </a:extLst>
          </p:cNvPr>
          <p:cNvSpPr>
            <a:spLocks noGrp="1"/>
          </p:cNvSpPr>
          <p:nvPr>
            <p:ph idx="1"/>
          </p:nvPr>
        </p:nvSpPr>
        <p:spPr/>
        <p:txBody>
          <a:bodyPr/>
          <a:lstStyle/>
          <a:p>
            <a:endParaRPr lang="en-GB" sz="1800" dirty="0">
              <a:solidFill>
                <a:srgbClr val="000000"/>
              </a:solidFill>
              <a:effectLst/>
              <a:latin typeface="Arial" panose="020B0604020202020204" pitchFamily="34" charset="0"/>
              <a:ea typeface="Aptos" panose="020B0004020202020204" pitchFamily="34" charset="0"/>
              <a:cs typeface="Arial" panose="020B0604020202020204" pitchFamily="34" charset="0"/>
            </a:endParaRPr>
          </a:p>
          <a:p>
            <a:endParaRPr lang="en-GB" sz="1800" dirty="0">
              <a:solidFill>
                <a:srgbClr val="000000"/>
              </a:solidFill>
              <a:latin typeface="Arial" panose="020B0604020202020204" pitchFamily="34" charset="0"/>
              <a:ea typeface="Aptos" panose="020B0004020202020204" pitchFamily="34" charset="0"/>
              <a:cs typeface="Arial" panose="020B0604020202020204" pitchFamily="34" charset="0"/>
            </a:endParaRPr>
          </a:p>
          <a:p>
            <a:endParaRPr lang="en-GB" sz="1800" dirty="0">
              <a:solidFill>
                <a:srgbClr val="000000"/>
              </a:solidFill>
              <a:effectLst/>
              <a:latin typeface="Arial" panose="020B0604020202020204" pitchFamily="34" charset="0"/>
              <a:ea typeface="Aptos" panose="020B0004020202020204" pitchFamily="34" charset="0"/>
              <a:cs typeface="Arial" panose="020B0604020202020204" pitchFamily="34" charset="0"/>
            </a:endParaRPr>
          </a:p>
          <a:p>
            <a:pPr algn="just"/>
            <a:r>
              <a:rPr lang="en-GB" dirty="0">
                <a:solidFill>
                  <a:srgbClr val="000000"/>
                </a:solidFill>
                <a:effectLst/>
                <a:latin typeface="Arial" panose="020B0604020202020204" pitchFamily="34" charset="0"/>
                <a:ea typeface="Aptos" panose="020B0004020202020204" pitchFamily="34" charset="0"/>
                <a:cs typeface="Arial" panose="020B0604020202020204" pitchFamily="34" charset="0"/>
              </a:rPr>
              <a:t>The rescission sought was equitable because the Cs </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required the court’s assistance to unwind the transaction, which had provided for the transfer of a registered property, so that a self-help common law recission would be inadequate. </a:t>
            </a:r>
            <a:endParaRPr lang="en-GB" dirty="0">
              <a:effectLst/>
              <a:latin typeface="Arial" panose="020B0604020202020204" pitchFamily="34" charset="0"/>
              <a:ea typeface="Aptos" panose="020B00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793094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21FB7-2C47-48C8-D7BC-B5D49B38C67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77D6D09-FB6B-F2A6-A38B-C63405036534}"/>
              </a:ext>
            </a:extLst>
          </p:cNvPr>
          <p:cNvSpPr>
            <a:spLocks noGrp="1"/>
          </p:cNvSpPr>
          <p:nvPr>
            <p:ph idx="1"/>
          </p:nvPr>
        </p:nvSpPr>
        <p:spPr/>
        <p:txBody>
          <a:bodyPr/>
          <a:lstStyle/>
          <a:p>
            <a:pPr algn="just">
              <a:spcAft>
                <a:spcPts val="1120"/>
              </a:spcAft>
              <a:buNone/>
            </a:pPr>
            <a:endParaRPr lang="en-GB" dirty="0">
              <a:solidFill>
                <a:srgbClr val="000000"/>
              </a:solidFill>
              <a:effectLst/>
              <a:latin typeface="Arial" panose="020B0604020202020204" pitchFamily="34" charset="0"/>
              <a:ea typeface="Aptos" panose="020B0004020202020204" pitchFamily="34" charset="0"/>
              <a:cs typeface="Arial" panose="020B0604020202020204" pitchFamily="34" charset="0"/>
            </a:endParaRPr>
          </a:p>
          <a:p>
            <a:pPr algn="just">
              <a:spcAft>
                <a:spcPts val="1120"/>
              </a:spcAft>
              <a:buNone/>
            </a:pPr>
            <a:r>
              <a:rPr lang="en-GB" dirty="0">
                <a:solidFill>
                  <a:srgbClr val="000000"/>
                </a:solidFill>
                <a:effectLst/>
                <a:latin typeface="Arial" panose="020B0604020202020204" pitchFamily="34" charset="0"/>
                <a:ea typeface="Aptos" panose="020B0004020202020204" pitchFamily="34" charset="0"/>
                <a:cs typeface="Arial" panose="020B0604020202020204" pitchFamily="34" charset="0"/>
              </a:rPr>
              <a:t>In the case of fraud, where the right to rescind is established, the Court does not have a further discretion to refuse rescission. </a:t>
            </a:r>
            <a:endParaRPr lang="en-GB" dirty="0">
              <a:effectLst/>
              <a:latin typeface="Arial" panose="020B0604020202020204" pitchFamily="34" charset="0"/>
              <a:ea typeface="Aptos" panose="020B0004020202020204" pitchFamily="34" charset="0"/>
              <a:cs typeface="Arial" panose="020B0604020202020204" pitchFamily="34" charset="0"/>
            </a:endParaRPr>
          </a:p>
          <a:p>
            <a:pPr algn="just">
              <a:spcAft>
                <a:spcPts val="1120"/>
              </a:spcAft>
            </a:pPr>
            <a:r>
              <a:rPr lang="en-GB" sz="1800" dirty="0">
                <a:solidFill>
                  <a:srgbClr val="000000"/>
                </a:solidFill>
                <a:effectLst/>
                <a:latin typeface="Arial" panose="020B0604020202020204" pitchFamily="34" charset="0"/>
                <a:ea typeface="Aptos" panose="020B0004020202020204" pitchFamily="34" charset="0"/>
                <a:cs typeface="Arial" panose="020B0604020202020204" pitchFamily="34" charset="0"/>
              </a:rPr>
              <a:t> “</a:t>
            </a:r>
            <a:r>
              <a:rPr lang="en-GB" sz="1800" i="1" dirty="0">
                <a:solidFill>
                  <a:srgbClr val="000000"/>
                </a:solidFill>
                <a:effectLst/>
                <a:latin typeface="Arial" panose="020B0604020202020204" pitchFamily="34" charset="0"/>
                <a:ea typeface="Aptos" panose="020B0004020202020204" pitchFamily="34" charset="0"/>
                <a:cs typeface="Arial" panose="020B0604020202020204" pitchFamily="34" charset="0"/>
              </a:rPr>
              <a:t>The issue is not, at a higher level, whether some other relief would be more practically just than granting rescission</a:t>
            </a:r>
            <a:r>
              <a:rPr lang="en-GB" sz="1800" dirty="0">
                <a:solidFill>
                  <a:srgbClr val="000000"/>
                </a:solidFill>
                <a:effectLst/>
                <a:latin typeface="Arial" panose="020B0604020202020204" pitchFamily="34" charset="0"/>
                <a:ea typeface="Aptos" panose="020B0004020202020204" pitchFamily="34" charset="0"/>
                <a:cs typeface="Arial" panose="020B0604020202020204" pitchFamily="34" charset="0"/>
              </a:rPr>
              <a:t>. </a:t>
            </a:r>
            <a:r>
              <a:rPr lang="en-GB" sz="1800" i="1" dirty="0">
                <a:solidFill>
                  <a:srgbClr val="000000"/>
                </a:solidFill>
                <a:effectLst/>
                <a:latin typeface="Arial" panose="020B0604020202020204" pitchFamily="34" charset="0"/>
                <a:ea typeface="Aptos" panose="020B0004020202020204" pitchFamily="34" charset="0"/>
                <a:cs typeface="Arial" panose="020B0604020202020204" pitchFamily="34" charset="0"/>
              </a:rPr>
              <a:t>The authorities establish that there may be bars to a claim for rescission, which include the ability of a claimant to make counter restitution, but if counter restitution can be given and there is no bar, there is no residual discretion that the Court can exercise on the basis that it appears fairer to leave a claimant to recover damages at law</a:t>
            </a:r>
            <a:r>
              <a:rPr lang="en-GB" sz="1800" dirty="0">
                <a:solidFill>
                  <a:srgbClr val="000000"/>
                </a:solidFill>
                <a:effectLst/>
                <a:latin typeface="Arial" panose="020B0604020202020204" pitchFamily="34" charset="0"/>
                <a:ea typeface="Aptos" panose="020B0004020202020204" pitchFamily="34" charset="0"/>
                <a:cs typeface="Arial" panose="020B0604020202020204" pitchFamily="34" charset="0"/>
              </a:rPr>
              <a:t>”.</a:t>
            </a:r>
            <a:endParaRPr lang="en-GB" sz="1800" dirty="0">
              <a:effectLst/>
              <a:latin typeface="Arial" panose="020B0604020202020204" pitchFamily="34" charset="0"/>
              <a:ea typeface="Aptos" panose="020B00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048192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1FC0A-340D-57A5-7F47-79BB7EA4CC5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D21715E-88D1-C40D-C0BD-17BF3439780E}"/>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Rescission will be unavailable where barred:</a:t>
            </a:r>
          </a:p>
          <a:p>
            <a:r>
              <a:rPr lang="en-US" dirty="0"/>
              <a:t>Laches, </a:t>
            </a:r>
          </a:p>
          <a:p>
            <a:r>
              <a:rPr lang="en-US" dirty="0"/>
              <a:t>Affirmation, </a:t>
            </a:r>
          </a:p>
          <a:p>
            <a:r>
              <a:rPr lang="en-US" dirty="0"/>
              <a:t>Restitutio in integrum/Counter-restitution </a:t>
            </a:r>
          </a:p>
          <a:p>
            <a:endParaRPr lang="en-GB" dirty="0"/>
          </a:p>
        </p:txBody>
      </p:sp>
    </p:spTree>
    <p:extLst>
      <p:ext uri="{BB962C8B-B14F-4D97-AF65-F5344CB8AC3E}">
        <p14:creationId xmlns:p14="http://schemas.microsoft.com/office/powerpoint/2010/main" val="202838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890E0-090D-AAFF-B97E-0E41EA04838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052D090-2A5B-EEC1-2F88-0A0E204B748A}"/>
              </a:ext>
            </a:extLst>
          </p:cNvPr>
          <p:cNvSpPr>
            <a:spLocks noGrp="1"/>
          </p:cNvSpPr>
          <p:nvPr>
            <p:ph idx="1"/>
          </p:nvPr>
        </p:nvSpPr>
        <p:spPr/>
        <p:txBody>
          <a:bodyPr/>
          <a:lstStyle/>
          <a:p>
            <a:pPr algn="just">
              <a:buNone/>
            </a:pPr>
            <a:endPar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just">
              <a:buNone/>
            </a:pPr>
            <a:endParaRPr lang="en-GB" dirty="0">
              <a:effectLst/>
              <a:latin typeface="Arial" panose="020B0604020202020204" pitchFamily="34" charset="0"/>
              <a:ea typeface="Aptos" panose="020B0004020202020204" pitchFamily="34" charset="0"/>
              <a:cs typeface="Arial" panose="020B0604020202020204" pitchFamily="34" charset="0"/>
            </a:endParaRPr>
          </a:p>
          <a:p>
            <a:pPr algn="just"/>
            <a:r>
              <a:rPr lang="en-US" dirty="0"/>
              <a:t>Restitutio in integrum is concerned with Cs’ ability to return the benefit taken under the contract, and not with Ds’ ability to return to the Claimant the precise benefit taken.</a:t>
            </a:r>
          </a:p>
          <a:p>
            <a:pPr marL="0" indent="0" algn="just">
              <a:buNone/>
            </a:pPr>
            <a:r>
              <a:rPr lang="en-US" dirty="0"/>
              <a:t> </a:t>
            </a:r>
          </a:p>
          <a:p>
            <a:pPr algn="just"/>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LJ Popplewell in </a:t>
            </a:r>
            <a:r>
              <a:rPr lang="en-GB"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School Facility Management Ltd v Governing Body of Christ the King College</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[2021] EWCA </a:t>
            </a:r>
            <a:r>
              <a:rPr lang="en-GB"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Civ</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1053: “</a:t>
            </a:r>
            <a:r>
              <a:rPr lang="en-GB"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it is… the impossibility of counter restitution to the defendant that amounts to a defence to rescission, not difficulty in recovering the benefits conferred on the defendant</a:t>
            </a:r>
            <a:r>
              <a:rPr lang="en-GB"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dirty="0">
              <a:effectLst/>
              <a:latin typeface="Arial" panose="020B0604020202020204" pitchFamily="34" charset="0"/>
              <a:ea typeface="Aptos" panose="020B00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801724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A7F87-DFE4-87E4-2985-820A95DDA76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B67FF30-C5F2-C89C-7A77-F63AD58013B0}"/>
              </a:ext>
            </a:extLst>
          </p:cNvPr>
          <p:cNvSpPr>
            <a:spLocks noGrp="1"/>
          </p:cNvSpPr>
          <p:nvPr>
            <p:ph idx="1"/>
          </p:nvPr>
        </p:nvSpPr>
        <p:spPr/>
        <p:txBody>
          <a:bodyPr/>
          <a:lstStyle/>
          <a:p>
            <a:endParaRPr lang="en-US" dirty="0"/>
          </a:p>
          <a:p>
            <a:endParaRPr lang="en-US" dirty="0"/>
          </a:p>
          <a:p>
            <a:endParaRPr lang="en-US" dirty="0"/>
          </a:p>
          <a:p>
            <a:r>
              <a:rPr lang="en-US" dirty="0"/>
              <a:t>The </a:t>
            </a:r>
            <a:r>
              <a:rPr lang="en-US"/>
              <a:t>Court fashioned </a:t>
            </a:r>
            <a:r>
              <a:rPr lang="en-US" dirty="0"/>
              <a:t>a practical way forward: the grant of an equitable lien over the property in </a:t>
            </a:r>
            <a:r>
              <a:rPr lang="en-US" dirty="0" err="1"/>
              <a:t>favour</a:t>
            </a:r>
            <a:r>
              <a:rPr lang="en-US" dirty="0"/>
              <a:t> of Cs, securing their entitlement to repayment, whilst allowing WWF to regain title to the house and to sell it to raise the necessary funds. </a:t>
            </a:r>
            <a:endParaRPr lang="en-GB" dirty="0"/>
          </a:p>
        </p:txBody>
      </p:sp>
    </p:spTree>
    <p:extLst>
      <p:ext uri="{BB962C8B-B14F-4D97-AF65-F5344CB8AC3E}">
        <p14:creationId xmlns:p14="http://schemas.microsoft.com/office/powerpoint/2010/main" val="2526916884"/>
      </p:ext>
    </p:extLst>
  </p:cSld>
  <p:clrMapOvr>
    <a:masterClrMapping/>
  </p:clrMapOvr>
</p:sld>
</file>

<file path=ppt/theme/theme1.xml><?xml version="1.0" encoding="utf-8"?>
<a:theme xmlns:a="http://schemas.openxmlformats.org/drawingml/2006/main" name="DD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7cb17320-c37c-4dad-bec6-6bd86b67003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58A699F5ABD614EBEF9C951D0C95CA6" ma:contentTypeVersion="10" ma:contentTypeDescription="Create a new document." ma:contentTypeScope="" ma:versionID="47439df6d1b852ab80716f80c3da58b2">
  <xsd:schema xmlns:xsd="http://www.w3.org/2001/XMLSchema" xmlns:xs="http://www.w3.org/2001/XMLSchema" xmlns:p="http://schemas.microsoft.com/office/2006/metadata/properties" xmlns:ns3="7cb17320-c37c-4dad-bec6-6bd86b67003d" targetNamespace="http://schemas.microsoft.com/office/2006/metadata/properties" ma:root="true" ma:fieldsID="a26463fef69a767bca7fe9129759037c" ns3:_="">
    <xsd:import namespace="7cb17320-c37c-4dad-bec6-6bd86b67003d"/>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3:MediaServiceSystemTags" minOccurs="0"/>
                <xsd:element ref="ns3:MediaServiceOCR" minOccurs="0"/>
                <xsd:element ref="ns3:MediaServiceGenerationTime" minOccurs="0"/>
                <xsd:element ref="ns3:MediaServiceEventHashCode"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b17320-c37c-4dad-bec6-6bd86b67003d"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ystemTags" ma:index="13" nillable="true" ma:displayName="MediaServiceSystemTags" ma:hidden="true" ma:internalName="MediaServiceSystemTags" ma:readOnly="true">
      <xsd:simpleType>
        <xsd:restriction base="dms:Note"/>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activity" ma:index="17"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3E0CB4-C6CC-456F-A46C-FB0FD908BFF2}">
  <ds:schemaRefs>
    <ds:schemaRef ds:uri="http://purl.org/dc/dcmitype/"/>
    <ds:schemaRef ds:uri="7cb17320-c37c-4dad-bec6-6bd86b67003d"/>
    <ds:schemaRef ds:uri="http://purl.org/dc/elements/1.1/"/>
    <ds:schemaRef ds:uri="http://www.w3.org/XML/1998/namespace"/>
    <ds:schemaRef ds:uri="http://schemas.microsoft.com/office/2006/documentManagement/types"/>
    <ds:schemaRef ds:uri="http://schemas.microsoft.com/office/2006/metadata/properties"/>
    <ds:schemaRef ds:uri="http://purl.org/dc/term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1D37B080-4884-4603-B263-AB2AA08E80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b17320-c37c-4dad-bec6-6bd86b6700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450DDF-11F9-478F-9310-F0A5EE3086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DD SLIDES.potx</Template>
  <TotalTime>0</TotalTime>
  <Words>472</Words>
  <Application>Microsoft Office PowerPoint</Application>
  <PresentationFormat>On-screen Show (4:3)</PresentationFormat>
  <Paragraphs>38</Paragraphs>
  <Slides>10</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Wingdings</vt:lpstr>
      <vt:lpstr>DD SLIDES</vt:lpstr>
      <vt:lpstr>1_Office Theme</vt:lpstr>
      <vt:lpstr>Equitable Rescission:  Patarkatsishvili v Woodward-Fisher [2024] EWHC 2591 (Ch)   aka “the moths case”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Sears Davies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Newman</dc:creator>
  <cp:lastModifiedBy>Foxton, Mr Justice</cp:lastModifiedBy>
  <cp:revision>56</cp:revision>
  <cp:lastPrinted>2025-02-18T06:48:36Z</cp:lastPrinted>
  <dcterms:created xsi:type="dcterms:W3CDTF">2014-11-03T12:59:06Z</dcterms:created>
  <dcterms:modified xsi:type="dcterms:W3CDTF">2025-05-07T10:50:29Z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0x010100258A699F5ABD614EBEF9C951D0C95CA6</vt:lpwstr>
  </property>
</Properties>
</file>