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 id="257" r:id="rId3"/>
    <p:sldId id="279" r:id="rId4"/>
    <p:sldId id="280" r:id="rId5"/>
    <p:sldId id="281" r:id="rId6"/>
    <p:sldId id="258" r:id="rId7"/>
    <p:sldId id="259" r:id="rId8"/>
    <p:sldId id="267" r:id="rId9"/>
    <p:sldId id="260" r:id="rId10"/>
    <p:sldId id="275" r:id="rId11"/>
    <p:sldId id="261" r:id="rId12"/>
    <p:sldId id="282" r:id="rId13"/>
    <p:sldId id="283" r:id="rId14"/>
    <p:sldId id="262" r:id="rId1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6" autoAdjust="0"/>
    <p:restoredTop sz="94660"/>
  </p:normalViewPr>
  <p:slideViewPr>
    <p:cSldViewPr snapToGrid="0">
      <p:cViewPr varScale="1">
        <p:scale>
          <a:sx n="161" d="100"/>
          <a:sy n="161" d="100"/>
        </p:scale>
        <p:origin x="152" y="1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9EA1E-98C4-4A2E-AAC3-800E357DC9FE}"/>
              </a:ext>
            </a:extLst>
          </p:cNvPr>
          <p:cNvSpPr>
            <a:spLocks noGrp="1"/>
          </p:cNvSpPr>
          <p:nvPr>
            <p:ph type="ctrTitle"/>
          </p:nvPr>
        </p:nvSpPr>
        <p:spPr>
          <a:xfrm>
            <a:off x="1517904" y="1517904"/>
            <a:ext cx="9144000" cy="2798064"/>
          </a:xfrm>
        </p:spPr>
        <p:txBody>
          <a:bodyPr anchor="b"/>
          <a:lstStyle>
            <a:lvl1pPr algn="ctr">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9A96B1FA-5AE6-4D57-B37B-4AA0216007F8}"/>
              </a:ext>
            </a:extLst>
          </p:cNvPr>
          <p:cNvSpPr>
            <a:spLocks noGrp="1"/>
          </p:cNvSpPr>
          <p:nvPr>
            <p:ph type="subTitle" idx="1"/>
          </p:nvPr>
        </p:nvSpPr>
        <p:spPr>
          <a:xfrm>
            <a:off x="1517904" y="4572000"/>
            <a:ext cx="9144000" cy="1527048"/>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a:extLst>
              <a:ext uri="{FF2B5EF4-FFF2-40B4-BE49-F238E27FC236}">
                <a16:creationId xmlns:a16="http://schemas.microsoft.com/office/drawing/2014/main" id="{01F49B66-DBC3-45EE-A6E1-DE10A6C186C8}"/>
              </a:ext>
            </a:extLst>
          </p:cNvPr>
          <p:cNvSpPr>
            <a:spLocks noGrp="1"/>
          </p:cNvSpPr>
          <p:nvPr>
            <p:ph type="dt" sz="half" idx="10"/>
          </p:nvPr>
        </p:nvSpPr>
        <p:spPr/>
        <p:txBody>
          <a:bodyPr/>
          <a:lstStyle/>
          <a:p>
            <a:pPr algn="r"/>
            <a:fld id="{3F9AFA87-1417-4992-ABD9-27C3BC8CC883}" type="datetimeFigureOut">
              <a:rPr lang="en-US" smtClean="0"/>
              <a:pPr algn="r"/>
              <a:t>5/11/2025</a:t>
            </a:fld>
            <a:endParaRPr lang="en-US" dirty="0"/>
          </a:p>
        </p:txBody>
      </p:sp>
      <p:sp>
        <p:nvSpPr>
          <p:cNvPr id="8" name="Footer Placeholder 7">
            <a:extLst>
              <a:ext uri="{FF2B5EF4-FFF2-40B4-BE49-F238E27FC236}">
                <a16:creationId xmlns:a16="http://schemas.microsoft.com/office/drawing/2014/main" id="{241085F0-1967-4B4F-9824-58E9F2E05125}"/>
              </a:ext>
            </a:extLst>
          </p:cNvPr>
          <p:cNvSpPr>
            <a:spLocks noGrp="1"/>
          </p:cNvSpPr>
          <p:nvPr>
            <p:ph type="ftr" sz="quarter" idx="11"/>
          </p:nvPr>
        </p:nvSpPr>
        <p:spPr/>
        <p:txBody>
          <a:bodyPr/>
          <a:lstStyle/>
          <a:p>
            <a:endParaRPr lang="en-US" sz="1000" dirty="0"/>
          </a:p>
        </p:txBody>
      </p:sp>
      <p:sp>
        <p:nvSpPr>
          <p:cNvPr id="9" name="Slide Number Placeholder 8">
            <a:extLst>
              <a:ext uri="{FF2B5EF4-FFF2-40B4-BE49-F238E27FC236}">
                <a16:creationId xmlns:a16="http://schemas.microsoft.com/office/drawing/2014/main" id="{40AEDEE5-31B5-4868-8C16-47FF43E276A4}"/>
              </a:ext>
            </a:extLst>
          </p:cNvPr>
          <p:cNvSpPr>
            <a:spLocks noGrp="1"/>
          </p:cNvSpPr>
          <p:nvPr>
            <p:ph type="sldNum" sz="quarter" idx="12"/>
          </p:nvPr>
        </p:nvSpPr>
        <p:spPr/>
        <p:txBody>
          <a:bodyPr/>
          <a:lstStyle/>
          <a:p>
            <a:fld id="{CB1E4CB7-CB13-4810-BF18-BE31AFC64F93}" type="slidenum">
              <a:rPr lang="en-US" smtClean="0"/>
              <a:pPr/>
              <a:t>‹#›</a:t>
            </a:fld>
            <a:endParaRPr lang="en-US" sz="1000" dirty="0"/>
          </a:p>
        </p:txBody>
      </p:sp>
    </p:spTree>
    <p:extLst>
      <p:ext uri="{BB962C8B-B14F-4D97-AF65-F5344CB8AC3E}">
        <p14:creationId xmlns:p14="http://schemas.microsoft.com/office/powerpoint/2010/main" val="1075390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F9454-6F74-46A8-B299-4AF451BFB928}"/>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66F55CA9-A0BD-4609-9307-BAF987B262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25E4293-851E-4FA2-BFF2-B646A42369DE}"/>
              </a:ext>
            </a:extLst>
          </p:cNvPr>
          <p:cNvSpPr>
            <a:spLocks noGrp="1"/>
          </p:cNvSpPr>
          <p:nvPr>
            <p:ph type="dt" sz="half" idx="10"/>
          </p:nvPr>
        </p:nvSpPr>
        <p:spPr/>
        <p:txBody>
          <a:bodyPr/>
          <a:lstStyle/>
          <a:p>
            <a:fld id="{3F9AFA87-1417-4992-ABD9-27C3BC8CC883}" type="datetimeFigureOut">
              <a:rPr lang="en-US" smtClean="0"/>
              <a:t>5/11/2025</a:t>
            </a:fld>
            <a:endParaRPr lang="en-US"/>
          </a:p>
        </p:txBody>
      </p:sp>
      <p:sp>
        <p:nvSpPr>
          <p:cNvPr id="5" name="Footer Placeholder 4">
            <a:extLst>
              <a:ext uri="{FF2B5EF4-FFF2-40B4-BE49-F238E27FC236}">
                <a16:creationId xmlns:a16="http://schemas.microsoft.com/office/drawing/2014/main" id="{59A907F5-F26D-4A91-8D70-AB54F8B43D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8ACBD8-D942-449E-A2B8-358CD1365C0A}"/>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847628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A50897-0C2E-420B-9A38-A8D5C1D72786}"/>
              </a:ext>
            </a:extLst>
          </p:cNvPr>
          <p:cNvSpPr>
            <a:spLocks noGrp="1"/>
          </p:cNvSpPr>
          <p:nvPr>
            <p:ph type="title" orient="vert"/>
          </p:nvPr>
        </p:nvSpPr>
        <p:spPr>
          <a:xfrm>
            <a:off x="8450317" y="1517904"/>
            <a:ext cx="2220731" cy="454678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6EDB2173-32A5-4677-A08F-DAB8FD430D1A}"/>
              </a:ext>
            </a:extLst>
          </p:cNvPr>
          <p:cNvSpPr>
            <a:spLocks noGrp="1"/>
          </p:cNvSpPr>
          <p:nvPr>
            <p:ph type="body" orient="vert" idx="1"/>
          </p:nvPr>
        </p:nvSpPr>
        <p:spPr>
          <a:xfrm>
            <a:off x="1517904" y="1517904"/>
            <a:ext cx="6562553" cy="454678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3DB124D-B801-4A6A-9DAF-EBC1B98FE4F7}"/>
              </a:ext>
            </a:extLst>
          </p:cNvPr>
          <p:cNvSpPr>
            <a:spLocks noGrp="1"/>
          </p:cNvSpPr>
          <p:nvPr>
            <p:ph type="dt" sz="half" idx="10"/>
          </p:nvPr>
        </p:nvSpPr>
        <p:spPr/>
        <p:txBody>
          <a:bodyPr/>
          <a:lstStyle/>
          <a:p>
            <a:fld id="{3F9AFA87-1417-4992-ABD9-27C3BC8CC883}" type="datetimeFigureOut">
              <a:rPr lang="en-US" smtClean="0"/>
              <a:t>5/11/2025</a:t>
            </a:fld>
            <a:endParaRPr lang="en-US"/>
          </a:p>
        </p:txBody>
      </p:sp>
      <p:sp>
        <p:nvSpPr>
          <p:cNvPr id="5" name="Footer Placeholder 4">
            <a:extLst>
              <a:ext uri="{FF2B5EF4-FFF2-40B4-BE49-F238E27FC236}">
                <a16:creationId xmlns:a16="http://schemas.microsoft.com/office/drawing/2014/main" id="{A8DAF8DF-2544-45A5-B62B-BB7948FCCA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AC232D-131E-4BE6-8E2E-BAF5A30846D6}"/>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617284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C5BB2-C09C-49B0-BAFA-DE1801CD3E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3A47C21-944D-47FE-9519-A2551883711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7CE36D-6B7B-4D5E-831E-34A4286D6E6A}"/>
              </a:ext>
            </a:extLst>
          </p:cNvPr>
          <p:cNvSpPr>
            <a:spLocks noGrp="1"/>
          </p:cNvSpPr>
          <p:nvPr>
            <p:ph type="dt" sz="half" idx="10"/>
          </p:nvPr>
        </p:nvSpPr>
        <p:spPr/>
        <p:txBody>
          <a:bodyPr/>
          <a:lstStyle/>
          <a:p>
            <a:fld id="{3F9AFA87-1417-4992-ABD9-27C3BC8CC883}" type="datetimeFigureOut">
              <a:rPr lang="en-US" smtClean="0"/>
              <a:t>5/11/2025</a:t>
            </a:fld>
            <a:endParaRPr lang="en-US"/>
          </a:p>
        </p:txBody>
      </p:sp>
      <p:sp>
        <p:nvSpPr>
          <p:cNvPr id="5" name="Footer Placeholder 4">
            <a:extLst>
              <a:ext uri="{FF2B5EF4-FFF2-40B4-BE49-F238E27FC236}">
                <a16:creationId xmlns:a16="http://schemas.microsoft.com/office/drawing/2014/main" id="{BA2AD668-6E19-425C-88F7-AF4220662C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905C53-CF7C-4936-9E35-1BEBD683626E}"/>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159740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46C78-A717-4E1F-A742-FD5AECA03B4B}"/>
              </a:ext>
            </a:extLst>
          </p:cNvPr>
          <p:cNvSpPr>
            <a:spLocks noGrp="1"/>
          </p:cNvSpPr>
          <p:nvPr>
            <p:ph type="title"/>
          </p:nvPr>
        </p:nvSpPr>
        <p:spPr>
          <a:xfrm>
            <a:off x="1517904" y="1517904"/>
            <a:ext cx="9144000" cy="2852737"/>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DA1270D-CCAE-4437-A0C0-052D111DFC80}"/>
              </a:ext>
            </a:extLst>
          </p:cNvPr>
          <p:cNvSpPr>
            <a:spLocks noGrp="1"/>
          </p:cNvSpPr>
          <p:nvPr>
            <p:ph type="body" idx="1"/>
          </p:nvPr>
        </p:nvSpPr>
        <p:spPr>
          <a:xfrm>
            <a:off x="1517904" y="4572000"/>
            <a:ext cx="91440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9F006A-7EEE-4DB0-8F92-D34C0D46C38E}"/>
              </a:ext>
            </a:extLst>
          </p:cNvPr>
          <p:cNvSpPr>
            <a:spLocks noGrp="1"/>
          </p:cNvSpPr>
          <p:nvPr>
            <p:ph type="dt" sz="half" idx="10"/>
          </p:nvPr>
        </p:nvSpPr>
        <p:spPr/>
        <p:txBody>
          <a:bodyPr/>
          <a:lstStyle/>
          <a:p>
            <a:fld id="{3F9AFA87-1417-4992-ABD9-27C3BC8CC883}" type="datetimeFigureOut">
              <a:rPr lang="en-US" smtClean="0"/>
              <a:t>5/11/2025</a:t>
            </a:fld>
            <a:endParaRPr lang="en-US"/>
          </a:p>
        </p:txBody>
      </p:sp>
      <p:sp>
        <p:nvSpPr>
          <p:cNvPr id="5" name="Footer Placeholder 4">
            <a:extLst>
              <a:ext uri="{FF2B5EF4-FFF2-40B4-BE49-F238E27FC236}">
                <a16:creationId xmlns:a16="http://schemas.microsoft.com/office/drawing/2014/main" id="{FDA3F2ED-2B0E-44A9-8603-286CA06345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4D801C-6B4E-40B6-9D6E-558192264D2E}"/>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7288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446AA-9418-4C3E-901B-8E2806122E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997482-2CA6-4707-976E-6FD4B57BFE66}"/>
              </a:ext>
            </a:extLst>
          </p:cNvPr>
          <p:cNvSpPr>
            <a:spLocks noGrp="1"/>
          </p:cNvSpPr>
          <p:nvPr>
            <p:ph sz="half" idx="1"/>
          </p:nvPr>
        </p:nvSpPr>
        <p:spPr>
          <a:xfrm>
            <a:off x="1517904" y="2980944"/>
            <a:ext cx="4334256" cy="31181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909652-DD12-479C-B639-9452CBA8C019}"/>
              </a:ext>
            </a:extLst>
          </p:cNvPr>
          <p:cNvSpPr>
            <a:spLocks noGrp="1"/>
          </p:cNvSpPr>
          <p:nvPr>
            <p:ph sz="half" idx="2"/>
          </p:nvPr>
        </p:nvSpPr>
        <p:spPr>
          <a:xfrm>
            <a:off x="6336792" y="2980944"/>
            <a:ext cx="4334256" cy="31181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D0EC7A6-AFB1-4989-A0B4-B422D5B2C69C}"/>
              </a:ext>
            </a:extLst>
          </p:cNvPr>
          <p:cNvSpPr>
            <a:spLocks noGrp="1"/>
          </p:cNvSpPr>
          <p:nvPr>
            <p:ph type="dt" sz="half" idx="10"/>
          </p:nvPr>
        </p:nvSpPr>
        <p:spPr/>
        <p:txBody>
          <a:bodyPr/>
          <a:lstStyle/>
          <a:p>
            <a:fld id="{3F9AFA87-1417-4992-ABD9-27C3BC8CC883}" type="datetimeFigureOut">
              <a:rPr lang="en-US" smtClean="0"/>
              <a:t>5/11/2025</a:t>
            </a:fld>
            <a:endParaRPr lang="en-US" dirty="0"/>
          </a:p>
        </p:txBody>
      </p:sp>
      <p:sp>
        <p:nvSpPr>
          <p:cNvPr id="6" name="Footer Placeholder 5">
            <a:extLst>
              <a:ext uri="{FF2B5EF4-FFF2-40B4-BE49-F238E27FC236}">
                <a16:creationId xmlns:a16="http://schemas.microsoft.com/office/drawing/2014/main" id="{F8D2117C-B497-4647-A66B-1887750FB53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9E8C7AF-5092-416B-B61C-F41D3C573E0C}"/>
              </a:ext>
            </a:extLst>
          </p:cNvPr>
          <p:cNvSpPr>
            <a:spLocks noGrp="1"/>
          </p:cNvSpPr>
          <p:nvPr>
            <p:ph type="sldNum" sz="quarter" idx="12"/>
          </p:nvPr>
        </p:nvSpPr>
        <p:spPr/>
        <p:txBody>
          <a:bodyPr/>
          <a:lstStyle/>
          <a:p>
            <a:fld id="{CB1E4CB7-CB13-4810-BF18-BE31AFC64F93}" type="slidenum">
              <a:rPr lang="en-US" smtClean="0"/>
              <a:t>‹#›</a:t>
            </a:fld>
            <a:endParaRPr lang="en-US" dirty="0"/>
          </a:p>
        </p:txBody>
      </p:sp>
    </p:spTree>
    <p:extLst>
      <p:ext uri="{BB962C8B-B14F-4D97-AF65-F5344CB8AC3E}">
        <p14:creationId xmlns:p14="http://schemas.microsoft.com/office/powerpoint/2010/main" val="571587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E90CDE0-3FEB-42A0-8BCC-7DADE7D4A621}"/>
              </a:ext>
            </a:extLst>
          </p:cNvPr>
          <p:cNvSpPr>
            <a:spLocks noGrp="1"/>
          </p:cNvSpPr>
          <p:nvPr>
            <p:ph type="body" idx="1"/>
          </p:nvPr>
        </p:nvSpPr>
        <p:spPr>
          <a:xfrm>
            <a:off x="1517905" y="2944368"/>
            <a:ext cx="4334256" cy="606026"/>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B778B8B-E9A3-44BE-85A6-3E316659A9B4}"/>
              </a:ext>
            </a:extLst>
          </p:cNvPr>
          <p:cNvSpPr>
            <a:spLocks noGrp="1"/>
          </p:cNvSpPr>
          <p:nvPr>
            <p:ph sz="half" idx="2"/>
          </p:nvPr>
        </p:nvSpPr>
        <p:spPr>
          <a:xfrm>
            <a:off x="1517904" y="3644987"/>
            <a:ext cx="4334256" cy="24496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0BF1BCA-A435-4779-A6FE-15207141F519}"/>
              </a:ext>
            </a:extLst>
          </p:cNvPr>
          <p:cNvSpPr>
            <a:spLocks noGrp="1"/>
          </p:cNvSpPr>
          <p:nvPr>
            <p:ph type="body" sz="quarter" idx="3"/>
          </p:nvPr>
        </p:nvSpPr>
        <p:spPr>
          <a:xfrm>
            <a:off x="6336792" y="2944368"/>
            <a:ext cx="4334256" cy="606026"/>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49B1923-9749-49E3-88FA-75C326E6719A}"/>
              </a:ext>
            </a:extLst>
          </p:cNvPr>
          <p:cNvSpPr>
            <a:spLocks noGrp="1"/>
          </p:cNvSpPr>
          <p:nvPr>
            <p:ph sz="quarter" idx="4"/>
          </p:nvPr>
        </p:nvSpPr>
        <p:spPr>
          <a:xfrm>
            <a:off x="6336792" y="3644987"/>
            <a:ext cx="4334256" cy="24496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F3A70F0-5AFA-4C5A-812B-220C6A38DB6B}"/>
              </a:ext>
            </a:extLst>
          </p:cNvPr>
          <p:cNvSpPr>
            <a:spLocks noGrp="1"/>
          </p:cNvSpPr>
          <p:nvPr>
            <p:ph type="dt" sz="half" idx="10"/>
          </p:nvPr>
        </p:nvSpPr>
        <p:spPr/>
        <p:txBody>
          <a:bodyPr/>
          <a:lstStyle/>
          <a:p>
            <a:fld id="{3F9AFA87-1417-4992-ABD9-27C3BC8CC883}" type="datetimeFigureOut">
              <a:rPr lang="en-US" smtClean="0"/>
              <a:t>5/11/2025</a:t>
            </a:fld>
            <a:endParaRPr lang="en-US"/>
          </a:p>
        </p:txBody>
      </p:sp>
      <p:sp>
        <p:nvSpPr>
          <p:cNvPr id="8" name="Footer Placeholder 7">
            <a:extLst>
              <a:ext uri="{FF2B5EF4-FFF2-40B4-BE49-F238E27FC236}">
                <a16:creationId xmlns:a16="http://schemas.microsoft.com/office/drawing/2014/main" id="{576AF721-83FE-4B57-B910-C395D23FDE3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56A5893-52F1-44A1-AE8E-CF094DB41CFA}"/>
              </a:ext>
            </a:extLst>
          </p:cNvPr>
          <p:cNvSpPr>
            <a:spLocks noGrp="1"/>
          </p:cNvSpPr>
          <p:nvPr>
            <p:ph type="sldNum" sz="quarter" idx="12"/>
          </p:nvPr>
        </p:nvSpPr>
        <p:spPr/>
        <p:txBody>
          <a:bodyPr/>
          <a:lstStyle/>
          <a:p>
            <a:fld id="{CB1E4CB7-CB13-4810-BF18-BE31AFC64F93}" type="slidenum">
              <a:rPr lang="en-US" smtClean="0"/>
              <a:t>‹#›</a:t>
            </a:fld>
            <a:endParaRPr lang="en-US"/>
          </a:p>
        </p:txBody>
      </p:sp>
      <p:sp>
        <p:nvSpPr>
          <p:cNvPr id="10" name="Title 9">
            <a:extLst>
              <a:ext uri="{FF2B5EF4-FFF2-40B4-BE49-F238E27FC236}">
                <a16:creationId xmlns:a16="http://schemas.microsoft.com/office/drawing/2014/main" id="{D9D22302-83E3-4E22-93DF-1E5D463B64C3}"/>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446663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D85A6-A4E6-4160-BE43-8146A989464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BA24A80-0792-4B3B-BB5A-8B2BD91095A7}"/>
              </a:ext>
            </a:extLst>
          </p:cNvPr>
          <p:cNvSpPr>
            <a:spLocks noGrp="1"/>
          </p:cNvSpPr>
          <p:nvPr>
            <p:ph type="dt" sz="half" idx="10"/>
          </p:nvPr>
        </p:nvSpPr>
        <p:spPr/>
        <p:txBody>
          <a:bodyPr/>
          <a:lstStyle/>
          <a:p>
            <a:fld id="{3F9AFA87-1417-4992-ABD9-27C3BC8CC883}" type="datetimeFigureOut">
              <a:rPr lang="en-US" smtClean="0"/>
              <a:t>5/11/2025</a:t>
            </a:fld>
            <a:endParaRPr lang="en-US"/>
          </a:p>
        </p:txBody>
      </p:sp>
      <p:sp>
        <p:nvSpPr>
          <p:cNvPr id="4" name="Footer Placeholder 3">
            <a:extLst>
              <a:ext uri="{FF2B5EF4-FFF2-40B4-BE49-F238E27FC236}">
                <a16:creationId xmlns:a16="http://schemas.microsoft.com/office/drawing/2014/main" id="{4526116E-7A6D-485F-9FA2-25F94D4F40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309ADCC-C5F2-4D90-B153-93DF55858291}"/>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504430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862271-51F6-4122-9709-D279042F8846}"/>
              </a:ext>
            </a:extLst>
          </p:cNvPr>
          <p:cNvSpPr>
            <a:spLocks noGrp="1"/>
          </p:cNvSpPr>
          <p:nvPr>
            <p:ph type="dt" sz="half" idx="10"/>
          </p:nvPr>
        </p:nvSpPr>
        <p:spPr/>
        <p:txBody>
          <a:bodyPr/>
          <a:lstStyle/>
          <a:p>
            <a:fld id="{3F9AFA87-1417-4992-ABD9-27C3BC8CC883}" type="datetimeFigureOut">
              <a:rPr lang="en-US" smtClean="0"/>
              <a:t>5/11/2025</a:t>
            </a:fld>
            <a:endParaRPr lang="en-US"/>
          </a:p>
        </p:txBody>
      </p:sp>
      <p:sp>
        <p:nvSpPr>
          <p:cNvPr id="3" name="Footer Placeholder 2">
            <a:extLst>
              <a:ext uri="{FF2B5EF4-FFF2-40B4-BE49-F238E27FC236}">
                <a16:creationId xmlns:a16="http://schemas.microsoft.com/office/drawing/2014/main" id="{452CFE08-03FE-487B-8963-9FAD3049CF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935A50-18AE-4CB1-BB10-1CBDD8A7C2C4}"/>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116912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1F683-796D-458C-9B32-A385D604DBFC}"/>
              </a:ext>
            </a:extLst>
          </p:cNvPr>
          <p:cNvSpPr>
            <a:spLocks noGrp="1"/>
          </p:cNvSpPr>
          <p:nvPr>
            <p:ph type="title"/>
          </p:nvPr>
        </p:nvSpPr>
        <p:spPr>
          <a:xfrm>
            <a:off x="1517904" y="1517904"/>
            <a:ext cx="3145536" cy="1792224"/>
          </a:xfrm>
        </p:spPr>
        <p:txBody>
          <a:bodyPr anchor="b">
            <a:normAutofit/>
          </a:bodyPr>
          <a:lstStyle>
            <a:lvl1pPr>
              <a:lnSpc>
                <a:spcPct val="100000"/>
              </a:lnSpc>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FB1F0BD-641B-4148-BCB3-2704218C80B8}"/>
              </a:ext>
            </a:extLst>
          </p:cNvPr>
          <p:cNvSpPr>
            <a:spLocks noGrp="1"/>
          </p:cNvSpPr>
          <p:nvPr>
            <p:ph idx="1"/>
          </p:nvPr>
        </p:nvSpPr>
        <p:spPr>
          <a:xfrm>
            <a:off x="5330952" y="1517904"/>
            <a:ext cx="5330952" cy="458114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1B28C843-B846-4456-9720-71B7D4FF4062}"/>
              </a:ext>
            </a:extLst>
          </p:cNvPr>
          <p:cNvSpPr>
            <a:spLocks noGrp="1"/>
          </p:cNvSpPr>
          <p:nvPr>
            <p:ph type="body" sz="half" idx="2"/>
          </p:nvPr>
        </p:nvSpPr>
        <p:spPr>
          <a:xfrm>
            <a:off x="1517904" y="3483864"/>
            <a:ext cx="3145536" cy="2615184"/>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3A3A03-31BD-4E7E-879A-A1C71849703C}"/>
              </a:ext>
            </a:extLst>
          </p:cNvPr>
          <p:cNvSpPr>
            <a:spLocks noGrp="1"/>
          </p:cNvSpPr>
          <p:nvPr>
            <p:ph type="dt" sz="half" idx="10"/>
          </p:nvPr>
        </p:nvSpPr>
        <p:spPr/>
        <p:txBody>
          <a:bodyPr/>
          <a:lstStyle/>
          <a:p>
            <a:fld id="{3F9AFA87-1417-4992-ABD9-27C3BC8CC883}" type="datetimeFigureOut">
              <a:rPr lang="en-US" smtClean="0"/>
              <a:t>5/11/2025</a:t>
            </a:fld>
            <a:endParaRPr lang="en-US"/>
          </a:p>
        </p:txBody>
      </p:sp>
      <p:sp>
        <p:nvSpPr>
          <p:cNvPr id="6" name="Footer Placeholder 5">
            <a:extLst>
              <a:ext uri="{FF2B5EF4-FFF2-40B4-BE49-F238E27FC236}">
                <a16:creationId xmlns:a16="http://schemas.microsoft.com/office/drawing/2014/main" id="{4EA39078-7D38-4851-A363-B6BC179A50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1FF25E-A25D-47AA-94EB-580A74F01F1F}"/>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703261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E83B4-9B31-4F73-9767-163636522F3A}"/>
              </a:ext>
            </a:extLst>
          </p:cNvPr>
          <p:cNvSpPr>
            <a:spLocks noGrp="1"/>
          </p:cNvSpPr>
          <p:nvPr>
            <p:ph type="title"/>
          </p:nvPr>
        </p:nvSpPr>
        <p:spPr>
          <a:xfrm>
            <a:off x="1517904" y="1517904"/>
            <a:ext cx="3145536" cy="1792224"/>
          </a:xfrm>
        </p:spPr>
        <p:txBody>
          <a:bodyPr anchor="b">
            <a:normAutofit/>
          </a:bodyPr>
          <a:lstStyle>
            <a:lvl1pPr>
              <a:lnSpc>
                <a:spcPct val="100000"/>
              </a:lnSpc>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BC7CFC30-8163-47A0-A97F-3F2C3A3BE73A}"/>
              </a:ext>
            </a:extLst>
          </p:cNvPr>
          <p:cNvSpPr>
            <a:spLocks noGrp="1"/>
          </p:cNvSpPr>
          <p:nvPr>
            <p:ph type="pic" idx="1"/>
          </p:nvPr>
        </p:nvSpPr>
        <p:spPr>
          <a:xfrm>
            <a:off x="5349240" y="764032"/>
            <a:ext cx="6089904" cy="5330952"/>
          </a:xfrm>
          <a:solidFill>
            <a:schemeClr val="bg1">
              <a:lumMod val="9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0AF1B390-0C23-466E-987C-26420A5F098D}"/>
              </a:ext>
            </a:extLst>
          </p:cNvPr>
          <p:cNvSpPr>
            <a:spLocks noGrp="1"/>
          </p:cNvSpPr>
          <p:nvPr>
            <p:ph type="body" sz="half" idx="2"/>
          </p:nvPr>
        </p:nvSpPr>
        <p:spPr>
          <a:xfrm>
            <a:off x="1517904" y="3483864"/>
            <a:ext cx="3145536" cy="2615184"/>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C9CA7C-B9D0-4A72-8061-1E02AA15FE86}"/>
              </a:ext>
            </a:extLst>
          </p:cNvPr>
          <p:cNvSpPr>
            <a:spLocks noGrp="1"/>
          </p:cNvSpPr>
          <p:nvPr>
            <p:ph type="dt" sz="half" idx="10"/>
          </p:nvPr>
        </p:nvSpPr>
        <p:spPr/>
        <p:txBody>
          <a:bodyPr/>
          <a:lstStyle/>
          <a:p>
            <a:fld id="{3F9AFA87-1417-4992-ABD9-27C3BC8CC883}" type="datetimeFigureOut">
              <a:rPr lang="en-US" smtClean="0"/>
              <a:t>5/11/2025</a:t>
            </a:fld>
            <a:endParaRPr lang="en-US"/>
          </a:p>
        </p:txBody>
      </p:sp>
      <p:sp>
        <p:nvSpPr>
          <p:cNvPr id="6" name="Footer Placeholder 5">
            <a:extLst>
              <a:ext uri="{FF2B5EF4-FFF2-40B4-BE49-F238E27FC236}">
                <a16:creationId xmlns:a16="http://schemas.microsoft.com/office/drawing/2014/main" id="{C53EFC84-C9FE-4BFA-9B4E-4516A13625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01A469-3EFC-4F94-8482-378582E1C14F}"/>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4073456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B1D84C-7934-4E5B-B6E4-A1D6EC299551}"/>
              </a:ext>
            </a:extLst>
          </p:cNvPr>
          <p:cNvSpPr>
            <a:spLocks noGrp="1"/>
          </p:cNvSpPr>
          <p:nvPr>
            <p:ph type="title"/>
          </p:nvPr>
        </p:nvSpPr>
        <p:spPr>
          <a:xfrm>
            <a:off x="1517904" y="1517904"/>
            <a:ext cx="9144000" cy="1344168"/>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F6A990F-40AC-447A-964A-840C94A6471A}"/>
              </a:ext>
            </a:extLst>
          </p:cNvPr>
          <p:cNvSpPr>
            <a:spLocks noGrp="1"/>
          </p:cNvSpPr>
          <p:nvPr>
            <p:ph type="body" idx="1"/>
          </p:nvPr>
        </p:nvSpPr>
        <p:spPr>
          <a:xfrm>
            <a:off x="1517904" y="2971800"/>
            <a:ext cx="9144000" cy="312724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7D832A1-FFBA-48B6-B2D0-E5414F12838B}"/>
              </a:ext>
            </a:extLst>
          </p:cNvPr>
          <p:cNvSpPr>
            <a:spLocks noGrp="1"/>
          </p:cNvSpPr>
          <p:nvPr>
            <p:ph type="dt" sz="half" idx="2"/>
          </p:nvPr>
        </p:nvSpPr>
        <p:spPr>
          <a:xfrm>
            <a:off x="8805672" y="6400800"/>
            <a:ext cx="1865376" cy="365125"/>
          </a:xfrm>
          <a:prstGeom prst="rect">
            <a:avLst/>
          </a:prstGeom>
        </p:spPr>
        <p:txBody>
          <a:bodyPr vert="horz" lIns="91440" tIns="45720" rIns="91440" bIns="45720" rtlCol="0" anchor="ctr"/>
          <a:lstStyle>
            <a:lvl1pPr algn="r">
              <a:defRPr sz="1000">
                <a:solidFill>
                  <a:schemeClr val="tx1"/>
                </a:solidFill>
              </a:defRPr>
            </a:lvl1pPr>
          </a:lstStyle>
          <a:p>
            <a:pPr algn="r"/>
            <a:fld id="{3F9AFA87-1417-4992-ABD9-27C3BC8CC883}" type="datetimeFigureOut">
              <a:rPr lang="en-US" smtClean="0"/>
              <a:pPr algn="r"/>
              <a:t>5/11/2025</a:t>
            </a:fld>
            <a:endParaRPr lang="en-US" dirty="0"/>
          </a:p>
        </p:txBody>
      </p:sp>
      <p:sp>
        <p:nvSpPr>
          <p:cNvPr id="5" name="Footer Placeholder 4">
            <a:extLst>
              <a:ext uri="{FF2B5EF4-FFF2-40B4-BE49-F238E27FC236}">
                <a16:creationId xmlns:a16="http://schemas.microsoft.com/office/drawing/2014/main" id="{0F933EC1-4EE2-4453-841C-CFDFE708948E}"/>
              </a:ext>
            </a:extLst>
          </p:cNvPr>
          <p:cNvSpPr>
            <a:spLocks noGrp="1"/>
          </p:cNvSpPr>
          <p:nvPr>
            <p:ph type="ftr" sz="quarter" idx="3"/>
          </p:nvPr>
        </p:nvSpPr>
        <p:spPr>
          <a:xfrm>
            <a:off x="758952" y="6400800"/>
            <a:ext cx="6099048" cy="365125"/>
          </a:xfrm>
          <a:prstGeom prst="rect">
            <a:avLst/>
          </a:prstGeom>
        </p:spPr>
        <p:txBody>
          <a:bodyPr vert="horz" lIns="91440" tIns="45720" rIns="91440" bIns="45720" rtlCol="0" anchor="ctr"/>
          <a:lstStyle>
            <a:lvl1pPr algn="l">
              <a:defRPr sz="1000">
                <a:solidFill>
                  <a:schemeClr val="tx1"/>
                </a:solidFill>
              </a:defRPr>
            </a:lvl1pPr>
          </a:lstStyle>
          <a:p>
            <a:endParaRPr lang="en-US" sz="1000" dirty="0"/>
          </a:p>
        </p:txBody>
      </p:sp>
      <p:sp>
        <p:nvSpPr>
          <p:cNvPr id="6" name="Slide Number Placeholder 5">
            <a:extLst>
              <a:ext uri="{FF2B5EF4-FFF2-40B4-BE49-F238E27FC236}">
                <a16:creationId xmlns:a16="http://schemas.microsoft.com/office/drawing/2014/main" id="{C3CEBA78-E732-44EF-BA0B-FC42F7931311}"/>
              </a:ext>
            </a:extLst>
          </p:cNvPr>
          <p:cNvSpPr>
            <a:spLocks noGrp="1"/>
          </p:cNvSpPr>
          <p:nvPr>
            <p:ph type="sldNum" sz="quarter" idx="4"/>
          </p:nvPr>
        </p:nvSpPr>
        <p:spPr>
          <a:xfrm>
            <a:off x="10899648" y="6400800"/>
            <a:ext cx="530352" cy="365125"/>
          </a:xfrm>
          <a:prstGeom prst="rect">
            <a:avLst/>
          </a:prstGeom>
        </p:spPr>
        <p:txBody>
          <a:bodyPr vert="horz" lIns="91440" tIns="45720" rIns="91440" bIns="45720" rtlCol="0" anchor="ctr"/>
          <a:lstStyle>
            <a:lvl1pPr algn="r">
              <a:defRPr sz="1000" b="1">
                <a:solidFill>
                  <a:schemeClr val="tx1"/>
                </a:solidFill>
              </a:defRPr>
            </a:lvl1pPr>
          </a:lstStyle>
          <a:p>
            <a:fld id="{CB1E4CB7-CB13-4810-BF18-BE31AFC64F93}" type="slidenum">
              <a:rPr lang="en-US" smtClean="0"/>
              <a:pPr/>
              <a:t>‹#›</a:t>
            </a:fld>
            <a:endParaRPr lang="en-US" sz="1000" dirty="0"/>
          </a:p>
        </p:txBody>
      </p:sp>
      <p:sp>
        <p:nvSpPr>
          <p:cNvPr id="8" name="Freeform: Shape 7">
            <a:extLst>
              <a:ext uri="{FF2B5EF4-FFF2-40B4-BE49-F238E27FC236}">
                <a16:creationId xmlns:a16="http://schemas.microsoft.com/office/drawing/2014/main" id="{49306479-8C4D-4E4A-A330-DFC80A8A01BE}"/>
              </a:ext>
            </a:extLst>
          </p:cNvPr>
          <p:cNvSpPr/>
          <p:nvPr/>
        </p:nvSpPr>
        <p:spPr>
          <a:xfrm>
            <a:off x="0" y="0"/>
            <a:ext cx="12192000" cy="6105524"/>
          </a:xfrm>
          <a:custGeom>
            <a:avLst/>
            <a:gdLst>
              <a:gd name="connsiteX0" fmla="*/ 0 w 12192000"/>
              <a:gd name="connsiteY0" fmla="*/ 0 h 6105524"/>
              <a:gd name="connsiteX1" fmla="*/ 12192000 w 12192000"/>
              <a:gd name="connsiteY1" fmla="*/ 0 h 6105524"/>
              <a:gd name="connsiteX2" fmla="*/ 12192000 w 12192000"/>
              <a:gd name="connsiteY2" fmla="*/ 6105524 h 6105524"/>
              <a:gd name="connsiteX3" fmla="*/ 11435080 w 12192000"/>
              <a:gd name="connsiteY3" fmla="*/ 6105524 h 6105524"/>
              <a:gd name="connsiteX4" fmla="*/ 11435080 w 12192000"/>
              <a:gd name="connsiteY4" fmla="*/ 771523 h 6105524"/>
              <a:gd name="connsiteX5" fmla="*/ 767080 w 12192000"/>
              <a:gd name="connsiteY5" fmla="*/ 771523 h 6105524"/>
              <a:gd name="connsiteX6" fmla="*/ 767080 w 12192000"/>
              <a:gd name="connsiteY6" fmla="*/ 6105524 h 6105524"/>
              <a:gd name="connsiteX7" fmla="*/ 0 w 12192000"/>
              <a:gd name="connsiteY7" fmla="*/ 6105524 h 6105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105524">
                <a:moveTo>
                  <a:pt x="0" y="0"/>
                </a:moveTo>
                <a:lnTo>
                  <a:pt x="12192000" y="0"/>
                </a:lnTo>
                <a:lnTo>
                  <a:pt x="12192000" y="6105524"/>
                </a:lnTo>
                <a:lnTo>
                  <a:pt x="11435080" y="6105524"/>
                </a:lnTo>
                <a:lnTo>
                  <a:pt x="11435080" y="771523"/>
                </a:lnTo>
                <a:lnTo>
                  <a:pt x="767080" y="771523"/>
                </a:lnTo>
                <a:lnTo>
                  <a:pt x="767080" y="6105524"/>
                </a:lnTo>
                <a:lnTo>
                  <a:pt x="0" y="6105524"/>
                </a:lnTo>
                <a:close/>
              </a:path>
            </a:pathLst>
          </a:cu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21544189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5000"/>
        </a:lnSpc>
        <a:spcBef>
          <a:spcPct val="0"/>
        </a:spcBef>
        <a:buNone/>
        <a:defRPr sz="4200" kern="1200" spc="-50" baseline="0">
          <a:solidFill>
            <a:schemeClr val="tx1"/>
          </a:solidFill>
          <a:latin typeface="+mj-lt"/>
          <a:ea typeface="+mj-ea"/>
          <a:cs typeface="+mj-cs"/>
        </a:defRPr>
      </a:lvl1pPr>
    </p:titleStyle>
    <p:bodyStyle>
      <a:lvl1pPr marL="365760" indent="-365760" algn="l" defTabSz="914400" rtl="0" eaLnBrk="1" latinLnBrk="0" hangingPunct="1">
        <a:lnSpc>
          <a:spcPct val="105000"/>
        </a:lnSpc>
        <a:spcBef>
          <a:spcPts val="900"/>
        </a:spcBef>
        <a:buClr>
          <a:schemeClr val="accent5"/>
        </a:buClr>
        <a:buFont typeface="Avenir Next LT Pro" panose="020B0504020202020204" pitchFamily="34" charset="0"/>
        <a:buChar char="+"/>
        <a:defRPr sz="2600" kern="1200">
          <a:solidFill>
            <a:schemeClr val="tx1"/>
          </a:solidFill>
          <a:latin typeface="+mn-lt"/>
          <a:ea typeface="+mn-ea"/>
          <a:cs typeface="+mn-cs"/>
        </a:defRPr>
      </a:lvl1pPr>
      <a:lvl2pPr marL="365760" indent="0" algn="l" defTabSz="914400" rtl="0" eaLnBrk="1" latinLnBrk="0" hangingPunct="1">
        <a:lnSpc>
          <a:spcPct val="105000"/>
        </a:lnSpc>
        <a:spcBef>
          <a:spcPts val="90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640080"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2000" kern="1200">
          <a:solidFill>
            <a:schemeClr val="tx1"/>
          </a:solidFill>
          <a:latin typeface="+mn-lt"/>
          <a:ea typeface="+mn-ea"/>
          <a:cs typeface="+mn-cs"/>
        </a:defRPr>
      </a:lvl3pPr>
      <a:lvl4pPr marL="640080" indent="0" algn="l" defTabSz="914400" rtl="0" eaLnBrk="1" latinLnBrk="0" hangingPunct="1">
        <a:lnSpc>
          <a:spcPct val="105000"/>
        </a:lnSpc>
        <a:spcBef>
          <a:spcPts val="600"/>
        </a:spcBef>
        <a:buFontTx/>
        <a:buNone/>
        <a:defRPr sz="1800" i="1" kern="1200">
          <a:solidFill>
            <a:schemeClr val="tx1">
              <a:lumMod val="75000"/>
              <a:lumOff val="25000"/>
            </a:schemeClr>
          </a:solidFill>
          <a:latin typeface="+mn-lt"/>
          <a:ea typeface="+mn-ea"/>
          <a:cs typeface="+mn-cs"/>
        </a:defRPr>
      </a:lvl4pPr>
      <a:lvl5pPr marL="886968"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B45BA4C-9B54-4496-821F-9E0985CA9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85E1BB9D-FAFF-4C3E-9E44-13F8FBABCD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0"/>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Freeform: Shape 12">
            <a:extLst>
              <a:ext uri="{FF2B5EF4-FFF2-40B4-BE49-F238E27FC236}">
                <a16:creationId xmlns:a16="http://schemas.microsoft.com/office/drawing/2014/main" id="{A8DDC302-DBEC-4742-B54B-5E9AAFE969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1430001" cy="6858000"/>
          </a:xfrm>
          <a:custGeom>
            <a:avLst/>
            <a:gdLst>
              <a:gd name="connsiteX0" fmla="*/ 0 w 11430001"/>
              <a:gd name="connsiteY0" fmla="*/ 0 h 6858000"/>
              <a:gd name="connsiteX1" fmla="*/ 5330522 w 11430001"/>
              <a:gd name="connsiteY1" fmla="*/ 0 h 6858000"/>
              <a:gd name="connsiteX2" fmla="*/ 5334002 w 11430001"/>
              <a:gd name="connsiteY2" fmla="*/ 0 h 6858000"/>
              <a:gd name="connsiteX3" fmla="*/ 5334002 w 11430001"/>
              <a:gd name="connsiteY3" fmla="*/ 762270 h 6858000"/>
              <a:gd name="connsiteX4" fmla="*/ 11430001 w 11430001"/>
              <a:gd name="connsiteY4" fmla="*/ 762270 h 6858000"/>
              <a:gd name="connsiteX5" fmla="*/ 11430001 w 11430001"/>
              <a:gd name="connsiteY5" fmla="*/ 6094807 h 6858000"/>
              <a:gd name="connsiteX6" fmla="*/ 5330522 w 11430001"/>
              <a:gd name="connsiteY6" fmla="*/ 6094807 h 6858000"/>
              <a:gd name="connsiteX7" fmla="*/ 5330522 w 11430001"/>
              <a:gd name="connsiteY7" fmla="*/ 6858000 h 6858000"/>
              <a:gd name="connsiteX8" fmla="*/ 0 w 11430001"/>
              <a:gd name="connsiteY8" fmla="*/ 6858000 h 6858000"/>
              <a:gd name="connsiteX9" fmla="*/ 0 w 11430001"/>
              <a:gd name="connsiteY9" fmla="*/ 609480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430001" h="6858000">
                <a:moveTo>
                  <a:pt x="0" y="0"/>
                </a:moveTo>
                <a:lnTo>
                  <a:pt x="5330522" y="0"/>
                </a:lnTo>
                <a:lnTo>
                  <a:pt x="5334002" y="0"/>
                </a:lnTo>
                <a:lnTo>
                  <a:pt x="5334002" y="762270"/>
                </a:lnTo>
                <a:lnTo>
                  <a:pt x="11430001" y="762270"/>
                </a:lnTo>
                <a:lnTo>
                  <a:pt x="11430001" y="6094807"/>
                </a:lnTo>
                <a:lnTo>
                  <a:pt x="5330522" y="6094807"/>
                </a:lnTo>
                <a:lnTo>
                  <a:pt x="5330522" y="6858000"/>
                </a:lnTo>
                <a:lnTo>
                  <a:pt x="0" y="6858000"/>
                </a:lnTo>
                <a:lnTo>
                  <a:pt x="0" y="6094807"/>
                </a:lnTo>
                <a:close/>
              </a:path>
            </a:pathLst>
          </a:custGeom>
          <a:ln w="762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2A8C75C2-870C-A30B-9065-0FED67422EA1}"/>
              </a:ext>
            </a:extLst>
          </p:cNvPr>
          <p:cNvSpPr>
            <a:spLocks noGrp="1"/>
          </p:cNvSpPr>
          <p:nvPr>
            <p:ph type="ctrTitle"/>
          </p:nvPr>
        </p:nvSpPr>
        <p:spPr>
          <a:xfrm>
            <a:off x="6082616" y="1517904"/>
            <a:ext cx="4579288" cy="2329701"/>
          </a:xfrm>
        </p:spPr>
        <p:txBody>
          <a:bodyPr>
            <a:normAutofit fontScale="90000"/>
          </a:bodyPr>
          <a:lstStyle/>
          <a:p>
            <a:r>
              <a:rPr lang="en-GB" sz="3200" dirty="0"/>
              <a:t>DISGORGING PROFITS FOR BREACH OF FIDUCIARY DUTY: </a:t>
            </a:r>
            <a:r>
              <a:rPr lang="en-GB" sz="3200" i="1" dirty="0"/>
              <a:t>Rukhadze v Recovery Partners GP Ltd</a:t>
            </a:r>
            <a:endParaRPr lang="en-GB" sz="3200" dirty="0"/>
          </a:p>
        </p:txBody>
      </p:sp>
      <p:sp>
        <p:nvSpPr>
          <p:cNvPr id="3" name="Subtitle 2">
            <a:extLst>
              <a:ext uri="{FF2B5EF4-FFF2-40B4-BE49-F238E27FC236}">
                <a16:creationId xmlns:a16="http://schemas.microsoft.com/office/drawing/2014/main" id="{C16426DF-30B3-F580-A773-55CC560B7F24}"/>
              </a:ext>
            </a:extLst>
          </p:cNvPr>
          <p:cNvSpPr>
            <a:spLocks noGrp="1"/>
          </p:cNvSpPr>
          <p:nvPr>
            <p:ph type="subTitle" idx="1"/>
          </p:nvPr>
        </p:nvSpPr>
        <p:spPr>
          <a:xfrm>
            <a:off x="6082616" y="4570807"/>
            <a:ext cx="4579288" cy="1261946"/>
          </a:xfrm>
        </p:spPr>
        <p:txBody>
          <a:bodyPr>
            <a:normAutofit fontScale="70000" lnSpcReduction="20000"/>
          </a:bodyPr>
          <a:lstStyle/>
          <a:p>
            <a:r>
              <a:rPr lang="en-GB" sz="2000" dirty="0"/>
              <a:t>Professor Graham Virgo KC (Hon)</a:t>
            </a:r>
          </a:p>
          <a:p>
            <a:r>
              <a:rPr lang="en-GB" sz="1800" kern="100" dirty="0">
                <a:effectLst/>
                <a:ea typeface="Aptos" panose="020B0004020202020204" pitchFamily="34" charset="0"/>
                <a:cs typeface="Times New Roman" panose="02020603050405020304" pitchFamily="18" charset="0"/>
              </a:rPr>
              <a:t>Professor of English Private Law, University of Cambridge</a:t>
            </a:r>
          </a:p>
          <a:p>
            <a:pPr algn="ctr">
              <a:lnSpc>
                <a:spcPct val="200000"/>
              </a:lnSpc>
              <a:spcAft>
                <a:spcPts val="800"/>
              </a:spcAft>
            </a:pPr>
            <a:r>
              <a:rPr lang="en-GB" sz="1800" kern="100" dirty="0">
                <a:effectLst/>
                <a:ea typeface="Aptos" panose="020B0004020202020204" pitchFamily="34" charset="0"/>
                <a:cs typeface="Times New Roman" panose="02020603050405020304" pitchFamily="18" charset="0"/>
              </a:rPr>
              <a:t>Master, Downing College, Cambridge</a:t>
            </a:r>
          </a:p>
          <a:p>
            <a:endParaRPr lang="en-GB" sz="2000" dirty="0"/>
          </a:p>
        </p:txBody>
      </p:sp>
      <p:pic>
        <p:nvPicPr>
          <p:cNvPr id="4" name="Picture 3" descr="An abstract burst of blue and pink">
            <a:extLst>
              <a:ext uri="{FF2B5EF4-FFF2-40B4-BE49-F238E27FC236}">
                <a16:creationId xmlns:a16="http://schemas.microsoft.com/office/drawing/2014/main" id="{4FCF7713-CC12-4FE6-6F67-384F13551F94}"/>
              </a:ext>
            </a:extLst>
          </p:cNvPr>
          <p:cNvPicPr>
            <a:picLocks noChangeAspect="1"/>
          </p:cNvPicPr>
          <p:nvPr/>
        </p:nvPicPr>
        <p:blipFill rotWithShape="1">
          <a:blip r:embed="rId2"/>
          <a:srcRect l="22657" r="21178"/>
          <a:stretch/>
        </p:blipFill>
        <p:spPr>
          <a:xfrm>
            <a:off x="20" y="758953"/>
            <a:ext cx="5327883" cy="5335854"/>
          </a:xfrm>
          <a:prstGeom prst="rect">
            <a:avLst/>
          </a:prstGeom>
        </p:spPr>
      </p:pic>
    </p:spTree>
    <p:extLst>
      <p:ext uri="{BB962C8B-B14F-4D97-AF65-F5344CB8AC3E}">
        <p14:creationId xmlns:p14="http://schemas.microsoft.com/office/powerpoint/2010/main" val="2017985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37428-326A-3809-4870-0C49CCE48B6B}"/>
              </a:ext>
            </a:extLst>
          </p:cNvPr>
          <p:cNvSpPr>
            <a:spLocks noGrp="1"/>
          </p:cNvSpPr>
          <p:nvPr>
            <p:ph type="title"/>
          </p:nvPr>
        </p:nvSpPr>
        <p:spPr>
          <a:xfrm>
            <a:off x="1517904" y="969818"/>
            <a:ext cx="9144000" cy="597725"/>
          </a:xfrm>
        </p:spPr>
        <p:txBody>
          <a:bodyPr>
            <a:normAutofit fontScale="90000"/>
          </a:bodyPr>
          <a:lstStyle/>
          <a:p>
            <a:r>
              <a:rPr lang="en-GB" dirty="0"/>
              <a:t>The judgment of Lord Leggatt</a:t>
            </a:r>
          </a:p>
        </p:txBody>
      </p:sp>
      <p:sp>
        <p:nvSpPr>
          <p:cNvPr id="3" name="Content Placeholder 2">
            <a:extLst>
              <a:ext uri="{FF2B5EF4-FFF2-40B4-BE49-F238E27FC236}">
                <a16:creationId xmlns:a16="http://schemas.microsoft.com/office/drawing/2014/main" id="{612A90A8-A06A-273C-9EF0-8A2E9B19FC73}"/>
              </a:ext>
            </a:extLst>
          </p:cNvPr>
          <p:cNvSpPr>
            <a:spLocks noGrp="1"/>
          </p:cNvSpPr>
          <p:nvPr>
            <p:ph idx="1"/>
          </p:nvPr>
        </p:nvSpPr>
        <p:spPr>
          <a:xfrm>
            <a:off x="1517904" y="1500249"/>
            <a:ext cx="9144000" cy="4598799"/>
          </a:xfrm>
        </p:spPr>
        <p:txBody>
          <a:bodyPr>
            <a:normAutofit/>
          </a:bodyPr>
          <a:lstStyle/>
          <a:p>
            <a:pPr marL="0" indent="0">
              <a:buNone/>
            </a:pPr>
            <a:r>
              <a:rPr lang="en-GB" sz="1500" dirty="0">
                <a:latin typeface="Times New Roman" panose="02020603050405020304" pitchFamily="18" charset="0"/>
                <a:cs typeface="Times New Roman" panose="02020603050405020304" pitchFamily="18" charset="0"/>
              </a:rPr>
              <a:t>5. 	‘</a:t>
            </a:r>
            <a:r>
              <a:rPr lang="en-GB" sz="1500" dirty="0">
                <a:effectLst/>
                <a:latin typeface="Times New Roman" panose="02020603050405020304" pitchFamily="18" charset="0"/>
                <a:ea typeface="Times New Roman" panose="02020603050405020304" pitchFamily="18" charset="0"/>
                <a:cs typeface="Times New Roman" panose="02020603050405020304" pitchFamily="18" charset="0"/>
              </a:rPr>
              <a:t>I do not share a theory of fiduciary accounting for profits put forward by Lord Briggs.’ [209]</a:t>
            </a:r>
          </a:p>
          <a:p>
            <a:pPr marL="0" indent="0">
              <a:buNone/>
            </a:pPr>
            <a:r>
              <a:rPr lang="en-GB" sz="1500" dirty="0">
                <a:latin typeface="Times New Roman" panose="02020603050405020304" pitchFamily="18" charset="0"/>
                <a:cs typeface="Times New Roman" panose="02020603050405020304" pitchFamily="18" charset="0"/>
              </a:rPr>
              <a:t>	(i) An account of profits is a remedy: a type of order that a court may make in response to a claim in legal proceedings.’</a:t>
            </a:r>
          </a:p>
          <a:p>
            <a:pPr marL="0" indent="0">
              <a:buNone/>
            </a:pPr>
            <a:r>
              <a:rPr lang="en-GB" sz="1500" dirty="0">
                <a:latin typeface="Times New Roman" panose="02020603050405020304" pitchFamily="18" charset="0"/>
                <a:cs typeface="Times New Roman" panose="02020603050405020304" pitchFamily="18" charset="0"/>
              </a:rPr>
              <a:t>	(ii) Lord Briggs posits another duty to pay profit whenever it is obtained. Does not depend on any claim being made.</a:t>
            </a:r>
          </a:p>
          <a:p>
            <a:pPr marL="0" indent="0">
              <a:buNone/>
            </a:pPr>
            <a:r>
              <a:rPr lang="en-GB" sz="1500" dirty="0">
                <a:latin typeface="Times New Roman" panose="02020603050405020304" pitchFamily="18" charset="0"/>
                <a:cs typeface="Times New Roman" panose="02020603050405020304" pitchFamily="18" charset="0"/>
              </a:rPr>
              <a:t>	(iii) This additional duty overcomplicates the law: [215]</a:t>
            </a:r>
          </a:p>
          <a:p>
            <a:pPr marL="0" indent="0">
              <a:buNone/>
            </a:pPr>
            <a:r>
              <a:rPr lang="en-GB" sz="1500" dirty="0">
                <a:latin typeface="Times New Roman" panose="02020603050405020304" pitchFamily="18" charset="0"/>
                <a:cs typeface="Times New Roman" panose="02020603050405020304" pitchFamily="18" charset="0"/>
              </a:rPr>
              <a:t>	(iv) Such a duty would be unjust because the fiduciary cannot know without a judicial determination what sum of money, if any, is payable: [216].</a:t>
            </a:r>
          </a:p>
          <a:p>
            <a:pPr marL="0" indent="0">
              <a:buNone/>
            </a:pPr>
            <a:r>
              <a:rPr lang="en-GB" sz="1500" dirty="0">
                <a:latin typeface="Times New Roman" panose="02020603050405020304" pitchFamily="18" charset="0"/>
                <a:cs typeface="Times New Roman" panose="02020603050405020304" pitchFamily="18" charset="0"/>
              </a:rPr>
              <a:t>	(v) Also undermined by the equitable allowance.</a:t>
            </a:r>
          </a:p>
          <a:p>
            <a:pPr marL="0" indent="0">
              <a:buNone/>
            </a:pPr>
            <a:r>
              <a:rPr lang="en-GB" sz="1500" dirty="0">
                <a:latin typeface="Times New Roman" panose="02020603050405020304" pitchFamily="18" charset="0"/>
                <a:cs typeface="Times New Roman" panose="02020603050405020304" pitchFamily="18" charset="0"/>
              </a:rPr>
              <a:t>	(vi) A liability rather than a duty: [219].</a:t>
            </a:r>
          </a:p>
          <a:p>
            <a:pPr marL="0" indent="0">
              <a:buNone/>
            </a:pPr>
            <a:r>
              <a:rPr lang="en-GB" sz="1500" dirty="0">
                <a:latin typeface="Times New Roman" panose="02020603050405020304" pitchFamily="18" charset="0"/>
                <a:cs typeface="Times New Roman" panose="02020603050405020304" pitchFamily="18" charset="0"/>
              </a:rPr>
              <a:t>	(vii) Critical of deemed performance being taken literally: [226].</a:t>
            </a:r>
          </a:p>
          <a:p>
            <a:pPr marL="0" indent="0">
              <a:buNone/>
            </a:pPr>
            <a:r>
              <a:rPr lang="en-GB" sz="1600" dirty="0">
                <a:latin typeface="Times New Roman" panose="02020603050405020304" pitchFamily="18" charset="0"/>
                <a:cs typeface="Times New Roman" panose="02020603050405020304" pitchFamily="18" charset="0"/>
              </a:rPr>
              <a:t>[227]: (Lord Toulson): </a:t>
            </a: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“There is something wrong with a state of the law which makes it necessary to create fairy tales”. I would prefer to say: there is nothing wrong with creating fairy tales provided this does not lead you to believe in fairies.’ </a:t>
            </a:r>
            <a:endParaRPr lang="en-GB" sz="1600" dirty="0">
              <a:latin typeface="Times New Roman" panose="02020603050405020304" pitchFamily="18" charset="0"/>
              <a:cs typeface="Times New Roman" panose="02020603050405020304" pitchFamily="18" charset="0"/>
            </a:endParaRPr>
          </a:p>
          <a:p>
            <a:pPr marL="0" indent="0">
              <a:buNone/>
            </a:pPr>
            <a:endParaRPr lang="en-GB" sz="1800" dirty="0"/>
          </a:p>
        </p:txBody>
      </p:sp>
    </p:spTree>
    <p:extLst>
      <p:ext uri="{BB962C8B-B14F-4D97-AF65-F5344CB8AC3E}">
        <p14:creationId xmlns:p14="http://schemas.microsoft.com/office/powerpoint/2010/main" val="5042430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E96BA-38B3-6F46-E228-A20159BBA722}"/>
              </a:ext>
            </a:extLst>
          </p:cNvPr>
          <p:cNvSpPr>
            <a:spLocks noGrp="1"/>
          </p:cNvSpPr>
          <p:nvPr>
            <p:ph type="title"/>
          </p:nvPr>
        </p:nvSpPr>
        <p:spPr>
          <a:xfrm>
            <a:off x="1517904" y="1064822"/>
            <a:ext cx="9144000" cy="866898"/>
          </a:xfrm>
        </p:spPr>
        <p:txBody>
          <a:bodyPr/>
          <a:lstStyle/>
          <a:p>
            <a:r>
              <a:rPr lang="en-GB" dirty="0"/>
              <a:t>The judgment of Lord Burrows</a:t>
            </a:r>
          </a:p>
        </p:txBody>
      </p:sp>
      <p:sp>
        <p:nvSpPr>
          <p:cNvPr id="3" name="Content Placeholder 2">
            <a:extLst>
              <a:ext uri="{FF2B5EF4-FFF2-40B4-BE49-F238E27FC236}">
                <a16:creationId xmlns:a16="http://schemas.microsoft.com/office/drawing/2014/main" id="{41E38907-D326-A443-DDAB-F0EC3BE0A069}"/>
              </a:ext>
            </a:extLst>
          </p:cNvPr>
          <p:cNvSpPr>
            <a:spLocks noGrp="1"/>
          </p:cNvSpPr>
          <p:nvPr>
            <p:ph idx="1"/>
          </p:nvPr>
        </p:nvSpPr>
        <p:spPr>
          <a:xfrm>
            <a:off x="1517904" y="2177143"/>
            <a:ext cx="9144000" cy="3921905"/>
          </a:xfrm>
        </p:spPr>
        <p:txBody>
          <a:bodyPr>
            <a:normAutofit/>
          </a:bodyPr>
          <a:lstStyle/>
          <a:p>
            <a:pPr marL="0" indent="0">
              <a:buNone/>
            </a:pPr>
            <a:r>
              <a:rPr lang="en-GB" sz="1800" dirty="0">
                <a:latin typeface="Times New Roman" panose="02020603050405020304" pitchFamily="18" charset="0"/>
                <a:cs typeface="Times New Roman" panose="02020603050405020304" pitchFamily="18" charset="0"/>
              </a:rPr>
              <a:t>1.	Supported the remedy for wrong analysis but rejected the but for counterfactual test.</a:t>
            </a:r>
          </a:p>
          <a:p>
            <a:pPr marL="0" indent="0">
              <a:buNone/>
            </a:pPr>
            <a:r>
              <a:rPr lang="en-GB" sz="1800" dirty="0">
                <a:latin typeface="Times New Roman" panose="02020603050405020304" pitchFamily="18" charset="0"/>
                <a:cs typeface="Times New Roman" panose="02020603050405020304" pitchFamily="18" charset="0"/>
              </a:rPr>
              <a:t>2.	Account of profits involves ‘seeking a court order for payment of profits that should have been shown in the account.’ [257].</a:t>
            </a:r>
          </a:p>
          <a:p>
            <a:pPr marL="0" indent="0">
              <a:buNone/>
            </a:pPr>
            <a:r>
              <a:rPr lang="en-GB" sz="1800" dirty="0">
                <a:latin typeface="Times New Roman" panose="02020603050405020304" pitchFamily="18" charset="0"/>
                <a:cs typeface="Times New Roman" panose="02020603050405020304" pitchFamily="18" charset="0"/>
              </a:rPr>
              <a:t>3.	Accepts that need a causal analysis for compensation for loss and account of profits.</a:t>
            </a:r>
          </a:p>
          <a:p>
            <a:pPr marL="0" indent="0">
              <a:buNone/>
            </a:pPr>
            <a:r>
              <a:rPr lang="en-GB" sz="1800" dirty="0">
                <a:latin typeface="Times New Roman" panose="02020603050405020304" pitchFamily="18" charset="0"/>
                <a:cs typeface="Times New Roman" panose="02020603050405020304" pitchFamily="18" charset="0"/>
              </a:rPr>
              <a:t>4.	No counterfactual causation test because it would undermine the purpose of the fiduciary duty if the fiduciary were allowed to keep unauthorised profit: policy of deterrence to ensure sacrifice of self-interest.</a:t>
            </a:r>
          </a:p>
        </p:txBody>
      </p:sp>
    </p:spTree>
    <p:extLst>
      <p:ext uri="{BB962C8B-B14F-4D97-AF65-F5344CB8AC3E}">
        <p14:creationId xmlns:p14="http://schemas.microsoft.com/office/powerpoint/2010/main" val="6505700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E93B6-58C7-2369-ED72-D2C0548A8E8D}"/>
              </a:ext>
            </a:extLst>
          </p:cNvPr>
          <p:cNvSpPr>
            <a:spLocks noGrp="1"/>
          </p:cNvSpPr>
          <p:nvPr>
            <p:ph type="title"/>
          </p:nvPr>
        </p:nvSpPr>
        <p:spPr>
          <a:xfrm>
            <a:off x="1517904" y="1005444"/>
            <a:ext cx="9144000" cy="700644"/>
          </a:xfrm>
        </p:spPr>
        <p:txBody>
          <a:bodyPr>
            <a:normAutofit fontScale="90000"/>
          </a:bodyPr>
          <a:lstStyle/>
          <a:p>
            <a:r>
              <a:rPr lang="en-GB" dirty="0"/>
              <a:t>Six outstanding issues</a:t>
            </a:r>
          </a:p>
        </p:txBody>
      </p:sp>
      <p:sp>
        <p:nvSpPr>
          <p:cNvPr id="3" name="Content Placeholder 2">
            <a:extLst>
              <a:ext uri="{FF2B5EF4-FFF2-40B4-BE49-F238E27FC236}">
                <a16:creationId xmlns:a16="http://schemas.microsoft.com/office/drawing/2014/main" id="{A222A982-A517-5152-6ADA-CE9A5F4CB3C6}"/>
              </a:ext>
            </a:extLst>
          </p:cNvPr>
          <p:cNvSpPr>
            <a:spLocks noGrp="1"/>
          </p:cNvSpPr>
          <p:nvPr>
            <p:ph idx="1"/>
          </p:nvPr>
        </p:nvSpPr>
        <p:spPr>
          <a:xfrm>
            <a:off x="1517904" y="1666504"/>
            <a:ext cx="9144000" cy="4432544"/>
          </a:xfrm>
        </p:spPr>
        <p:txBody>
          <a:bodyPr/>
          <a:lstStyle/>
          <a:p>
            <a:pPr marL="0" indent="0">
              <a:buNone/>
            </a:pPr>
            <a:r>
              <a:rPr lang="en-GB" sz="1600" i="1" dirty="0">
                <a:latin typeface="Times New Roman" panose="02020603050405020304" pitchFamily="18" charset="0"/>
                <a:cs typeface="Times New Roman" panose="02020603050405020304" pitchFamily="18" charset="0"/>
              </a:rPr>
              <a:t>1. The nature of causation</a:t>
            </a:r>
          </a:p>
          <a:p>
            <a:pPr marL="0" indent="0">
              <a:buNone/>
            </a:pPr>
            <a:r>
              <a:rPr lang="en-GB" sz="1600" dirty="0">
                <a:latin typeface="Times New Roman" panose="02020603050405020304" pitchFamily="18" charset="0"/>
                <a:cs typeface="Times New Roman" panose="02020603050405020304" pitchFamily="18" charset="0"/>
              </a:rPr>
              <a:t>	(i) What is the test?</a:t>
            </a:r>
          </a:p>
          <a:p>
            <a:pPr marL="0" indent="0">
              <a:buNone/>
            </a:pPr>
            <a:r>
              <a:rPr lang="en-GB" sz="1600" dirty="0">
                <a:latin typeface="Times New Roman" panose="02020603050405020304" pitchFamily="18" charset="0"/>
                <a:cs typeface="Times New Roman" panose="02020603050405020304" pitchFamily="18" charset="0"/>
              </a:rPr>
              <a:t>	(ii) Is causation relevant in all cases of account?</a:t>
            </a:r>
          </a:p>
          <a:p>
            <a:pPr marL="0" indent="0">
              <a:buNone/>
            </a:pPr>
            <a:r>
              <a:rPr lang="en-GB" sz="1600" kern="100" dirty="0">
                <a:effectLst/>
                <a:latin typeface="Times New Roman" panose="02020603050405020304" pitchFamily="18" charset="0"/>
                <a:ea typeface="Aptos" panose="020B0004020202020204" pitchFamily="34" charset="0"/>
                <a:cs typeface="Times New Roman" panose="02020603050405020304" pitchFamily="18" charset="0"/>
              </a:rPr>
              <a:t>‘My acknowledgement that an element of factual causation often plays a part in the identification of profits for which a fiduciary owes a duty to account does not mean that causation, even of this non-“but for” kind, is a condition for the identification of such profits in every case. Sometimes fiduciaries receive or make profits for which they are plainly accountable, without the need for any causative analysis. For example, a company director who keeps for himself rents paid by a tenant of company-owned property is plainly liable to account to the company.’ [41](Lord Briggs)</a:t>
            </a:r>
          </a:p>
          <a:p>
            <a:pPr marL="0" indent="0">
              <a:buNone/>
            </a:pPr>
            <a:r>
              <a:rPr lang="en-GB" sz="1600" kern="100" dirty="0">
                <a:latin typeface="Times New Roman" panose="02020603050405020304" pitchFamily="18" charset="0"/>
                <a:ea typeface="Aptos" panose="020B0004020202020204" pitchFamily="34" charset="0"/>
                <a:cs typeface="Times New Roman" panose="02020603050405020304" pitchFamily="18" charset="0"/>
              </a:rPr>
              <a:t>	(iii) Dishonestly assisting a breach of trust or fiduciary duty</a:t>
            </a:r>
          </a:p>
          <a:p>
            <a:pPr marL="0" indent="0">
              <a:buNone/>
            </a:pPr>
            <a:r>
              <a:rPr lang="en-GB" sz="1600" i="1" dirty="0">
                <a:effectLst/>
                <a:latin typeface="Times New Roman" panose="02020603050405020304" pitchFamily="18" charset="0"/>
                <a:ea typeface="Aptos" panose="020B0004020202020204" pitchFamily="34" charset="0"/>
              </a:rPr>
              <a:t>Novoship (UK) Ltd v </a:t>
            </a:r>
            <a:r>
              <a:rPr lang="en-GB" sz="1600" i="1" dirty="0" err="1">
                <a:effectLst/>
                <a:latin typeface="Times New Roman" panose="02020603050405020304" pitchFamily="18" charset="0"/>
                <a:ea typeface="Aptos" panose="020B0004020202020204" pitchFamily="34" charset="0"/>
              </a:rPr>
              <a:t>Mikhayluk</a:t>
            </a:r>
            <a:r>
              <a:rPr lang="en-GB" sz="1600" dirty="0">
                <a:effectLst/>
                <a:latin typeface="Times New Roman" panose="02020603050405020304" pitchFamily="18" charset="0"/>
                <a:ea typeface="Aptos" panose="020B0004020202020204" pitchFamily="34" charset="0"/>
              </a:rPr>
              <a:t> [2014] EWCA </a:t>
            </a:r>
            <a:r>
              <a:rPr lang="en-GB" sz="1600" dirty="0" err="1">
                <a:effectLst/>
                <a:latin typeface="Times New Roman" panose="02020603050405020304" pitchFamily="18" charset="0"/>
                <a:ea typeface="Aptos" panose="020B0004020202020204" pitchFamily="34" charset="0"/>
              </a:rPr>
              <a:t>Civ</a:t>
            </a:r>
            <a:r>
              <a:rPr lang="en-GB" sz="1600" dirty="0">
                <a:effectLst/>
                <a:latin typeface="Times New Roman" panose="02020603050405020304" pitchFamily="18" charset="0"/>
                <a:ea typeface="Aptos" panose="020B0004020202020204" pitchFamily="34" charset="0"/>
              </a:rPr>
              <a:t> 908</a:t>
            </a:r>
            <a:r>
              <a:rPr lang="en-GB" sz="1600" kern="100" dirty="0">
                <a:effectLst/>
                <a:latin typeface="Times New Roman" panose="02020603050405020304" pitchFamily="18" charset="0"/>
                <a:ea typeface="Aptos" panose="020B0004020202020204" pitchFamily="34" charset="0"/>
                <a:cs typeface="Times New Roman" panose="02020603050405020304" pitchFamily="18" charset="0"/>
              </a:rPr>
              <a:t>: ‘real and effective cause’</a:t>
            </a:r>
          </a:p>
          <a:p>
            <a:pPr marL="0" indent="0">
              <a:buNone/>
            </a:pPr>
            <a:r>
              <a:rPr lang="en-GB" sz="1600" i="1" dirty="0">
                <a:effectLst/>
                <a:latin typeface="Times New Roman" panose="02020603050405020304" pitchFamily="18" charset="0"/>
                <a:ea typeface="Aptos" panose="020B0004020202020204" pitchFamily="34" charset="0"/>
              </a:rPr>
              <a:t>Ancient Order of Foresters in Victoria Friendly Society Ltd v </a:t>
            </a:r>
            <a:r>
              <a:rPr lang="en-GB" sz="1600" i="1" dirty="0" err="1">
                <a:effectLst/>
                <a:latin typeface="Times New Roman" panose="02020603050405020304" pitchFamily="18" charset="0"/>
                <a:ea typeface="Aptos" panose="020B0004020202020204" pitchFamily="34" charset="0"/>
              </a:rPr>
              <a:t>Lifeplan</a:t>
            </a:r>
            <a:r>
              <a:rPr lang="en-GB" sz="1600" i="1" dirty="0">
                <a:effectLst/>
                <a:latin typeface="Times New Roman" panose="02020603050405020304" pitchFamily="18" charset="0"/>
                <a:ea typeface="Aptos" panose="020B0004020202020204" pitchFamily="34" charset="0"/>
              </a:rPr>
              <a:t> Australia Friendly Society Ltd</a:t>
            </a:r>
            <a:r>
              <a:rPr lang="en-GB" sz="1600" dirty="0">
                <a:effectLst/>
                <a:latin typeface="Times New Roman" panose="02020603050405020304" pitchFamily="18" charset="0"/>
                <a:ea typeface="Aptos" panose="020B0004020202020204" pitchFamily="34" charset="0"/>
              </a:rPr>
              <a:t> [2018] HCA 43</a:t>
            </a:r>
            <a:endParaRPr lang="en-GB" sz="16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0" indent="0">
              <a:buNone/>
            </a:pPr>
            <a:endParaRPr lang="en-GB" sz="1600" kern="100" dirty="0">
              <a:latin typeface="Times New Roman" panose="02020603050405020304" pitchFamily="18" charset="0"/>
              <a:ea typeface="Aptos" panose="020B0004020202020204" pitchFamily="34" charset="0"/>
              <a:cs typeface="Times New Roman" panose="02020603050405020304" pitchFamily="18" charset="0"/>
            </a:endParaRPr>
          </a:p>
          <a:p>
            <a:pPr marL="0" indent="0">
              <a:buNone/>
            </a:pPr>
            <a:endParaRPr lang="en-GB" sz="1600" kern="100" dirty="0">
              <a:latin typeface="Times New Roman" panose="02020603050405020304" pitchFamily="18" charset="0"/>
              <a:ea typeface="Aptos" panose="020B0004020202020204" pitchFamily="34" charset="0"/>
              <a:cs typeface="Times New Roman" panose="02020603050405020304" pitchFamily="18" charset="0"/>
            </a:endParaRPr>
          </a:p>
          <a:p>
            <a:pPr marL="0" indent="0">
              <a:buNone/>
            </a:pPr>
            <a:endParaRPr lang="en-GB" sz="16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36181943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89798-3BE3-388B-F2C0-FE2A0C57A30E}"/>
              </a:ext>
            </a:extLst>
          </p:cNvPr>
          <p:cNvSpPr>
            <a:spLocks noGrp="1"/>
          </p:cNvSpPr>
          <p:nvPr>
            <p:ph type="title"/>
          </p:nvPr>
        </p:nvSpPr>
        <p:spPr>
          <a:xfrm>
            <a:off x="1517904" y="946068"/>
            <a:ext cx="9144000" cy="716477"/>
          </a:xfrm>
        </p:spPr>
        <p:txBody>
          <a:bodyPr/>
          <a:lstStyle/>
          <a:p>
            <a:r>
              <a:rPr lang="en-GB" dirty="0"/>
              <a:t>Six outstanding issues</a:t>
            </a:r>
          </a:p>
        </p:txBody>
      </p:sp>
      <p:sp>
        <p:nvSpPr>
          <p:cNvPr id="3" name="Content Placeholder 2">
            <a:extLst>
              <a:ext uri="{FF2B5EF4-FFF2-40B4-BE49-F238E27FC236}">
                <a16:creationId xmlns:a16="http://schemas.microsoft.com/office/drawing/2014/main" id="{5FD0C892-3E9E-3B61-C24B-148CE1C04598}"/>
              </a:ext>
            </a:extLst>
          </p:cNvPr>
          <p:cNvSpPr>
            <a:spLocks noGrp="1"/>
          </p:cNvSpPr>
          <p:nvPr>
            <p:ph idx="1"/>
          </p:nvPr>
        </p:nvSpPr>
        <p:spPr>
          <a:xfrm>
            <a:off x="1517904" y="1662545"/>
            <a:ext cx="9144000" cy="4436503"/>
          </a:xfrm>
        </p:spPr>
        <p:txBody>
          <a:bodyPr>
            <a:normAutofit/>
          </a:bodyPr>
          <a:lstStyle/>
          <a:p>
            <a:pPr marL="0" indent="0">
              <a:buNone/>
            </a:pPr>
            <a:r>
              <a:rPr lang="en-GB" sz="1600" i="1" dirty="0">
                <a:latin typeface="Times New Roman" panose="02020603050405020304" pitchFamily="18" charset="0"/>
                <a:cs typeface="Times New Roman" panose="02020603050405020304" pitchFamily="18" charset="0"/>
              </a:rPr>
              <a:t>2. The nature of accounting</a:t>
            </a:r>
          </a:p>
          <a:p>
            <a:pPr marL="0" indent="0">
              <a:buNone/>
            </a:pPr>
            <a:r>
              <a:rPr lang="en-GB" sz="1600" dirty="0">
                <a:effectLst/>
                <a:latin typeface="Times New Roman" panose="02020603050405020304" pitchFamily="18" charset="0"/>
                <a:ea typeface="Aptos" panose="020B0004020202020204" pitchFamily="34" charset="0"/>
                <a:cs typeface="Times New Roman" panose="02020603050405020304" pitchFamily="18" charset="0"/>
              </a:rPr>
              <a:t>‘The notion that a person has a legal duty to make a payment the amount of which depends upon a future exercise of judicial discretion before that discretion is exercised is not one that I can endorse’ (Lord Leggatt, [218])</a:t>
            </a:r>
          </a:p>
          <a:p>
            <a:pPr marL="0" indent="0">
              <a:buNone/>
            </a:pPr>
            <a:r>
              <a:rPr lang="en-GB" sz="1600" i="1" dirty="0">
                <a:latin typeface="Times New Roman" panose="02020603050405020304" pitchFamily="18" charset="0"/>
                <a:cs typeface="Times New Roman" panose="02020603050405020304" pitchFamily="18" charset="0"/>
              </a:rPr>
              <a:t>3. The institutional constructive trust</a:t>
            </a:r>
          </a:p>
          <a:p>
            <a:pPr marL="0" indent="0">
              <a:buNone/>
            </a:pPr>
            <a:r>
              <a:rPr lang="en-GB" sz="1600" dirty="0">
                <a:effectLst/>
                <a:latin typeface="Times New Roman" panose="02020603050405020304" pitchFamily="18" charset="0"/>
                <a:ea typeface="Aptos" panose="020B0004020202020204" pitchFamily="34" charset="0"/>
              </a:rPr>
              <a:t>‘Profits made from the fiduciary relationship are treated by equity as held upon constructive trust for the principal from the moment of their receipt by the fiduciary. In everyday language, the profits belong in equity to the principal and must be treated as such.’ (Lord Briggs, [2])</a:t>
            </a:r>
          </a:p>
          <a:p>
            <a:pPr marL="0" indent="0">
              <a:buNone/>
            </a:pPr>
            <a:r>
              <a:rPr lang="en-GB" sz="1600" i="1" dirty="0">
                <a:latin typeface="Times New Roman" panose="02020603050405020304" pitchFamily="18" charset="0"/>
                <a:cs typeface="Times New Roman" panose="02020603050405020304" pitchFamily="18" charset="0"/>
              </a:rPr>
              <a:t>4. The equitable allowance</a:t>
            </a:r>
          </a:p>
          <a:p>
            <a:pPr marL="0" indent="0">
              <a:buNone/>
            </a:pPr>
            <a:r>
              <a:rPr lang="en-GB" sz="1600" dirty="0">
                <a:latin typeface="Times New Roman" panose="02020603050405020304" pitchFamily="18" charset="0"/>
                <a:ea typeface="Aptos" panose="020B0004020202020204" pitchFamily="34" charset="0"/>
              </a:rPr>
              <a:t>‘a </a:t>
            </a:r>
            <a:r>
              <a:rPr lang="en-GB" sz="1600" dirty="0">
                <a:effectLst/>
                <a:latin typeface="Times New Roman" panose="02020603050405020304" pitchFamily="18" charset="0"/>
                <a:ea typeface="Aptos" panose="020B0004020202020204" pitchFamily="34" charset="0"/>
              </a:rPr>
              <a:t>discretionary way of alleviating the potential injustice of transferring to a beneficiary the whole of the fruit of a fiduciary’s hard work and skill’(Lord Briggs, [75])</a:t>
            </a:r>
          </a:p>
          <a:p>
            <a:pPr marL="0" indent="0">
              <a:buNone/>
            </a:pPr>
            <a:r>
              <a:rPr lang="en-GB" sz="1600" dirty="0">
                <a:effectLst/>
                <a:latin typeface="Times New Roman" panose="02020603050405020304" pitchFamily="18" charset="0"/>
                <a:ea typeface="Aptos" panose="020B0004020202020204" pitchFamily="34" charset="0"/>
              </a:rPr>
              <a:t>‘It is unsatisfactory for the law to say that this is all a matter for the discretion of the court depending on the particular facts of the case</a:t>
            </a:r>
            <a:r>
              <a:rPr lang="en-GB" sz="1600" dirty="0">
                <a:latin typeface="Times New Roman" panose="02020603050405020304" pitchFamily="18" charset="0"/>
                <a:ea typeface="Aptos" panose="020B0004020202020204" pitchFamily="34" charset="0"/>
              </a:rPr>
              <a:t>.’ (Lord Burrows, [294])</a:t>
            </a:r>
            <a:endParaRPr lang="en-GB" sz="1600" dirty="0">
              <a:effectLst/>
              <a:latin typeface="Times New Roman" panose="02020603050405020304" pitchFamily="18" charset="0"/>
              <a:ea typeface="Aptos" panose="020B0004020202020204" pitchFamily="34" charset="0"/>
            </a:endParaRPr>
          </a:p>
          <a:p>
            <a:pPr marL="0" indent="0">
              <a:buNone/>
            </a:pPr>
            <a:endParaRPr lang="en-GB"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38254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DEF6F-1972-DF5F-2779-F9A0C1FE1D6E}"/>
              </a:ext>
            </a:extLst>
          </p:cNvPr>
          <p:cNvSpPr>
            <a:spLocks noGrp="1"/>
          </p:cNvSpPr>
          <p:nvPr>
            <p:ph type="title"/>
          </p:nvPr>
        </p:nvSpPr>
        <p:spPr>
          <a:xfrm>
            <a:off x="1517904" y="977736"/>
            <a:ext cx="9144000" cy="629392"/>
          </a:xfrm>
        </p:spPr>
        <p:txBody>
          <a:bodyPr>
            <a:normAutofit fontScale="90000"/>
          </a:bodyPr>
          <a:lstStyle/>
          <a:p>
            <a:r>
              <a:rPr lang="en-GB" dirty="0"/>
              <a:t>Six outstanding issues</a:t>
            </a:r>
          </a:p>
        </p:txBody>
      </p:sp>
      <p:sp>
        <p:nvSpPr>
          <p:cNvPr id="3" name="Content Placeholder 2">
            <a:extLst>
              <a:ext uri="{FF2B5EF4-FFF2-40B4-BE49-F238E27FC236}">
                <a16:creationId xmlns:a16="http://schemas.microsoft.com/office/drawing/2014/main" id="{ADD08E48-2896-3060-F673-0B480912B5BB}"/>
              </a:ext>
            </a:extLst>
          </p:cNvPr>
          <p:cNvSpPr>
            <a:spLocks noGrp="1"/>
          </p:cNvSpPr>
          <p:nvPr>
            <p:ph idx="1"/>
          </p:nvPr>
        </p:nvSpPr>
        <p:spPr>
          <a:xfrm>
            <a:off x="1517904" y="1848592"/>
            <a:ext cx="9144000" cy="4250456"/>
          </a:xfrm>
        </p:spPr>
        <p:txBody>
          <a:bodyPr>
            <a:normAutofit fontScale="62500" lnSpcReduction="20000"/>
          </a:bodyPr>
          <a:lstStyle/>
          <a:p>
            <a:pPr marL="0" indent="0">
              <a:buNone/>
            </a:pPr>
            <a:r>
              <a:rPr lang="en-GB" sz="2100" i="1" dirty="0">
                <a:latin typeface="Times New Roman" panose="02020603050405020304" pitchFamily="18" charset="0"/>
                <a:cs typeface="Times New Roman" panose="02020603050405020304" pitchFamily="18" charset="0"/>
              </a:rPr>
              <a:t>5. Limiting the account</a:t>
            </a:r>
          </a:p>
          <a:p>
            <a:pPr marL="0" indent="0">
              <a:buNone/>
            </a:pPr>
            <a:r>
              <a:rPr lang="en-GB" sz="2100" i="1" dirty="0">
                <a:effectLst/>
                <a:latin typeface="Times New Roman" panose="02020603050405020304" pitchFamily="18" charset="0"/>
                <a:ea typeface="Aptos" panose="020B0004020202020204" pitchFamily="34" charset="0"/>
              </a:rPr>
              <a:t>	Warman v Dwyer</a:t>
            </a:r>
            <a:r>
              <a:rPr lang="en-GB" sz="2100" b="1" i="1" dirty="0">
                <a:effectLst/>
                <a:latin typeface="Times New Roman" panose="02020603050405020304" pitchFamily="18" charset="0"/>
                <a:ea typeface="Aptos" panose="020B0004020202020204" pitchFamily="34" charset="0"/>
              </a:rPr>
              <a:t> </a:t>
            </a:r>
            <a:r>
              <a:rPr lang="en-GB" sz="2100" dirty="0">
                <a:effectLst/>
                <a:latin typeface="Times New Roman" panose="02020603050405020304" pitchFamily="18" charset="0"/>
                <a:ea typeface="Aptos" panose="020B0004020202020204" pitchFamily="34" charset="0"/>
              </a:rPr>
              <a:t>(1995) 182 CLR 544</a:t>
            </a:r>
            <a:endParaRPr lang="en-GB" sz="2100" dirty="0">
              <a:latin typeface="Times New Roman" panose="02020603050405020304" pitchFamily="18" charset="0"/>
              <a:ea typeface="Calibri" panose="020F0502020204030204" pitchFamily="34" charset="0"/>
            </a:endParaRPr>
          </a:p>
          <a:p>
            <a:pPr marL="0" indent="0">
              <a:buNone/>
            </a:pPr>
            <a:r>
              <a:rPr lang="en-GB" sz="2100" i="1" dirty="0">
                <a:effectLst/>
                <a:latin typeface="Times New Roman" panose="02020603050405020304" pitchFamily="18" charset="0"/>
                <a:ea typeface="Aptos" panose="020B0004020202020204" pitchFamily="34" charset="0"/>
              </a:rPr>
              <a:t>	Kao Lee &amp; Yip (a firm) v Koo Hoi Yan</a:t>
            </a:r>
            <a:r>
              <a:rPr lang="en-GB" sz="2100" i="1" dirty="0">
                <a:effectLst/>
                <a:latin typeface="Times New Roman" panose="02020603050405020304" pitchFamily="18" charset="0"/>
                <a:ea typeface="Calibri" panose="020F0502020204030204" pitchFamily="34" charset="0"/>
              </a:rPr>
              <a:t> </a:t>
            </a:r>
            <a:r>
              <a:rPr lang="en-GB" sz="2100" dirty="0">
                <a:effectLst/>
                <a:latin typeface="Times New Roman" panose="02020603050405020304" pitchFamily="18" charset="0"/>
                <a:ea typeface="Aptos" panose="020B0004020202020204" pitchFamily="34" charset="0"/>
              </a:rPr>
              <a:t>[2003] 2HKC 113</a:t>
            </a:r>
          </a:p>
          <a:p>
            <a:pPr marL="0" indent="0">
              <a:buNone/>
            </a:pPr>
            <a:r>
              <a:rPr lang="en-GB" sz="2100" i="1" dirty="0">
                <a:effectLst/>
                <a:latin typeface="Times New Roman" panose="02020603050405020304" pitchFamily="18" charset="0"/>
                <a:ea typeface="Calibri" panose="020F0502020204030204" pitchFamily="34" charset="0"/>
              </a:rPr>
              <a:t> 	</a:t>
            </a:r>
            <a:r>
              <a:rPr lang="en-GB" sz="2100" i="1" dirty="0">
                <a:effectLst/>
                <a:latin typeface="Times New Roman" panose="02020603050405020304" pitchFamily="18" charset="0"/>
                <a:ea typeface="Aptos" panose="020B0004020202020204" pitchFamily="34" charset="0"/>
              </a:rPr>
              <a:t>Strother v 3464920 Canada Inc</a:t>
            </a:r>
            <a:r>
              <a:rPr lang="en-GB" sz="2100" dirty="0">
                <a:effectLst/>
                <a:latin typeface="Times New Roman" panose="02020603050405020304" pitchFamily="18" charset="0"/>
                <a:ea typeface="Aptos" panose="020B0004020202020204" pitchFamily="34" charset="0"/>
              </a:rPr>
              <a:t> [2007] 2 SCR 177</a:t>
            </a:r>
          </a:p>
          <a:p>
            <a:pPr marL="0" indent="0">
              <a:buNone/>
            </a:pPr>
            <a:r>
              <a:rPr lang="en-GB" sz="2100" i="1" dirty="0">
                <a:latin typeface="Times New Roman" panose="02020603050405020304" pitchFamily="18" charset="0"/>
                <a:cs typeface="Times New Roman" panose="02020603050405020304" pitchFamily="18" charset="0"/>
              </a:rPr>
              <a:t>6. Policy</a:t>
            </a:r>
          </a:p>
          <a:p>
            <a:pPr marL="0" indent="0">
              <a:buNone/>
            </a:pPr>
            <a:r>
              <a:rPr lang="en-GB" sz="2100" dirty="0">
                <a:latin typeface="Times New Roman" panose="02020603050405020304" pitchFamily="18" charset="0"/>
                <a:cs typeface="Times New Roman" panose="02020603050405020304" pitchFamily="18" charset="0"/>
              </a:rPr>
              <a:t>‘</a:t>
            </a:r>
            <a:r>
              <a:rPr lang="en-GB" sz="2100" dirty="0">
                <a:effectLst/>
                <a:latin typeface="Times New Roman" panose="02020603050405020304" pitchFamily="18" charset="0"/>
                <a:ea typeface="Times New Roman" panose="02020603050405020304" pitchFamily="18" charset="0"/>
                <a:cs typeface="Times New Roman" panose="02020603050405020304" pitchFamily="18" charset="0"/>
              </a:rPr>
              <a:t>I have considered carefully whether in a “purely commercial context” as the appellants describe it, we should mitigate the effect of the existing rules to reflect the fact that the business world has changed. Are the appellants right to say that the honourable and gentlemanly world of 19</a:t>
            </a:r>
            <a:r>
              <a:rPr lang="en-GB" sz="2100" baseline="30000" dirty="0">
                <a:effectLst/>
                <a:latin typeface="Times New Roman" panose="02020603050405020304" pitchFamily="18" charset="0"/>
                <a:ea typeface="Times New Roman" panose="02020603050405020304" pitchFamily="18" charset="0"/>
                <a:cs typeface="Times New Roman" panose="02020603050405020304" pitchFamily="18" charset="0"/>
              </a:rPr>
              <a:t>th</a:t>
            </a:r>
            <a:r>
              <a:rPr lang="en-GB" sz="2100" dirty="0">
                <a:effectLst/>
                <a:latin typeface="Times New Roman" panose="02020603050405020304" pitchFamily="18" charset="0"/>
                <a:ea typeface="Times New Roman" panose="02020603050405020304" pitchFamily="18" charset="0"/>
                <a:cs typeface="Times New Roman" panose="02020603050405020304" pitchFamily="18" charset="0"/>
              </a:rPr>
              <a:t> century business ethics evoked in the case law – if indeed it ever really existed – no longer has a place here?’ (Lady Rose, [319])</a:t>
            </a:r>
          </a:p>
          <a:p>
            <a:pPr marL="0" indent="0">
              <a:buNone/>
            </a:pPr>
            <a:r>
              <a:rPr lang="en-GB" sz="2100" dirty="0">
                <a:effectLst/>
                <a:latin typeface="Times New Roman" panose="02020603050405020304" pitchFamily="18" charset="0"/>
                <a:ea typeface="Times New Roman" panose="02020603050405020304" pitchFamily="18" charset="0"/>
                <a:cs typeface="Gisha" panose="020B0502040204020203" pitchFamily="34" charset="-79"/>
              </a:rPr>
              <a:t>‘Mr Rukhadze has made the same mistake of not appreciating the nature of the responsibilities he took on when, for whatever reason, he accepted appointment as a director of one of the claimant companies. Whether the development and the continued prosperity of the business community in this jurisdiction is helped or hindered by the application of the rules discussed in this case is a broader question which must be tackled by the legislature, if any updating of the rules is needed.’ (Lady Rose, [335])</a:t>
            </a:r>
          </a:p>
          <a:p>
            <a:pPr marL="0" indent="0">
              <a:buNone/>
            </a:pPr>
            <a:r>
              <a:rPr lang="en-GB" sz="2100" kern="100" dirty="0">
                <a:effectLst/>
                <a:latin typeface="Times New Roman" panose="02020603050405020304" pitchFamily="18" charset="0"/>
                <a:ea typeface="Aptos" panose="020B0004020202020204" pitchFamily="34" charset="0"/>
                <a:cs typeface="Times New Roman" panose="02020603050405020304" pitchFamily="18" charset="0"/>
              </a:rPr>
              <a:t>‘The response to the argument that many fiduciaries do not realise that they are in a fiduciary relationship is “better public legal education”.’ (Lord Briggs, [53])</a:t>
            </a:r>
            <a:endParaRPr lang="en-GB" sz="2100" dirty="0">
              <a:latin typeface="Times New Roman" panose="02020603050405020304" pitchFamily="18" charset="0"/>
              <a:ea typeface="Times New Roman" panose="02020603050405020304" pitchFamily="18" charset="0"/>
              <a:cs typeface="Gisha" panose="020B0502040204020203" pitchFamily="34" charset="-79"/>
            </a:endParaRPr>
          </a:p>
          <a:p>
            <a:pPr marL="0" indent="0">
              <a:buNone/>
            </a:pPr>
            <a:r>
              <a:rPr lang="en-GB" sz="2100" dirty="0">
                <a:latin typeface="Times New Roman" panose="02020603050405020304" pitchFamily="18" charset="0"/>
                <a:ea typeface="Times New Roman" panose="02020603050405020304" pitchFamily="18" charset="0"/>
                <a:cs typeface="Gisha" panose="020B0502040204020203" pitchFamily="34" charset="-79"/>
              </a:rPr>
              <a:t>Liability can be avoided by making ‘full disclosure to a principal thereby seeking to obtain authorisation for the profits.’ (Lord Burrows, [286])</a:t>
            </a:r>
            <a:endParaRPr lang="en-GB" sz="2100" dirty="0">
              <a:effectLst/>
              <a:latin typeface="Calibri" panose="020F0502020204030204" pitchFamily="34" charset="0"/>
              <a:ea typeface="Times New Roman" panose="02020603050405020304" pitchFamily="18" charset="0"/>
              <a:cs typeface="Gisha" panose="020B0502040204020203" pitchFamily="34" charset="-79"/>
            </a:endParaRPr>
          </a:p>
          <a:p>
            <a:pPr marL="0" indent="0">
              <a:buNone/>
            </a:pPr>
            <a:endParaRPr lang="en-GB" sz="1800" dirty="0">
              <a:effectLst/>
              <a:latin typeface="Calibri" panose="020F0502020204030204" pitchFamily="34" charset="0"/>
              <a:ea typeface="Times New Roman" panose="02020603050405020304" pitchFamily="18" charset="0"/>
              <a:cs typeface="Gisha" panose="020B0502040204020203" pitchFamily="34" charset="-79"/>
            </a:endParaRPr>
          </a:p>
          <a:p>
            <a:pPr marL="0" indent="0">
              <a:buNone/>
            </a:pPr>
            <a:endParaRPr lang="en-GB" dirty="0"/>
          </a:p>
        </p:txBody>
      </p:sp>
    </p:spTree>
    <p:extLst>
      <p:ext uri="{BB962C8B-B14F-4D97-AF65-F5344CB8AC3E}">
        <p14:creationId xmlns:p14="http://schemas.microsoft.com/office/powerpoint/2010/main" val="1005294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7F8A0-EDAE-0CC4-D688-113039D837D1}"/>
              </a:ext>
            </a:extLst>
          </p:cNvPr>
          <p:cNvSpPr>
            <a:spLocks noGrp="1"/>
          </p:cNvSpPr>
          <p:nvPr>
            <p:ph type="title"/>
          </p:nvPr>
        </p:nvSpPr>
        <p:spPr/>
        <p:txBody>
          <a:bodyPr/>
          <a:lstStyle/>
          <a:p>
            <a:r>
              <a:rPr lang="en-GB" dirty="0"/>
              <a:t>Who is a fiduciary?</a:t>
            </a:r>
          </a:p>
        </p:txBody>
      </p:sp>
      <p:sp>
        <p:nvSpPr>
          <p:cNvPr id="3" name="Content Placeholder 2">
            <a:extLst>
              <a:ext uri="{FF2B5EF4-FFF2-40B4-BE49-F238E27FC236}">
                <a16:creationId xmlns:a16="http://schemas.microsoft.com/office/drawing/2014/main" id="{B85F0A83-263B-A72B-E313-778FF19ADBA1}"/>
              </a:ext>
            </a:extLst>
          </p:cNvPr>
          <p:cNvSpPr>
            <a:spLocks noGrp="1"/>
          </p:cNvSpPr>
          <p:nvPr>
            <p:ph idx="1"/>
          </p:nvPr>
        </p:nvSpPr>
        <p:spPr>
          <a:xfrm>
            <a:off x="1517904" y="2208628"/>
            <a:ext cx="9144000" cy="3890420"/>
          </a:xfrm>
        </p:spPr>
        <p:txBody>
          <a:bodyPr>
            <a:normAutofit/>
          </a:bodyPr>
          <a:lstStyle/>
          <a:p>
            <a:pPr marL="0" indent="0">
              <a:lnSpc>
                <a:spcPct val="105000"/>
              </a:lnSpc>
              <a:spcAft>
                <a:spcPts val="800"/>
              </a:spcAft>
              <a:buNone/>
              <a:tabLst>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GB" sz="2000" i="1" dirty="0">
                <a:latin typeface="Times New Roman" panose="02020603050405020304" pitchFamily="18" charset="0"/>
                <a:cs typeface="Times New Roman" panose="02020603050405020304" pitchFamily="18" charset="0"/>
              </a:rPr>
              <a:t>(i)	Defining fiduciaries</a:t>
            </a:r>
          </a:p>
          <a:p>
            <a:pPr marL="0" indent="0">
              <a:spcAft>
                <a:spcPts val="800"/>
              </a:spcAft>
              <a:buNone/>
              <a:tabLst>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US" sz="1800" kern="100" dirty="0">
                <a:effectLst/>
                <a:latin typeface="Times New Roman" panose="02020603050405020304" pitchFamily="18" charset="0"/>
                <a:ea typeface="Times New Roman" panose="02020603050405020304" pitchFamily="18" charset="0"/>
              </a:rPr>
              <a:t>‘Fiduciary duties typically arise where one person undertakes and is entrusted with authority to manage the property or affairs of another and to make discretionary decisions on behalf of that person . . . The essential idea is that a person in such a position is not permitted to use their position for their own private advantage but is required to act unselfishly in what they perceive to be the best interests of their principal.’</a:t>
            </a:r>
          </a:p>
          <a:p>
            <a:pPr marL="0" indent="0">
              <a:spcAft>
                <a:spcPts val="800"/>
              </a:spcAft>
              <a:buNone/>
              <a:tabLst>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US" sz="1800" kern="100" dirty="0">
                <a:latin typeface="Times New Roman" panose="02020603050405020304" pitchFamily="18" charset="0"/>
                <a:ea typeface="Times New Roman" panose="02020603050405020304" pitchFamily="18" charset="0"/>
              </a:rPr>
              <a:t>							</a:t>
            </a:r>
            <a:r>
              <a:rPr lang="en-US" sz="1800" i="1" kern="100" dirty="0">
                <a:latin typeface="Times New Roman" panose="02020603050405020304" pitchFamily="18" charset="0"/>
                <a:ea typeface="Times New Roman" panose="02020603050405020304" pitchFamily="18" charset="0"/>
              </a:rPr>
              <a:t>Al </a:t>
            </a:r>
            <a:r>
              <a:rPr lang="en-US" sz="1800" i="1" kern="100" dirty="0" err="1">
                <a:latin typeface="Times New Roman" panose="02020603050405020304" pitchFamily="18" charset="0"/>
                <a:ea typeface="Times New Roman" panose="02020603050405020304" pitchFamily="18" charset="0"/>
              </a:rPr>
              <a:t>Neyahan</a:t>
            </a:r>
            <a:r>
              <a:rPr lang="en-US" sz="1800" i="1" kern="100" dirty="0">
                <a:latin typeface="Times New Roman" panose="02020603050405020304" pitchFamily="18" charset="0"/>
                <a:ea typeface="Times New Roman" panose="02020603050405020304" pitchFamily="18" charset="0"/>
              </a:rPr>
              <a:t> v Kent</a:t>
            </a:r>
            <a:r>
              <a:rPr lang="en-US" sz="1800" kern="100" dirty="0">
                <a:latin typeface="Times New Roman" panose="02020603050405020304" pitchFamily="18" charset="0"/>
                <a:ea typeface="Times New Roman" panose="02020603050405020304" pitchFamily="18" charset="0"/>
              </a:rPr>
              <a:t> [2018] EWHC 333 (Comm), [159] (Leggatt LJ)</a:t>
            </a:r>
            <a:endParaRPr lang="en-GB" sz="1800" kern="100" dirty="0">
              <a:effectLst/>
              <a:latin typeface="Times New Roman" panose="02020603050405020304" pitchFamily="18" charset="0"/>
              <a:ea typeface="Times New Roman" panose="02020603050405020304" pitchFamily="18" charset="0"/>
            </a:endParaRPr>
          </a:p>
          <a:p>
            <a:pPr marL="0" indent="0">
              <a:lnSpc>
                <a:spcPct val="105000"/>
              </a:lnSpc>
              <a:spcAft>
                <a:spcPts val="800"/>
              </a:spcAft>
              <a:buNone/>
              <a:tabLst>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endParaRPr lang="en-GB" sz="20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8262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514A5-DDC2-D8DD-D2F9-236C6371E128}"/>
              </a:ext>
            </a:extLst>
          </p:cNvPr>
          <p:cNvSpPr>
            <a:spLocks noGrp="1"/>
          </p:cNvSpPr>
          <p:nvPr>
            <p:ph type="title"/>
          </p:nvPr>
        </p:nvSpPr>
        <p:spPr>
          <a:xfrm>
            <a:off x="1517904" y="1021278"/>
            <a:ext cx="9144000" cy="807522"/>
          </a:xfrm>
        </p:spPr>
        <p:txBody>
          <a:bodyPr/>
          <a:lstStyle/>
          <a:p>
            <a:r>
              <a:rPr lang="en-GB" dirty="0"/>
              <a:t>Who is a fiduciary?</a:t>
            </a:r>
          </a:p>
        </p:txBody>
      </p:sp>
      <p:sp>
        <p:nvSpPr>
          <p:cNvPr id="3" name="Content Placeholder 2">
            <a:extLst>
              <a:ext uri="{FF2B5EF4-FFF2-40B4-BE49-F238E27FC236}">
                <a16:creationId xmlns:a16="http://schemas.microsoft.com/office/drawing/2014/main" id="{B556A122-149F-3D89-5601-171EC5A87433}"/>
              </a:ext>
            </a:extLst>
          </p:cNvPr>
          <p:cNvSpPr>
            <a:spLocks noGrp="1"/>
          </p:cNvSpPr>
          <p:nvPr>
            <p:ph idx="1"/>
          </p:nvPr>
        </p:nvSpPr>
        <p:spPr>
          <a:xfrm>
            <a:off x="1517904" y="1785257"/>
            <a:ext cx="9144000" cy="4313791"/>
          </a:xfrm>
        </p:spPr>
        <p:txBody>
          <a:bodyPr/>
          <a:lstStyle/>
          <a:p>
            <a:pPr marL="0" indent="0">
              <a:buNone/>
            </a:pPr>
            <a:r>
              <a:rPr lang="en-GB" i="1" dirty="0">
                <a:latin typeface="Times New Roman" panose="02020603050405020304" pitchFamily="18" charset="0"/>
                <a:cs typeface="Times New Roman" panose="02020603050405020304" pitchFamily="18" charset="0"/>
              </a:rPr>
              <a:t>(ii) Fiduciaries in a ‘purely commercial context’</a:t>
            </a:r>
          </a:p>
          <a:p>
            <a:pPr marL="0" indent="0">
              <a:buNone/>
            </a:pPr>
            <a:r>
              <a:rPr lang="en-GB" sz="2400" i="1" dirty="0">
                <a:latin typeface="Times New Roman" panose="02020603050405020304" pitchFamily="18" charset="0"/>
                <a:cs typeface="Times New Roman" panose="02020603050405020304" pitchFamily="18" charset="0"/>
              </a:rPr>
              <a:t>	Re Goldcorp Exchange plc </a:t>
            </a:r>
            <a:r>
              <a:rPr lang="en-GB" sz="2400" dirty="0">
                <a:latin typeface="Times New Roman" panose="02020603050405020304" pitchFamily="18" charset="0"/>
                <a:cs typeface="Times New Roman" panose="02020603050405020304" pitchFamily="18" charset="0"/>
              </a:rPr>
              <a:t>[1995] 1 AC 74</a:t>
            </a:r>
          </a:p>
          <a:p>
            <a:pPr marL="0" indent="0">
              <a:buNone/>
            </a:pPr>
            <a:r>
              <a:rPr lang="en-GB" sz="2400" dirty="0">
                <a:latin typeface="Times New Roman" panose="02020603050405020304" pitchFamily="18" charset="0"/>
                <a:cs typeface="Times New Roman" panose="02020603050405020304" pitchFamily="18" charset="0"/>
              </a:rPr>
              <a:t>	</a:t>
            </a:r>
            <a:r>
              <a:rPr lang="en-GB" sz="2400" i="1" dirty="0">
                <a:latin typeface="Times New Roman" panose="02020603050405020304" pitchFamily="18" charset="0"/>
                <a:cs typeface="Times New Roman" panose="02020603050405020304" pitchFamily="18" charset="0"/>
              </a:rPr>
              <a:t>English v Dedham Vale Properties Ltd </a:t>
            </a:r>
            <a:r>
              <a:rPr lang="en-GB" sz="2400" dirty="0">
                <a:latin typeface="Times New Roman" panose="02020603050405020304" pitchFamily="18" charset="0"/>
                <a:cs typeface="Times New Roman" panose="02020603050405020304" pitchFamily="18" charset="0"/>
              </a:rPr>
              <a:t>[1978] 1 WLR 93</a:t>
            </a:r>
            <a:endParaRPr lang="en-GB" sz="1800" dirty="0">
              <a:effectLst/>
              <a:latin typeface="Times New Roman" panose="02020603050405020304" pitchFamily="18" charset="0"/>
              <a:ea typeface="Aptos" panose="020B0004020202020204" pitchFamily="34" charset="0"/>
              <a:cs typeface="Times New Roman" panose="02020603050405020304" pitchFamily="18" charset="0"/>
            </a:endParaRPr>
          </a:p>
          <a:p>
            <a:pPr marL="0" indent="0">
              <a:buNone/>
            </a:pPr>
            <a:r>
              <a:rPr lang="en-GB" sz="2400" dirty="0">
                <a:effectLst/>
                <a:latin typeface="Times New Roman" panose="02020603050405020304" pitchFamily="18" charset="0"/>
                <a:ea typeface="Aptos" panose="020B0004020202020204" pitchFamily="34" charset="0"/>
                <a:cs typeface="Times New Roman" panose="02020603050405020304" pitchFamily="18" charset="0"/>
              </a:rPr>
              <a:t>‘It is the first importance not to impose fiduciary obligations on parties to a purely commercial relationship who deal with each other at arms’ length and can be expected to look after their own interests.’</a:t>
            </a:r>
            <a:endParaRPr lang="en-GB" sz="2400" dirty="0">
              <a:latin typeface="Times New Roman" panose="02020603050405020304" pitchFamily="18" charset="0"/>
              <a:cs typeface="Times New Roman" panose="02020603050405020304" pitchFamily="18" charset="0"/>
            </a:endParaRPr>
          </a:p>
          <a:p>
            <a:pPr marL="0" indent="0">
              <a:buNone/>
            </a:pPr>
            <a:r>
              <a:rPr lang="en-GB" sz="2400" dirty="0">
                <a:effectLst/>
                <a:latin typeface="Times New Roman" panose="02020603050405020304" pitchFamily="18" charset="0"/>
                <a:ea typeface="Aptos" panose="020B0004020202020204" pitchFamily="34" charset="0"/>
                <a:cs typeface="Times New Roman" panose="02020603050405020304" pitchFamily="18" charset="0"/>
              </a:rPr>
              <a:t>	P Millett, ‘Equity’s Place in the Law of Commerce’ (1998) </a:t>
            </a:r>
            <a:r>
              <a:rPr lang="en-GB" sz="2400" i="0" dirty="0">
                <a:effectLst/>
                <a:latin typeface="Times New Roman" panose="02020603050405020304" pitchFamily="18" charset="0"/>
                <a:ea typeface="Aptos" panose="020B0004020202020204" pitchFamily="34" charset="0"/>
                <a:cs typeface="Times New Roman" panose="02020603050405020304" pitchFamily="18" charset="0"/>
              </a:rPr>
              <a:t>114</a:t>
            </a:r>
            <a:r>
              <a:rPr lang="en-GB" sz="2400" dirty="0">
                <a:effectLst/>
                <a:latin typeface="Times New Roman" panose="02020603050405020304" pitchFamily="18" charset="0"/>
                <a:ea typeface="Aptos" panose="020B0004020202020204" pitchFamily="34" charset="0"/>
                <a:cs typeface="Times New Roman" panose="02020603050405020304" pitchFamily="18" charset="0"/>
              </a:rPr>
              <a:t> 	</a:t>
            </a:r>
            <a:r>
              <a:rPr lang="en-GB" sz="2400" i="0" dirty="0">
                <a:effectLst/>
                <a:latin typeface="Times New Roman" panose="02020603050405020304" pitchFamily="18" charset="0"/>
                <a:ea typeface="Aptos" panose="020B0004020202020204" pitchFamily="34" charset="0"/>
                <a:cs typeface="Times New Roman" panose="02020603050405020304" pitchFamily="18" charset="0"/>
              </a:rPr>
              <a:t>LQR</a:t>
            </a:r>
            <a:r>
              <a:rPr lang="en-GB" sz="2400" dirty="0">
                <a:effectLst/>
                <a:latin typeface="Times New Roman" panose="02020603050405020304" pitchFamily="18" charset="0"/>
                <a:ea typeface="Aptos" panose="020B0004020202020204" pitchFamily="34" charset="0"/>
                <a:cs typeface="Times New Roman" panose="02020603050405020304" pitchFamily="18" charset="0"/>
              </a:rPr>
              <a:t> 214, 217–18</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7412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20490-28D3-65A2-29FA-96BE6B89A4D7}"/>
              </a:ext>
            </a:extLst>
          </p:cNvPr>
          <p:cNvSpPr>
            <a:spLocks noGrp="1"/>
          </p:cNvSpPr>
          <p:nvPr>
            <p:ph type="title"/>
          </p:nvPr>
        </p:nvSpPr>
        <p:spPr>
          <a:xfrm>
            <a:off x="1517904" y="1056904"/>
            <a:ext cx="9144000" cy="811480"/>
          </a:xfrm>
        </p:spPr>
        <p:txBody>
          <a:bodyPr/>
          <a:lstStyle/>
          <a:p>
            <a:r>
              <a:rPr lang="en-GB" dirty="0"/>
              <a:t>Who is a fiduciary?</a:t>
            </a:r>
          </a:p>
        </p:txBody>
      </p:sp>
      <p:sp>
        <p:nvSpPr>
          <p:cNvPr id="3" name="Content Placeholder 2">
            <a:extLst>
              <a:ext uri="{FF2B5EF4-FFF2-40B4-BE49-F238E27FC236}">
                <a16:creationId xmlns:a16="http://schemas.microsoft.com/office/drawing/2014/main" id="{65D278B0-6AB2-64B4-56B6-EB658E69610D}"/>
              </a:ext>
            </a:extLst>
          </p:cNvPr>
          <p:cNvSpPr>
            <a:spLocks noGrp="1"/>
          </p:cNvSpPr>
          <p:nvPr>
            <p:ph idx="1"/>
          </p:nvPr>
        </p:nvSpPr>
        <p:spPr>
          <a:xfrm>
            <a:off x="1517904" y="1812966"/>
            <a:ext cx="9144000" cy="4286082"/>
          </a:xfrm>
        </p:spPr>
        <p:txBody>
          <a:bodyPr/>
          <a:lstStyle/>
          <a:p>
            <a:pPr marL="0" indent="0">
              <a:buNone/>
            </a:pPr>
            <a:r>
              <a:rPr lang="en-GB" i="1" dirty="0">
                <a:latin typeface="Times New Roman" panose="02020603050405020304" pitchFamily="18" charset="0"/>
                <a:cs typeface="Times New Roman" panose="02020603050405020304" pitchFamily="18" charset="0"/>
              </a:rPr>
              <a:t>(iii) Non-fiduciary ‘fiduciary law’ </a:t>
            </a:r>
          </a:p>
          <a:p>
            <a:pPr marL="0" indent="0">
              <a:buNone/>
            </a:pPr>
            <a:r>
              <a:rPr lang="en-GB" sz="1400" i="1" dirty="0">
                <a:effectLst/>
                <a:latin typeface="Times New Roman" panose="02020603050405020304" pitchFamily="18" charset="0"/>
                <a:ea typeface="Aptos" panose="020B0004020202020204" pitchFamily="34" charset="0"/>
              </a:rPr>
              <a:t>Wood v Commercial First Business Ltd; Business Mortgage Finance 4 plc v Pengelly </a:t>
            </a:r>
            <a:r>
              <a:rPr lang="en-GB" sz="1400" dirty="0">
                <a:effectLst/>
                <a:latin typeface="Times New Roman" panose="02020603050405020304" pitchFamily="18" charset="0"/>
                <a:ea typeface="Aptos" panose="020B0004020202020204" pitchFamily="34" charset="0"/>
              </a:rPr>
              <a:t>[2021] EWCA </a:t>
            </a:r>
            <a:r>
              <a:rPr lang="en-GB" sz="1400" dirty="0" err="1">
                <a:effectLst/>
                <a:latin typeface="Times New Roman" panose="02020603050405020304" pitchFamily="18" charset="0"/>
                <a:ea typeface="Aptos" panose="020B0004020202020204" pitchFamily="34" charset="0"/>
              </a:rPr>
              <a:t>Civ</a:t>
            </a:r>
            <a:r>
              <a:rPr lang="en-GB" sz="1400" dirty="0">
                <a:effectLst/>
                <a:latin typeface="Times New Roman" panose="02020603050405020304" pitchFamily="18" charset="0"/>
                <a:ea typeface="Aptos" panose="020B0004020202020204" pitchFamily="34" charset="0"/>
              </a:rPr>
              <a:t> 471, [2022] Ch 123</a:t>
            </a:r>
          </a:p>
          <a:p>
            <a:pPr marL="0" indent="0">
              <a:buNone/>
            </a:pPr>
            <a:r>
              <a:rPr lang="en-GB" sz="1400" i="1" dirty="0">
                <a:effectLst/>
                <a:latin typeface="Times New Roman" panose="02020603050405020304" pitchFamily="18" charset="0"/>
                <a:ea typeface="Aptos" panose="020B0004020202020204" pitchFamily="34" charset="0"/>
              </a:rPr>
              <a:t>Johnson v FirstRand Bank</a:t>
            </a:r>
            <a:r>
              <a:rPr lang="en-GB" sz="1400" dirty="0">
                <a:effectLst/>
                <a:latin typeface="Times New Roman" panose="02020603050405020304" pitchFamily="18" charset="0"/>
                <a:ea typeface="Aptos" panose="020B0004020202020204" pitchFamily="34" charset="0"/>
              </a:rPr>
              <a:t> [2024] EWCA </a:t>
            </a:r>
            <a:r>
              <a:rPr lang="en-GB" sz="1400" dirty="0" err="1">
                <a:effectLst/>
                <a:latin typeface="Times New Roman" panose="02020603050405020304" pitchFamily="18" charset="0"/>
                <a:ea typeface="Aptos" panose="020B0004020202020204" pitchFamily="34" charset="0"/>
              </a:rPr>
              <a:t>Civ</a:t>
            </a:r>
            <a:r>
              <a:rPr lang="en-GB" sz="1400" dirty="0">
                <a:effectLst/>
                <a:latin typeface="Times New Roman" panose="02020603050405020304" pitchFamily="18" charset="0"/>
                <a:ea typeface="Aptos" panose="020B0004020202020204" pitchFamily="34" charset="0"/>
              </a:rPr>
              <a:t> 1281</a:t>
            </a:r>
            <a:r>
              <a:rPr lang="en-GB" sz="1400" dirty="0">
                <a:effectLst/>
                <a:latin typeface="Aptos" panose="020B0004020202020204" pitchFamily="34" charset="0"/>
                <a:ea typeface="Aptos" panose="020B0004020202020204" pitchFamily="34" charset="0"/>
                <a:cs typeface="Times New Roman" panose="02020603050405020304" pitchFamily="18" charset="0"/>
              </a:rPr>
              <a:t> </a:t>
            </a:r>
          </a:p>
          <a:p>
            <a:pPr marL="0" indent="0">
              <a:buNone/>
            </a:pPr>
            <a:r>
              <a:rPr lang="en-GB" sz="1400" i="1" dirty="0">
                <a:effectLst/>
                <a:latin typeface="Times New Roman" panose="02020603050405020304" pitchFamily="18" charset="0"/>
                <a:ea typeface="Aptos" panose="020B0004020202020204" pitchFamily="34" charset="0"/>
                <a:cs typeface="Times New Roman" panose="02020603050405020304" pitchFamily="18" charset="0"/>
              </a:rPr>
              <a:t>Expert Tooling and Automation Ltd v Engie Power Ltd</a:t>
            </a:r>
            <a:r>
              <a:rPr lang="en-GB" sz="1400" dirty="0">
                <a:effectLst/>
                <a:latin typeface="Times New Roman" panose="02020603050405020304" pitchFamily="18" charset="0"/>
                <a:ea typeface="Aptos" panose="020B0004020202020204" pitchFamily="34" charset="0"/>
                <a:cs typeface="Times New Roman" panose="02020603050405020304" pitchFamily="18" charset="0"/>
              </a:rPr>
              <a:t> [2025] EWCA </a:t>
            </a:r>
            <a:r>
              <a:rPr lang="en-GB" sz="1400" dirty="0" err="1">
                <a:effectLst/>
                <a:latin typeface="Times New Roman" panose="02020603050405020304" pitchFamily="18" charset="0"/>
                <a:ea typeface="Aptos" panose="020B0004020202020204" pitchFamily="34" charset="0"/>
                <a:cs typeface="Times New Roman" panose="02020603050405020304" pitchFamily="18" charset="0"/>
              </a:rPr>
              <a:t>Civ</a:t>
            </a:r>
            <a:r>
              <a:rPr lang="en-GB" sz="1400" dirty="0">
                <a:effectLst/>
                <a:latin typeface="Times New Roman" panose="02020603050405020304" pitchFamily="18" charset="0"/>
                <a:ea typeface="Aptos" panose="020B0004020202020204" pitchFamily="34" charset="0"/>
                <a:cs typeface="Times New Roman" panose="02020603050405020304" pitchFamily="18" charset="0"/>
              </a:rPr>
              <a:t> 292</a:t>
            </a:r>
          </a:p>
          <a:p>
            <a:pPr marL="0" indent="0">
              <a:buNone/>
            </a:pPr>
            <a:r>
              <a:rPr lang="en-GB" sz="1600" i="1" dirty="0">
                <a:latin typeface="Times New Roman" panose="02020603050405020304" pitchFamily="18" charset="0"/>
              </a:rPr>
              <a:t>(a) Brokers</a:t>
            </a:r>
          </a:p>
          <a:p>
            <a:pPr marL="0" indent="0">
              <a:buNone/>
            </a:pPr>
            <a:r>
              <a:rPr lang="en-GB" sz="1600" dirty="0">
                <a:latin typeface="Times New Roman" panose="02020603050405020304" pitchFamily="18" charset="0"/>
              </a:rPr>
              <a:t>(1) Fiduciary agents – liable for receipt of commission regardless of whether fully or partially undisclosed.</a:t>
            </a:r>
          </a:p>
          <a:p>
            <a:pPr marL="0" indent="0">
              <a:buNone/>
            </a:pPr>
            <a:r>
              <a:rPr lang="en-GB" sz="1600" dirty="0">
                <a:latin typeface="Times New Roman" panose="02020603050405020304" pitchFamily="18" charset="0"/>
              </a:rPr>
              <a:t>(2) Non-fiduciary agent – liable for breach of the disinterested duty.</a:t>
            </a:r>
          </a:p>
          <a:p>
            <a:pPr marL="0" indent="0">
              <a:buNone/>
            </a:pPr>
            <a:r>
              <a:rPr lang="en-GB" sz="1600" i="1" dirty="0">
                <a:latin typeface="Times New Roman" panose="02020603050405020304" pitchFamily="18" charset="0"/>
              </a:rPr>
              <a:t>(b) Lenders</a:t>
            </a:r>
          </a:p>
          <a:p>
            <a:pPr marL="0" indent="0">
              <a:buNone/>
            </a:pPr>
            <a:r>
              <a:rPr lang="en-GB" sz="1600" dirty="0">
                <a:latin typeface="Times New Roman" panose="02020603050405020304" pitchFamily="18" charset="0"/>
              </a:rPr>
              <a:t>(1) Fully undisclosed commission – liable for breach of the disinterested duty.</a:t>
            </a:r>
          </a:p>
          <a:p>
            <a:pPr marL="0" indent="0">
              <a:buNone/>
            </a:pPr>
            <a:r>
              <a:rPr lang="en-GB" sz="1600" dirty="0">
                <a:latin typeface="Times New Roman" panose="02020603050405020304" pitchFamily="18" charset="0"/>
              </a:rPr>
              <a:t>(2) Partially disclosed – dishonestly assisting a breach of fiduciary duty.</a:t>
            </a:r>
            <a:endParaRPr lang="en-GB" sz="1600" dirty="0"/>
          </a:p>
        </p:txBody>
      </p:sp>
    </p:spTree>
    <p:extLst>
      <p:ext uri="{BB962C8B-B14F-4D97-AF65-F5344CB8AC3E}">
        <p14:creationId xmlns:p14="http://schemas.microsoft.com/office/powerpoint/2010/main" val="187229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10DCF-4174-AC11-8470-BC43E84D6C08}"/>
              </a:ext>
            </a:extLst>
          </p:cNvPr>
          <p:cNvSpPr>
            <a:spLocks noGrp="1"/>
          </p:cNvSpPr>
          <p:nvPr>
            <p:ph type="title"/>
          </p:nvPr>
        </p:nvSpPr>
        <p:spPr>
          <a:xfrm>
            <a:off x="1517904" y="981694"/>
            <a:ext cx="9144000" cy="657101"/>
          </a:xfrm>
        </p:spPr>
        <p:txBody>
          <a:bodyPr>
            <a:normAutofit fontScale="90000"/>
          </a:bodyPr>
          <a:lstStyle/>
          <a:p>
            <a:r>
              <a:rPr lang="en-GB" dirty="0"/>
              <a:t>The nature of accountability</a:t>
            </a:r>
          </a:p>
        </p:txBody>
      </p:sp>
      <p:sp>
        <p:nvSpPr>
          <p:cNvPr id="3" name="Content Placeholder 2">
            <a:extLst>
              <a:ext uri="{FF2B5EF4-FFF2-40B4-BE49-F238E27FC236}">
                <a16:creationId xmlns:a16="http://schemas.microsoft.com/office/drawing/2014/main" id="{D8458F48-0010-4695-73FA-A2D288E98E3C}"/>
              </a:ext>
            </a:extLst>
          </p:cNvPr>
          <p:cNvSpPr>
            <a:spLocks noGrp="1"/>
          </p:cNvSpPr>
          <p:nvPr>
            <p:ph idx="1"/>
          </p:nvPr>
        </p:nvSpPr>
        <p:spPr>
          <a:xfrm>
            <a:off x="1458527" y="1590304"/>
            <a:ext cx="9144000" cy="4434444"/>
          </a:xfrm>
        </p:spPr>
        <p:txBody>
          <a:bodyPr>
            <a:normAutofit lnSpcReduction="10000"/>
          </a:bodyPr>
          <a:lstStyle/>
          <a:p>
            <a:pPr marL="0" indent="0">
              <a:buNone/>
            </a:pPr>
            <a:r>
              <a:rPr lang="en-GB" i="1" dirty="0">
                <a:latin typeface="Times New Roman" panose="02020603050405020304" pitchFamily="18" charset="0"/>
                <a:cs typeface="Times New Roman" panose="02020603050405020304" pitchFamily="18" charset="0"/>
              </a:rPr>
              <a:t>Background</a:t>
            </a:r>
          </a:p>
          <a:p>
            <a:pPr marL="0" indent="0">
              <a:buNone/>
            </a:pPr>
            <a:r>
              <a:rPr lang="en-GB" sz="1400" dirty="0">
                <a:latin typeface="Times New Roman" panose="02020603050405020304" pitchFamily="18" charset="0"/>
                <a:cs typeface="Times New Roman" panose="02020603050405020304" pitchFamily="18" charset="0"/>
              </a:rPr>
              <a:t>The rejection of causation when assessing the account</a:t>
            </a:r>
          </a:p>
          <a:p>
            <a:pPr marL="0" indent="0">
              <a:buNone/>
            </a:pPr>
            <a:r>
              <a:rPr lang="en-GB" sz="1400" i="1" dirty="0">
                <a:effectLst/>
                <a:latin typeface="Times New Roman" panose="02020603050405020304" pitchFamily="18" charset="0"/>
                <a:ea typeface="Aptos" panose="020B0004020202020204" pitchFamily="34" charset="0"/>
                <a:cs typeface="Times New Roman" panose="02020603050405020304" pitchFamily="18" charset="0"/>
              </a:rPr>
              <a:t>Gray v Global Energy Horizons Corp</a:t>
            </a:r>
            <a:r>
              <a:rPr lang="en-GB" sz="1400" dirty="0">
                <a:effectLst/>
                <a:latin typeface="Times New Roman" panose="02020603050405020304" pitchFamily="18" charset="0"/>
                <a:ea typeface="Aptos" panose="020B0004020202020204" pitchFamily="34" charset="0"/>
                <a:cs typeface="Times New Roman" panose="02020603050405020304" pitchFamily="18" charset="0"/>
              </a:rPr>
              <a:t> [2020] EWCA </a:t>
            </a:r>
            <a:r>
              <a:rPr lang="en-GB" sz="1400" dirty="0" err="1">
                <a:effectLst/>
                <a:latin typeface="Times New Roman" panose="02020603050405020304" pitchFamily="18" charset="0"/>
                <a:ea typeface="Aptos" panose="020B0004020202020204" pitchFamily="34" charset="0"/>
                <a:cs typeface="Times New Roman" panose="02020603050405020304" pitchFamily="18" charset="0"/>
              </a:rPr>
              <a:t>Civ</a:t>
            </a:r>
            <a:r>
              <a:rPr lang="en-GB" sz="1400" dirty="0">
                <a:effectLst/>
                <a:latin typeface="Times New Roman" panose="02020603050405020304" pitchFamily="18" charset="0"/>
                <a:ea typeface="Aptos" panose="020B0004020202020204" pitchFamily="34" charset="0"/>
                <a:cs typeface="Times New Roman" panose="02020603050405020304" pitchFamily="18" charset="0"/>
              </a:rPr>
              <a:t>, [128]</a:t>
            </a:r>
          </a:p>
          <a:p>
            <a:pPr marL="0" indent="0">
              <a:buNone/>
            </a:pPr>
            <a:r>
              <a:rPr lang="en-GB" sz="1400" i="1" dirty="0">
                <a:effectLst/>
                <a:latin typeface="Times New Roman" panose="02020603050405020304" pitchFamily="18" charset="0"/>
                <a:ea typeface="Montserrat Regular"/>
                <a:cs typeface="Times New Roman" panose="02020603050405020304" pitchFamily="18" charset="0"/>
              </a:rPr>
              <a:t>United Pan-Europe Communications NV v Deutsche Bank AG</a:t>
            </a:r>
            <a:r>
              <a:rPr lang="en-GB" sz="1400" dirty="0">
                <a:effectLst/>
                <a:latin typeface="Times New Roman" panose="02020603050405020304" pitchFamily="18" charset="0"/>
                <a:ea typeface="Montserrat Regular"/>
                <a:cs typeface="Times New Roman" panose="02020603050405020304" pitchFamily="18" charset="0"/>
              </a:rPr>
              <a:t> [2000] 2 BCLC 461</a:t>
            </a:r>
          </a:p>
          <a:p>
            <a:pPr marL="0" indent="0">
              <a:buNone/>
            </a:pPr>
            <a:r>
              <a:rPr lang="en-GB" sz="1400" i="1" dirty="0">
                <a:latin typeface="Times New Roman" panose="02020603050405020304" pitchFamily="18" charset="0"/>
                <a:cs typeface="Times New Roman" panose="02020603050405020304" pitchFamily="18" charset="0"/>
              </a:rPr>
              <a:t>Murad v Al-Saraj </a:t>
            </a:r>
            <a:r>
              <a:rPr lang="en-GB" sz="1400" dirty="0">
                <a:latin typeface="Times New Roman" panose="02020603050405020304" pitchFamily="18" charset="0"/>
                <a:cs typeface="Times New Roman" panose="02020603050405020304" pitchFamily="18" charset="0"/>
              </a:rPr>
              <a:t>[2005] EWCA </a:t>
            </a:r>
            <a:r>
              <a:rPr lang="en-GB" sz="1400" dirty="0" err="1">
                <a:latin typeface="Times New Roman" panose="02020603050405020304" pitchFamily="18" charset="0"/>
                <a:cs typeface="Times New Roman" panose="02020603050405020304" pitchFamily="18" charset="0"/>
              </a:rPr>
              <a:t>Civ</a:t>
            </a:r>
            <a:r>
              <a:rPr lang="en-GB" sz="1400" dirty="0">
                <a:latin typeface="Times New Roman" panose="02020603050405020304" pitchFamily="18" charset="0"/>
                <a:cs typeface="Times New Roman" panose="02020603050405020304" pitchFamily="18" charset="0"/>
              </a:rPr>
              <a:t> 959</a:t>
            </a:r>
          </a:p>
          <a:p>
            <a:pPr marL="0" indent="0">
              <a:buNone/>
            </a:pPr>
            <a:r>
              <a:rPr lang="en-GB" sz="1600" dirty="0">
                <a:effectLst/>
                <a:latin typeface="Times New Roman" panose="02020603050405020304" pitchFamily="18" charset="0"/>
                <a:ea typeface="Aptos" panose="020B0004020202020204" pitchFamily="34" charset="0"/>
              </a:rPr>
              <a:t>‘it may be appropriate for a higher court one day to revisit the rule on secret profits and to make it less inflexible in appropriate circumstances, where the unqualified operation of the rule operates particularly harshly and where the result is not compatible with the desire of modern courts to ensure that remedies are proportionate to the justice of the case where this does not conflict with some overriding policy objective of the rule in question.’ (Arden LJ)</a:t>
            </a:r>
          </a:p>
          <a:p>
            <a:pPr marL="0" indent="0">
              <a:buNone/>
            </a:pPr>
            <a:r>
              <a:rPr lang="en-GB" sz="1600" dirty="0">
                <a:latin typeface="Times New Roman" panose="02020603050405020304" pitchFamily="18" charset="0"/>
                <a:cs typeface="Times New Roman" panose="02020603050405020304" pitchFamily="18" charset="0"/>
              </a:rPr>
              <a:t>Other jurisdictions</a:t>
            </a:r>
          </a:p>
          <a:p>
            <a:pPr marL="0" indent="0">
              <a:buNone/>
            </a:pPr>
            <a:r>
              <a:rPr lang="en-GB" sz="1600" dirty="0">
                <a:latin typeface="Times New Roman" panose="02020603050405020304" pitchFamily="18" charset="0"/>
                <a:cs typeface="Times New Roman" panose="02020603050405020304" pitchFamily="18" charset="0"/>
              </a:rPr>
              <a:t>	</a:t>
            </a:r>
            <a:r>
              <a:rPr lang="en-GB" sz="1600" i="1" dirty="0">
                <a:latin typeface="Times New Roman" panose="02020603050405020304" pitchFamily="18" charset="0"/>
                <a:cs typeface="Times New Roman" panose="02020603050405020304" pitchFamily="18" charset="0"/>
              </a:rPr>
              <a:t>UVJ v UVH</a:t>
            </a:r>
            <a:r>
              <a:rPr lang="en-GB" sz="1600" dirty="0">
                <a:latin typeface="Times New Roman" panose="02020603050405020304" pitchFamily="18" charset="0"/>
                <a:cs typeface="Times New Roman" panose="02020603050405020304" pitchFamily="18" charset="0"/>
              </a:rPr>
              <a:t> [2020] SGCA 49</a:t>
            </a:r>
          </a:p>
          <a:p>
            <a:pPr marL="0" indent="0">
              <a:buNone/>
            </a:pPr>
            <a:r>
              <a:rPr lang="en-GB" sz="1600" dirty="0">
                <a:latin typeface="Times New Roman" panose="02020603050405020304" pitchFamily="18" charset="0"/>
                <a:cs typeface="Times New Roman" panose="02020603050405020304" pitchFamily="18" charset="0"/>
              </a:rPr>
              <a:t>	</a:t>
            </a:r>
            <a:r>
              <a:rPr lang="en-GB" sz="1600" i="1" dirty="0">
                <a:latin typeface="Times New Roman" panose="02020603050405020304" pitchFamily="18" charset="0"/>
                <a:cs typeface="Times New Roman" panose="02020603050405020304" pitchFamily="18" charset="0"/>
              </a:rPr>
              <a:t>Kao Lee and Yip (a firm) v Koo Hoi Yan</a:t>
            </a:r>
            <a:r>
              <a:rPr lang="en-GB" sz="1600" dirty="0">
                <a:latin typeface="Times New Roman" panose="02020603050405020304" pitchFamily="18" charset="0"/>
                <a:cs typeface="Times New Roman" panose="02020603050405020304" pitchFamily="18" charset="0"/>
              </a:rPr>
              <a:t> [2003] 2 HKC 113</a:t>
            </a:r>
          </a:p>
          <a:p>
            <a:pPr marL="0" indent="0">
              <a:buNone/>
            </a:pPr>
            <a:r>
              <a:rPr lang="en-GB" sz="16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778099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195B9-79CB-92D6-44A1-68C60E6115DB}"/>
              </a:ext>
            </a:extLst>
          </p:cNvPr>
          <p:cNvSpPr>
            <a:spLocks noGrp="1"/>
          </p:cNvSpPr>
          <p:nvPr>
            <p:ph type="title"/>
          </p:nvPr>
        </p:nvSpPr>
        <p:spPr>
          <a:xfrm>
            <a:off x="1517904" y="1104406"/>
            <a:ext cx="9144000" cy="716477"/>
          </a:xfrm>
        </p:spPr>
        <p:txBody>
          <a:bodyPr>
            <a:normAutofit/>
          </a:bodyPr>
          <a:lstStyle/>
          <a:p>
            <a:r>
              <a:rPr lang="en-GB" i="1" dirty="0"/>
              <a:t>Rukhadze v Recovery Partners</a:t>
            </a:r>
            <a:endParaRPr lang="en-GB" dirty="0"/>
          </a:p>
        </p:txBody>
      </p:sp>
      <p:sp>
        <p:nvSpPr>
          <p:cNvPr id="3" name="Content Placeholder 2">
            <a:extLst>
              <a:ext uri="{FF2B5EF4-FFF2-40B4-BE49-F238E27FC236}">
                <a16:creationId xmlns:a16="http://schemas.microsoft.com/office/drawing/2014/main" id="{BA86B158-815B-8B8F-1F45-A9C372D0254A}"/>
              </a:ext>
            </a:extLst>
          </p:cNvPr>
          <p:cNvSpPr>
            <a:spLocks noGrp="1"/>
          </p:cNvSpPr>
          <p:nvPr>
            <p:ph idx="1"/>
          </p:nvPr>
        </p:nvSpPr>
        <p:spPr>
          <a:xfrm>
            <a:off x="1517904" y="2200894"/>
            <a:ext cx="9144000" cy="3898154"/>
          </a:xfrm>
        </p:spPr>
        <p:txBody>
          <a:bodyPr>
            <a:normAutofit fontScale="85000" lnSpcReduction="10000"/>
          </a:bodyPr>
          <a:lstStyle/>
          <a:p>
            <a:pPr marL="0" indent="0">
              <a:buNone/>
            </a:pPr>
            <a:r>
              <a:rPr lang="en-GB" sz="2100" i="1" dirty="0">
                <a:latin typeface="Times New Roman" panose="02020603050405020304" pitchFamily="18" charset="0"/>
                <a:cs typeface="Times New Roman" panose="02020603050405020304" pitchFamily="18" charset="0"/>
              </a:rPr>
              <a:t>The facts</a:t>
            </a:r>
          </a:p>
          <a:p>
            <a:pPr>
              <a:buFontTx/>
              <a:buChar char="-"/>
            </a:pPr>
            <a:r>
              <a:rPr lang="en-GB" sz="1800" dirty="0">
                <a:latin typeface="Times New Roman" panose="02020603050405020304" pitchFamily="18" charset="0"/>
                <a:cs typeface="Times New Roman" panose="02020603050405020304" pitchFamily="18" charset="0"/>
              </a:rPr>
              <a:t>The appellants were a director of a company, a partner of a partnership and a solicitor, who owed fiduciary duties to their principals</a:t>
            </a:r>
          </a:p>
          <a:p>
            <a:pPr>
              <a:buFontTx/>
              <a:buChar char="-"/>
            </a:pPr>
            <a:r>
              <a:rPr lang="en-GB" sz="1800" dirty="0">
                <a:latin typeface="Times New Roman" panose="02020603050405020304" pitchFamily="18" charset="0"/>
                <a:cs typeface="Times New Roman" panose="02020603050405020304" pitchFamily="18" charset="0"/>
              </a:rPr>
              <a:t>Asset recovery services were provided by the respondents to a family</a:t>
            </a:r>
          </a:p>
          <a:p>
            <a:pPr>
              <a:buFontTx/>
              <a:buChar char="-"/>
            </a:pPr>
            <a:r>
              <a:rPr lang="en-GB" sz="1800" dirty="0">
                <a:latin typeface="Times New Roman" panose="02020603050405020304" pitchFamily="18" charset="0"/>
                <a:cs typeface="Times New Roman" panose="02020603050405020304" pitchFamily="18" charset="0"/>
              </a:rPr>
              <a:t>The appellants made preparatory steps to contract with the family whilst still working for the respondents, including denigrating the respondents to the family.</a:t>
            </a:r>
          </a:p>
          <a:p>
            <a:pPr>
              <a:buFontTx/>
              <a:buChar char="-"/>
            </a:pPr>
            <a:r>
              <a:rPr lang="en-GB" sz="1800" dirty="0">
                <a:latin typeface="Times New Roman" panose="02020603050405020304" pitchFamily="18" charset="0"/>
                <a:cs typeface="Times New Roman" panose="02020603050405020304" pitchFamily="18" charset="0"/>
              </a:rPr>
              <a:t>The appellants resigned and entered into a contract with the family for recovery services</a:t>
            </a:r>
          </a:p>
          <a:p>
            <a:pPr>
              <a:buFontTx/>
              <a:buChar char="-"/>
            </a:pPr>
            <a:r>
              <a:rPr lang="en-GB" sz="1800" dirty="0">
                <a:latin typeface="Times New Roman" panose="02020603050405020304" pitchFamily="18" charset="0"/>
                <a:cs typeface="Times New Roman" panose="02020603050405020304" pitchFamily="18" charset="0"/>
              </a:rPr>
              <a:t>Trial judge: resignation was in bad faith and occurred to take for themselves a developing business opportunity from the claimants; disloyal; breached duties of confidentiality; but no finding of dishonesty</a:t>
            </a:r>
          </a:p>
          <a:p>
            <a:pPr>
              <a:buFontTx/>
              <a:buChar char="-"/>
            </a:pPr>
            <a:r>
              <a:rPr lang="en-GB" sz="1800" dirty="0">
                <a:latin typeface="Times New Roman" panose="02020603050405020304" pitchFamily="18" charset="0"/>
                <a:cs typeface="Times New Roman" panose="02020603050405020304" pitchFamily="18" charset="0"/>
              </a:rPr>
              <a:t>Liable to account for profits of $179 million subject to a 25% equitable allowance for their work and skill</a:t>
            </a:r>
          </a:p>
          <a:p>
            <a:pPr>
              <a:buFontTx/>
              <a:buChar char="-"/>
            </a:pPr>
            <a:r>
              <a:rPr lang="en-GB" sz="1800" dirty="0">
                <a:effectLst/>
                <a:latin typeface="Times New Roman" panose="02020603050405020304" pitchFamily="18" charset="0"/>
                <a:ea typeface="Aptos" panose="020B0004020202020204" pitchFamily="34" charset="0"/>
              </a:rPr>
              <a:t> There was a finding at trial that, had the respondents been awarded the contract, they would very probably have entered into an agreement with the appellants to share the profits equally.</a:t>
            </a:r>
            <a:endParaRPr lang="en-GB" sz="1800" dirty="0">
              <a:latin typeface="Times New Roman" panose="02020603050405020304" pitchFamily="18" charset="0"/>
              <a:cs typeface="Times New Roman" panose="02020603050405020304" pitchFamily="18" charset="0"/>
            </a:endParaRPr>
          </a:p>
          <a:p>
            <a:pPr>
              <a:buFontTx/>
              <a:buChar char="-"/>
            </a:pPr>
            <a:endParaRPr lang="en-GB" dirty="0"/>
          </a:p>
        </p:txBody>
      </p:sp>
    </p:spTree>
    <p:extLst>
      <p:ext uri="{BB962C8B-B14F-4D97-AF65-F5344CB8AC3E}">
        <p14:creationId xmlns:p14="http://schemas.microsoft.com/office/powerpoint/2010/main" val="2814052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1F8CB-AA9B-EB5A-10A1-B8B6C6856508}"/>
              </a:ext>
            </a:extLst>
          </p:cNvPr>
          <p:cNvSpPr>
            <a:spLocks noGrp="1"/>
          </p:cNvSpPr>
          <p:nvPr>
            <p:ph type="title"/>
          </p:nvPr>
        </p:nvSpPr>
        <p:spPr>
          <a:xfrm>
            <a:off x="1517904" y="878775"/>
            <a:ext cx="9144000" cy="914400"/>
          </a:xfrm>
        </p:spPr>
        <p:txBody>
          <a:bodyPr>
            <a:normAutofit/>
          </a:bodyPr>
          <a:lstStyle/>
          <a:p>
            <a:r>
              <a:rPr lang="en-GB" sz="4000" dirty="0"/>
              <a:t>The judgment of Lord Briggs</a:t>
            </a:r>
          </a:p>
        </p:txBody>
      </p:sp>
      <p:sp>
        <p:nvSpPr>
          <p:cNvPr id="3" name="Text Placeholder 2">
            <a:extLst>
              <a:ext uri="{FF2B5EF4-FFF2-40B4-BE49-F238E27FC236}">
                <a16:creationId xmlns:a16="http://schemas.microsoft.com/office/drawing/2014/main" id="{4174D726-06AA-187A-7867-83FD3538AEAD}"/>
              </a:ext>
            </a:extLst>
          </p:cNvPr>
          <p:cNvSpPr>
            <a:spLocks noGrp="1"/>
          </p:cNvSpPr>
          <p:nvPr>
            <p:ph type="body" idx="1"/>
          </p:nvPr>
        </p:nvSpPr>
        <p:spPr>
          <a:xfrm>
            <a:off x="1517904" y="1694214"/>
            <a:ext cx="9144000" cy="4377974"/>
          </a:xfrm>
        </p:spPr>
        <p:txBody>
          <a:bodyPr>
            <a:normAutofit fontScale="85000" lnSpcReduction="20000"/>
          </a:bodyPr>
          <a:lstStyle/>
          <a:p>
            <a:r>
              <a:rPr lang="en-GB" sz="1800" dirty="0">
                <a:latin typeface="Times New Roman" panose="02020603050405020304" pitchFamily="18" charset="0"/>
                <a:cs typeface="Times New Roman" panose="02020603050405020304" pitchFamily="18" charset="0"/>
              </a:rPr>
              <a:t>1.     A defendant must account for post-termination profits (made after the fiduciary relationship has ended) if derived from or made out of that former relationship </a:t>
            </a:r>
            <a:r>
              <a:rPr lang="en-GB" sz="1800" dirty="0" err="1">
                <a:latin typeface="Times New Roman" panose="02020603050405020304" pitchFamily="18" charset="0"/>
                <a:cs typeface="Times New Roman" panose="02020603050405020304" pitchFamily="18" charset="0"/>
              </a:rPr>
              <a:t>eg</a:t>
            </a:r>
            <a:r>
              <a:rPr lang="en-GB" sz="1800" dirty="0">
                <a:latin typeface="Times New Roman" panose="02020603050405020304" pitchFamily="18" charset="0"/>
                <a:cs typeface="Times New Roman" panose="02020603050405020304" pitchFamily="18" charset="0"/>
              </a:rPr>
              <a:t> learned about opportunity whilst a fiduciary or facilitated by the use of information received whilst a fiduciary: [4].</a:t>
            </a:r>
          </a:p>
          <a:p>
            <a:r>
              <a:rPr lang="en-GB" sz="1800" dirty="0">
                <a:latin typeface="Times New Roman" panose="02020603050405020304" pitchFamily="18" charset="0"/>
                <a:cs typeface="Times New Roman" panose="02020603050405020304" pitchFamily="18" charset="0"/>
              </a:rPr>
              <a:t>2.     Recognised a causation analysis but not but for causation.</a:t>
            </a:r>
          </a:p>
          <a:p>
            <a:r>
              <a:rPr lang="en-GB" sz="1800" dirty="0">
                <a:latin typeface="Times New Roman" panose="02020603050405020304" pitchFamily="18" charset="0"/>
                <a:cs typeface="Times New Roman" panose="02020603050405020304" pitchFamily="18" charset="0"/>
              </a:rPr>
              <a:t>3.     The obligation to account for profits is a distinct duty in itself and not just a remedy.</a:t>
            </a:r>
          </a:p>
          <a:p>
            <a:r>
              <a:rPr lang="en-GB" sz="1900" dirty="0">
                <a:effectLst/>
                <a:latin typeface="Times New Roman" panose="02020603050405020304" pitchFamily="18" charset="0"/>
                <a:ea typeface="Times New Roman" panose="02020603050405020304" pitchFamily="18" charset="0"/>
                <a:cs typeface="Gisha" panose="020B0502040204020203" pitchFamily="34" charset="-79"/>
              </a:rPr>
              <a:t>‘the fiduciary duty to account for profits is a rule governing the conduct of fiduciaries which exists in its own right. It is a duty or obligation imposed by equity on all fiduciaries, as an inherent aspect of their undertaking of single-minded loyalty to their principals. It is not just a discretionary equitable remedy for the breach of some other duty, such as the conflict rule, nor is it necessarily triggered by some other breach, although it very often is. A fiduciary may come to generate a profit out of his role as such without committing any breach of trust. It may be an authorised use of the trust property, or of his fiduciary powers. But he must then account for that profit if it has been made from or out of his fiduciary position, not keep it for himself. The wrong which may lead to a court order for an account of profits is, in such a case, no more or less than the failure to account itself, by a fiduciary who wishes to keep the profit for himself. The duty to account for profits does not depend upon a demand for an account by the principal, or upon an order of the court. There is simply not the relationship between breach and damages for loss caused by the breach which has to be filled by rules as to causation and remoteness which are routinely applied by the common law, and which almost always involve the erection of a counterfactual.’ [20]</a:t>
            </a:r>
          </a:p>
          <a:p>
            <a:endParaRPr lang="en-GB" sz="1800" dirty="0">
              <a:latin typeface="Times New Roman" panose="02020603050405020304" pitchFamily="18" charset="0"/>
              <a:cs typeface="Times New Roman" panose="02020603050405020304" pitchFamily="18" charset="0"/>
            </a:endParaRPr>
          </a:p>
          <a:p>
            <a:pPr marL="457200" indent="-457200">
              <a:buAutoNum type="arabicPeriod"/>
            </a:pPr>
            <a:endParaRPr lang="en-GB" sz="1800" dirty="0"/>
          </a:p>
          <a:p>
            <a:endParaRPr lang="en-GB" dirty="0"/>
          </a:p>
        </p:txBody>
      </p:sp>
    </p:spTree>
    <p:extLst>
      <p:ext uri="{BB962C8B-B14F-4D97-AF65-F5344CB8AC3E}">
        <p14:creationId xmlns:p14="http://schemas.microsoft.com/office/powerpoint/2010/main" val="25800830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BEDD4-174E-768B-BAE3-2AF3F3735080}"/>
              </a:ext>
            </a:extLst>
          </p:cNvPr>
          <p:cNvSpPr>
            <a:spLocks noGrp="1"/>
          </p:cNvSpPr>
          <p:nvPr>
            <p:ph type="title"/>
          </p:nvPr>
        </p:nvSpPr>
        <p:spPr>
          <a:xfrm>
            <a:off x="1517904" y="890649"/>
            <a:ext cx="9144000" cy="653143"/>
          </a:xfrm>
        </p:spPr>
        <p:txBody>
          <a:bodyPr>
            <a:normAutofit fontScale="90000"/>
          </a:bodyPr>
          <a:lstStyle/>
          <a:p>
            <a:r>
              <a:rPr lang="en-GB" dirty="0"/>
              <a:t>The judgment of Lord Briggs</a:t>
            </a:r>
          </a:p>
        </p:txBody>
      </p:sp>
      <p:sp>
        <p:nvSpPr>
          <p:cNvPr id="3" name="Content Placeholder 2">
            <a:extLst>
              <a:ext uri="{FF2B5EF4-FFF2-40B4-BE49-F238E27FC236}">
                <a16:creationId xmlns:a16="http://schemas.microsoft.com/office/drawing/2014/main" id="{1A13BC35-2563-D454-190F-0E9BD80231A3}"/>
              </a:ext>
            </a:extLst>
          </p:cNvPr>
          <p:cNvSpPr>
            <a:spLocks noGrp="1"/>
          </p:cNvSpPr>
          <p:nvPr>
            <p:ph idx="1"/>
          </p:nvPr>
        </p:nvSpPr>
        <p:spPr>
          <a:xfrm>
            <a:off x="1517904" y="1484416"/>
            <a:ext cx="9144000" cy="4614632"/>
          </a:xfrm>
        </p:spPr>
        <p:txBody>
          <a:bodyPr>
            <a:noAutofit/>
          </a:bodyPr>
          <a:lstStyle/>
          <a:p>
            <a:pPr marL="0" indent="0">
              <a:buNone/>
            </a:pP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4. </a:t>
            </a:r>
            <a:r>
              <a:rPr lang="en-GB" sz="1800" dirty="0">
                <a:latin typeface="Times New Roman" panose="02020603050405020304" pitchFamily="18" charset="0"/>
                <a:ea typeface="Times New Roman" panose="02020603050405020304" pitchFamily="18" charset="0"/>
                <a:cs typeface="Times New Roman" panose="02020603050405020304" pitchFamily="18" charset="0"/>
              </a:rPr>
              <a:t>I</a:t>
            </a:r>
            <a:r>
              <a:rPr lang="en-GB" sz="1800" dirty="0">
                <a:effectLst/>
                <a:latin typeface="Times New Roman" panose="02020603050405020304" pitchFamily="18" charset="0"/>
                <a:ea typeface="Aptos" panose="020B0004020202020204" pitchFamily="34" charset="0"/>
              </a:rPr>
              <a:t>n determining whether the fiduciary is subject to a duty to account for a particular profit there needs to be a link between the fiduciary relationship and that profit. </a:t>
            </a:r>
            <a:endParaRPr lang="en-GB" sz="18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	‘The question is not, would the profit have been made even if there had been no antecedent breach 	of fiduciary duty, but did the profit owe its existence to a significant extent to the application by 	the fiduciary of property, information or some other advantage which he enjoyed as a result of his 	fiduciary position, or from some activity undertaken while he remained a fiduciary which the 	conflict duty required him to avoid altogether. For that purpose the court looks closely at the facts, 	</a:t>
            </a:r>
            <a:r>
              <a:rPr lang="en-GB" sz="1600" dirty="0" err="1">
                <a:effectLst/>
                <a:latin typeface="Times New Roman" panose="02020603050405020304" pitchFamily="18" charset="0"/>
                <a:ea typeface="Times New Roman" panose="02020603050405020304" pitchFamily="18" charset="0"/>
                <a:cs typeface="Times New Roman" panose="02020603050405020304" pitchFamily="18" charset="0"/>
              </a:rPr>
              <a:t>ie</a:t>
            </a: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 what actually did happen, but does not concern itself with what might have happened in a 	hypothetical “but for” situation which did not in fact occur.’ [36]</a:t>
            </a:r>
          </a:p>
          <a:p>
            <a:pPr marL="0" indent="0">
              <a:buNone/>
            </a:pPr>
            <a:r>
              <a:rPr lang="en-GB" sz="1800" dirty="0">
                <a:latin typeface="Times New Roman" panose="02020603050405020304" pitchFamily="18" charset="0"/>
                <a:cs typeface="Times New Roman" panose="02020603050405020304" pitchFamily="18" charset="0"/>
              </a:rPr>
              <a:t>5. </a:t>
            </a:r>
            <a:r>
              <a:rPr lang="en-GB" sz="1800" dirty="0">
                <a:effectLst/>
                <a:latin typeface="Times New Roman" panose="02020603050405020304" pitchFamily="18" charset="0"/>
                <a:ea typeface="Aptos" panose="020B0004020202020204" pitchFamily="34" charset="0"/>
              </a:rPr>
              <a:t>So, for example, it is not relevant that the fiduciary would still have made the profit had they asked the principal for their consent. Lord Briggs did not consider that it was appropriate for the court to lay down a precise test of causation, but he accepted that the language of ‘sufficient relationship’ or ‘nexus’ were appropriate descriptors of the test: [54].</a:t>
            </a:r>
            <a:endParaRPr lang="en-GB"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6308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2FC07-20E8-AC1E-0143-20B4C5AC2AB9}"/>
              </a:ext>
            </a:extLst>
          </p:cNvPr>
          <p:cNvSpPr>
            <a:spLocks noGrp="1"/>
          </p:cNvSpPr>
          <p:nvPr>
            <p:ph type="title"/>
          </p:nvPr>
        </p:nvSpPr>
        <p:spPr>
          <a:xfrm>
            <a:off x="1517904" y="906483"/>
            <a:ext cx="9144000" cy="704603"/>
          </a:xfrm>
        </p:spPr>
        <p:txBody>
          <a:bodyPr>
            <a:normAutofit fontScale="90000"/>
          </a:bodyPr>
          <a:lstStyle/>
          <a:p>
            <a:r>
              <a:rPr lang="en-GB" dirty="0"/>
              <a:t>The judgment of Lord Leggatt</a:t>
            </a:r>
          </a:p>
        </p:txBody>
      </p:sp>
      <p:sp>
        <p:nvSpPr>
          <p:cNvPr id="3" name="Content Placeholder 2">
            <a:extLst>
              <a:ext uri="{FF2B5EF4-FFF2-40B4-BE49-F238E27FC236}">
                <a16:creationId xmlns:a16="http://schemas.microsoft.com/office/drawing/2014/main" id="{8C639E03-92F8-47AE-E463-F7F3A173CED7}"/>
              </a:ext>
            </a:extLst>
          </p:cNvPr>
          <p:cNvSpPr>
            <a:spLocks noGrp="1"/>
          </p:cNvSpPr>
          <p:nvPr>
            <p:ph idx="1"/>
          </p:nvPr>
        </p:nvSpPr>
        <p:spPr>
          <a:xfrm>
            <a:off x="1517904" y="1539834"/>
            <a:ext cx="9144000" cy="4559214"/>
          </a:xfrm>
        </p:spPr>
        <p:txBody>
          <a:bodyPr>
            <a:normAutofit lnSpcReduction="10000"/>
          </a:bodyPr>
          <a:lstStyle/>
          <a:p>
            <a:pPr marL="0" indent="0">
              <a:buNone/>
            </a:pPr>
            <a:r>
              <a:rPr lang="en-GB" sz="1800" dirty="0">
                <a:latin typeface="Times New Roman" panose="02020603050405020304" pitchFamily="18" charset="0"/>
                <a:cs typeface="Times New Roman" panose="02020603050405020304" pitchFamily="18" charset="0"/>
              </a:rPr>
              <a:t>1.	Account of profits is a discretionary remedy for breach of fiduciary duty.</a:t>
            </a:r>
          </a:p>
          <a:p>
            <a:pPr marL="0" indent="0">
              <a:buNone/>
            </a:pPr>
            <a:r>
              <a:rPr lang="en-GB" sz="1800" dirty="0">
                <a:latin typeface="Times New Roman" panose="02020603050405020304" pitchFamily="18" charset="0"/>
                <a:cs typeface="Times New Roman" panose="02020603050405020304" pitchFamily="18" charset="0"/>
              </a:rPr>
              <a:t>2.	Adopts a but for test of causation across the board, for compensatory and disgorgement remedies.</a:t>
            </a:r>
          </a:p>
          <a:p>
            <a:pPr marL="0" indent="0">
              <a:buNone/>
            </a:pPr>
            <a:r>
              <a:rPr lang="en-GB" sz="1800" dirty="0">
                <a:effectLst/>
                <a:latin typeface="Times New Roman" panose="02020603050405020304" pitchFamily="18" charset="0"/>
                <a:ea typeface="Aptos" panose="020B0004020202020204" pitchFamily="34" charset="0"/>
              </a:rPr>
              <a:t>3.	When determining how this test of causation should apply to the facts it is vital to identify the conduct which constitutes the breach of duty ‘and then to construct a hypothetical scenario in which the defendant’s conduct is changed to the minimum extent necessary to achieve compliance with the duty.’ [206]</a:t>
            </a:r>
            <a:endParaRPr lang="en-GB" sz="1800" dirty="0">
              <a:latin typeface="Times New Roman" panose="02020603050405020304" pitchFamily="18" charset="0"/>
              <a:cs typeface="Times New Roman" panose="02020603050405020304" pitchFamily="18" charset="0"/>
            </a:endParaRPr>
          </a:p>
          <a:p>
            <a:pPr marL="0" indent="0">
              <a:buNone/>
            </a:pPr>
            <a:r>
              <a:rPr lang="en-GB" sz="1800" dirty="0">
                <a:latin typeface="Times New Roman" panose="02020603050405020304" pitchFamily="18" charset="0"/>
                <a:cs typeface="Times New Roman" panose="02020603050405020304" pitchFamily="18" charset="0"/>
              </a:rPr>
              <a:t>4.	The core principle: [95]: </a:t>
            </a:r>
          </a:p>
          <a:p>
            <a:pPr marL="0" indent="0">
              <a:buNone/>
            </a:pPr>
            <a:r>
              <a:rPr lang="en-GB" sz="1800" dirty="0">
                <a:latin typeface="Times New Roman" panose="02020603050405020304" pitchFamily="18" charset="0"/>
                <a:ea typeface="Times New Roman" panose="02020603050405020304" pitchFamily="18" charset="0"/>
                <a:cs typeface="Times New Roman" panose="02020603050405020304" pitchFamily="18" charset="0"/>
              </a:rPr>
              <a:t>‘</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The fiduciary duty which references to the “profit rule” obscure is the duty of a trustee or other fiduciary not to use property – or any information or opportunity which is to be treated as if it were property – of the principal for the fiduciary’s own benefit, or indeed for any purpose outside the scope of the fiduciary’s authority, unless the principal has given its informed consent. If, in breach of this duty, the fiduciary enters into a transaction which generates a profit, the fiduciary will be liable to account for the profit to the principal.’ </a:t>
            </a:r>
          </a:p>
          <a:p>
            <a:pPr marL="514350" indent="-514350">
              <a:buAutoNum type="arabicPeriod"/>
            </a:pPr>
            <a:endParaRPr lang="en-GB" sz="1800" dirty="0"/>
          </a:p>
        </p:txBody>
      </p:sp>
    </p:spTree>
    <p:extLst>
      <p:ext uri="{BB962C8B-B14F-4D97-AF65-F5344CB8AC3E}">
        <p14:creationId xmlns:p14="http://schemas.microsoft.com/office/powerpoint/2010/main" val="1580034125"/>
      </p:ext>
    </p:extLst>
  </p:cSld>
  <p:clrMapOvr>
    <a:masterClrMapping/>
  </p:clrMapOvr>
</p:sld>
</file>

<file path=ppt/theme/theme1.xml><?xml version="1.0" encoding="utf-8"?>
<a:theme xmlns:a="http://schemas.openxmlformats.org/drawingml/2006/main" name="PrismaticVTI">
  <a:themeElements>
    <a:clrScheme name="AnalogousFromRegularSeedLeftStep">
      <a:dk1>
        <a:srgbClr val="000000"/>
      </a:dk1>
      <a:lt1>
        <a:srgbClr val="FFFFFF"/>
      </a:lt1>
      <a:dk2>
        <a:srgbClr val="1B2830"/>
      </a:dk2>
      <a:lt2>
        <a:srgbClr val="F0F3F1"/>
      </a:lt2>
      <a:accent1>
        <a:srgbClr val="E32D9B"/>
      </a:accent1>
      <a:accent2>
        <a:srgbClr val="CD1BD1"/>
      </a:accent2>
      <a:accent3>
        <a:srgbClr val="932DE3"/>
      </a:accent3>
      <a:accent4>
        <a:srgbClr val="4E36D6"/>
      </a:accent4>
      <a:accent5>
        <a:srgbClr val="2D5EE3"/>
      </a:accent5>
      <a:accent6>
        <a:srgbClr val="1B98D1"/>
      </a:accent6>
      <a:hlink>
        <a:srgbClr val="349C5D"/>
      </a:hlink>
      <a:folHlink>
        <a:srgbClr val="7F7F7F"/>
      </a:folHlink>
    </a:clrScheme>
    <a:fontScheme name="Custom 166">
      <a:majorFont>
        <a:latin typeface="Aharoni"/>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ismaticVTI" id="{DA44D624-A564-4DE8-8446-0CD5C485C979}" vid="{8B2B1550-B69C-4156-BAEC-B2E559F94BDB}"/>
    </a:ext>
  </a:extLst>
</a:theme>
</file>

<file path=docProps/app.xml><?xml version="1.0" encoding="utf-8"?>
<Properties xmlns="http://schemas.openxmlformats.org/officeDocument/2006/extended-properties" xmlns:vt="http://schemas.openxmlformats.org/officeDocument/2006/docPropsVTypes">
  <TotalTime>7745</TotalTime>
  <Words>2545</Words>
  <Application>Microsoft Office PowerPoint</Application>
  <PresentationFormat>Widescreen</PresentationFormat>
  <Paragraphs>104</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Aharoni</vt:lpstr>
      <vt:lpstr>Aptos</vt:lpstr>
      <vt:lpstr>Arial</vt:lpstr>
      <vt:lpstr>Avenir Next LT Pro</vt:lpstr>
      <vt:lpstr>Calibri</vt:lpstr>
      <vt:lpstr>Times New Roman</vt:lpstr>
      <vt:lpstr>PrismaticVTI</vt:lpstr>
      <vt:lpstr>DISGORGING PROFITS FOR BREACH OF FIDUCIARY DUTY: Rukhadze v Recovery Partners GP Ltd</vt:lpstr>
      <vt:lpstr>Who is a fiduciary?</vt:lpstr>
      <vt:lpstr>Who is a fiduciary?</vt:lpstr>
      <vt:lpstr>Who is a fiduciary?</vt:lpstr>
      <vt:lpstr>The nature of accountability</vt:lpstr>
      <vt:lpstr>Rukhadze v Recovery Partners</vt:lpstr>
      <vt:lpstr>The judgment of Lord Briggs</vt:lpstr>
      <vt:lpstr>The judgment of Lord Briggs</vt:lpstr>
      <vt:lpstr>The judgment of Lord Leggatt</vt:lpstr>
      <vt:lpstr>The judgment of Lord Leggatt</vt:lpstr>
      <vt:lpstr>The judgment of Lord Burrows</vt:lpstr>
      <vt:lpstr>Six outstanding issues</vt:lpstr>
      <vt:lpstr>Six outstanding issues</vt:lpstr>
      <vt:lpstr>Six outstanding issues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ADVANCED PRIVATE LAW  SEMINAR 2</dc:title>
  <dc:creator>Prof. Graham Virgo</dc:creator>
  <cp:lastModifiedBy>Graham Virgo</cp:lastModifiedBy>
  <cp:revision>16</cp:revision>
  <cp:lastPrinted>2025-03-19T07:44:08Z</cp:lastPrinted>
  <dcterms:created xsi:type="dcterms:W3CDTF">2023-10-15T08:57:41Z</dcterms:created>
  <dcterms:modified xsi:type="dcterms:W3CDTF">2025-05-11T16:25:29Z</dcterms:modified>
</cp:coreProperties>
</file>