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 id="258" r:id="rId3"/>
    <p:sldId id="260" r:id="rId4"/>
    <p:sldId id="259" r:id="rId5"/>
    <p:sldId id="261" r:id="rId6"/>
    <p:sldId id="266" r:id="rId7"/>
    <p:sldId id="263" r:id="rId8"/>
    <p:sldId id="267" r:id="rId9"/>
    <p:sldId id="264" r:id="rId10"/>
    <p:sldId id="268" r:id="rId11"/>
    <p:sldId id="265" r:id="rId12"/>
    <p:sldId id="26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6" autoAdjust="0"/>
    <p:restoredTop sz="94660"/>
  </p:normalViewPr>
  <p:slideViewPr>
    <p:cSldViewPr snapToGrid="0">
      <p:cViewPr varScale="1">
        <p:scale>
          <a:sx n="161" d="100"/>
          <a:sy n="161" d="100"/>
        </p:scale>
        <p:origin x="152" y="1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9EA1E-98C4-4A2E-AAC3-800E357DC9FE}"/>
              </a:ext>
            </a:extLst>
          </p:cNvPr>
          <p:cNvSpPr>
            <a:spLocks noGrp="1"/>
          </p:cNvSpPr>
          <p:nvPr>
            <p:ph type="ctrTitle"/>
          </p:nvPr>
        </p:nvSpPr>
        <p:spPr>
          <a:xfrm>
            <a:off x="1517904" y="1517904"/>
            <a:ext cx="9144000" cy="2798064"/>
          </a:xfrm>
        </p:spPr>
        <p:txBody>
          <a:bodyPr anchor="b"/>
          <a:lstStyle>
            <a:lvl1pPr algn="ctr">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9A96B1FA-5AE6-4D57-B37B-4AA0216007F8}"/>
              </a:ext>
            </a:extLst>
          </p:cNvPr>
          <p:cNvSpPr>
            <a:spLocks noGrp="1"/>
          </p:cNvSpPr>
          <p:nvPr>
            <p:ph type="subTitle" idx="1"/>
          </p:nvPr>
        </p:nvSpPr>
        <p:spPr>
          <a:xfrm>
            <a:off x="1517904" y="4572000"/>
            <a:ext cx="9144000" cy="1527048"/>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a:extLst>
              <a:ext uri="{FF2B5EF4-FFF2-40B4-BE49-F238E27FC236}">
                <a16:creationId xmlns:a16="http://schemas.microsoft.com/office/drawing/2014/main" id="{01F49B66-DBC3-45EE-A6E1-DE10A6C186C8}"/>
              </a:ext>
            </a:extLst>
          </p:cNvPr>
          <p:cNvSpPr>
            <a:spLocks noGrp="1"/>
          </p:cNvSpPr>
          <p:nvPr>
            <p:ph type="dt" sz="half" idx="10"/>
          </p:nvPr>
        </p:nvSpPr>
        <p:spPr/>
        <p:txBody>
          <a:bodyPr/>
          <a:lstStyle/>
          <a:p>
            <a:pPr algn="r"/>
            <a:fld id="{3F9AFA87-1417-4992-ABD9-27C3BC8CC883}" type="datetimeFigureOut">
              <a:rPr lang="en-US" smtClean="0"/>
              <a:pPr algn="r"/>
              <a:t>5/22/2026</a:t>
            </a:fld>
            <a:endParaRPr lang="en-US" dirty="0"/>
          </a:p>
        </p:txBody>
      </p:sp>
      <p:sp>
        <p:nvSpPr>
          <p:cNvPr id="8" name="Footer Placeholder 7">
            <a:extLst>
              <a:ext uri="{FF2B5EF4-FFF2-40B4-BE49-F238E27FC236}">
                <a16:creationId xmlns:a16="http://schemas.microsoft.com/office/drawing/2014/main" id="{241085F0-1967-4B4F-9824-58E9F2E05125}"/>
              </a:ext>
            </a:extLst>
          </p:cNvPr>
          <p:cNvSpPr>
            <a:spLocks noGrp="1"/>
          </p:cNvSpPr>
          <p:nvPr>
            <p:ph type="ftr" sz="quarter" idx="11"/>
          </p:nvPr>
        </p:nvSpPr>
        <p:spPr/>
        <p:txBody>
          <a:bodyPr/>
          <a:lstStyle/>
          <a:p>
            <a:endParaRPr lang="en-US" sz="1000" dirty="0"/>
          </a:p>
        </p:txBody>
      </p:sp>
      <p:sp>
        <p:nvSpPr>
          <p:cNvPr id="9" name="Slide Number Placeholder 8">
            <a:extLst>
              <a:ext uri="{FF2B5EF4-FFF2-40B4-BE49-F238E27FC236}">
                <a16:creationId xmlns:a16="http://schemas.microsoft.com/office/drawing/2014/main" id="{40AEDEE5-31B5-4868-8C16-47FF43E276A4}"/>
              </a:ext>
            </a:extLst>
          </p:cNvPr>
          <p:cNvSpPr>
            <a:spLocks noGrp="1"/>
          </p:cNvSpPr>
          <p:nvPr>
            <p:ph type="sldNum" sz="quarter" idx="12"/>
          </p:nvPr>
        </p:nvSpPr>
        <p:spPr/>
        <p:txBody>
          <a:bodyPr/>
          <a:lstStyle/>
          <a:p>
            <a:fld id="{CB1E4CB7-CB13-4810-BF18-BE31AFC64F93}" type="slidenum">
              <a:rPr lang="en-US" smtClean="0"/>
              <a:pPr/>
              <a:t>‹#›</a:t>
            </a:fld>
            <a:endParaRPr lang="en-US" sz="1000" dirty="0"/>
          </a:p>
        </p:txBody>
      </p:sp>
    </p:spTree>
    <p:extLst>
      <p:ext uri="{BB962C8B-B14F-4D97-AF65-F5344CB8AC3E}">
        <p14:creationId xmlns:p14="http://schemas.microsoft.com/office/powerpoint/2010/main" val="10753908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F9454-6F74-46A8-B299-4AF451BFB928}"/>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66F55CA9-A0BD-4609-9307-BAF987B262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25E4293-851E-4FA2-BFF2-B646A42369DE}"/>
              </a:ext>
            </a:extLst>
          </p:cNvPr>
          <p:cNvSpPr>
            <a:spLocks noGrp="1"/>
          </p:cNvSpPr>
          <p:nvPr>
            <p:ph type="dt" sz="half" idx="10"/>
          </p:nvPr>
        </p:nvSpPr>
        <p:spPr/>
        <p:txBody>
          <a:bodyPr/>
          <a:lstStyle/>
          <a:p>
            <a:fld id="{3F9AFA87-1417-4992-ABD9-27C3BC8CC883}" type="datetimeFigureOut">
              <a:rPr lang="en-US" smtClean="0"/>
              <a:t>5/22/2026</a:t>
            </a:fld>
            <a:endParaRPr lang="en-US"/>
          </a:p>
        </p:txBody>
      </p:sp>
      <p:sp>
        <p:nvSpPr>
          <p:cNvPr id="5" name="Footer Placeholder 4">
            <a:extLst>
              <a:ext uri="{FF2B5EF4-FFF2-40B4-BE49-F238E27FC236}">
                <a16:creationId xmlns:a16="http://schemas.microsoft.com/office/drawing/2014/main" id="{59A907F5-F26D-4A91-8D70-AB54F8B43D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8ACBD8-D942-449E-A2B8-358CD1365C0A}"/>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847628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A50897-0C2E-420B-9A38-A8D5C1D72786}"/>
              </a:ext>
            </a:extLst>
          </p:cNvPr>
          <p:cNvSpPr>
            <a:spLocks noGrp="1"/>
          </p:cNvSpPr>
          <p:nvPr>
            <p:ph type="title" orient="vert"/>
          </p:nvPr>
        </p:nvSpPr>
        <p:spPr>
          <a:xfrm>
            <a:off x="8450317" y="1517904"/>
            <a:ext cx="2220731" cy="454678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6EDB2173-32A5-4677-A08F-DAB8FD430D1A}"/>
              </a:ext>
            </a:extLst>
          </p:cNvPr>
          <p:cNvSpPr>
            <a:spLocks noGrp="1"/>
          </p:cNvSpPr>
          <p:nvPr>
            <p:ph type="body" orient="vert" idx="1"/>
          </p:nvPr>
        </p:nvSpPr>
        <p:spPr>
          <a:xfrm>
            <a:off x="1517904" y="1517904"/>
            <a:ext cx="6562553" cy="454678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3DB124D-B801-4A6A-9DAF-EBC1B98FE4F7}"/>
              </a:ext>
            </a:extLst>
          </p:cNvPr>
          <p:cNvSpPr>
            <a:spLocks noGrp="1"/>
          </p:cNvSpPr>
          <p:nvPr>
            <p:ph type="dt" sz="half" idx="10"/>
          </p:nvPr>
        </p:nvSpPr>
        <p:spPr/>
        <p:txBody>
          <a:bodyPr/>
          <a:lstStyle/>
          <a:p>
            <a:fld id="{3F9AFA87-1417-4992-ABD9-27C3BC8CC883}" type="datetimeFigureOut">
              <a:rPr lang="en-US" smtClean="0"/>
              <a:t>5/22/2026</a:t>
            </a:fld>
            <a:endParaRPr lang="en-US"/>
          </a:p>
        </p:txBody>
      </p:sp>
      <p:sp>
        <p:nvSpPr>
          <p:cNvPr id="5" name="Footer Placeholder 4">
            <a:extLst>
              <a:ext uri="{FF2B5EF4-FFF2-40B4-BE49-F238E27FC236}">
                <a16:creationId xmlns:a16="http://schemas.microsoft.com/office/drawing/2014/main" id="{A8DAF8DF-2544-45A5-B62B-BB7948FCCA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AC232D-131E-4BE6-8E2E-BAF5A30846D6}"/>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617284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C5BB2-C09C-49B0-BAFA-DE1801CD3E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3A47C21-944D-47FE-9519-A2551883711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7CE36D-6B7B-4D5E-831E-34A4286D6E6A}"/>
              </a:ext>
            </a:extLst>
          </p:cNvPr>
          <p:cNvSpPr>
            <a:spLocks noGrp="1"/>
          </p:cNvSpPr>
          <p:nvPr>
            <p:ph type="dt" sz="half" idx="10"/>
          </p:nvPr>
        </p:nvSpPr>
        <p:spPr/>
        <p:txBody>
          <a:bodyPr/>
          <a:lstStyle/>
          <a:p>
            <a:fld id="{3F9AFA87-1417-4992-ABD9-27C3BC8CC883}" type="datetimeFigureOut">
              <a:rPr lang="en-US" smtClean="0"/>
              <a:t>5/22/2026</a:t>
            </a:fld>
            <a:endParaRPr lang="en-US"/>
          </a:p>
        </p:txBody>
      </p:sp>
      <p:sp>
        <p:nvSpPr>
          <p:cNvPr id="5" name="Footer Placeholder 4">
            <a:extLst>
              <a:ext uri="{FF2B5EF4-FFF2-40B4-BE49-F238E27FC236}">
                <a16:creationId xmlns:a16="http://schemas.microsoft.com/office/drawing/2014/main" id="{BA2AD668-6E19-425C-88F7-AF4220662C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905C53-CF7C-4936-9E35-1BEBD683626E}"/>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1597405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46C78-A717-4E1F-A742-FD5AECA03B4B}"/>
              </a:ext>
            </a:extLst>
          </p:cNvPr>
          <p:cNvSpPr>
            <a:spLocks noGrp="1"/>
          </p:cNvSpPr>
          <p:nvPr>
            <p:ph type="title"/>
          </p:nvPr>
        </p:nvSpPr>
        <p:spPr>
          <a:xfrm>
            <a:off x="1517904" y="1517904"/>
            <a:ext cx="9144000"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DA1270D-CCAE-4437-A0C0-052D111DFC80}"/>
              </a:ext>
            </a:extLst>
          </p:cNvPr>
          <p:cNvSpPr>
            <a:spLocks noGrp="1"/>
          </p:cNvSpPr>
          <p:nvPr>
            <p:ph type="body" idx="1"/>
          </p:nvPr>
        </p:nvSpPr>
        <p:spPr>
          <a:xfrm>
            <a:off x="1517904" y="4572000"/>
            <a:ext cx="91440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9F006A-7EEE-4DB0-8F92-D34C0D46C38E}"/>
              </a:ext>
            </a:extLst>
          </p:cNvPr>
          <p:cNvSpPr>
            <a:spLocks noGrp="1"/>
          </p:cNvSpPr>
          <p:nvPr>
            <p:ph type="dt" sz="half" idx="10"/>
          </p:nvPr>
        </p:nvSpPr>
        <p:spPr/>
        <p:txBody>
          <a:bodyPr/>
          <a:lstStyle/>
          <a:p>
            <a:fld id="{3F9AFA87-1417-4992-ABD9-27C3BC8CC883}" type="datetimeFigureOut">
              <a:rPr lang="en-US" smtClean="0"/>
              <a:t>5/22/2026</a:t>
            </a:fld>
            <a:endParaRPr lang="en-US"/>
          </a:p>
        </p:txBody>
      </p:sp>
      <p:sp>
        <p:nvSpPr>
          <p:cNvPr id="5" name="Footer Placeholder 4">
            <a:extLst>
              <a:ext uri="{FF2B5EF4-FFF2-40B4-BE49-F238E27FC236}">
                <a16:creationId xmlns:a16="http://schemas.microsoft.com/office/drawing/2014/main" id="{FDA3F2ED-2B0E-44A9-8603-286CA06345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4D801C-6B4E-40B6-9D6E-558192264D2E}"/>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7288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446AA-9418-4C3E-901B-8E2806122E1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997482-2CA6-4707-976E-6FD4B57BFE66}"/>
              </a:ext>
            </a:extLst>
          </p:cNvPr>
          <p:cNvSpPr>
            <a:spLocks noGrp="1"/>
          </p:cNvSpPr>
          <p:nvPr>
            <p:ph sz="half" idx="1"/>
          </p:nvPr>
        </p:nvSpPr>
        <p:spPr>
          <a:xfrm>
            <a:off x="1517904" y="2980944"/>
            <a:ext cx="4334256" cy="31181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909652-DD12-479C-B639-9452CBA8C019}"/>
              </a:ext>
            </a:extLst>
          </p:cNvPr>
          <p:cNvSpPr>
            <a:spLocks noGrp="1"/>
          </p:cNvSpPr>
          <p:nvPr>
            <p:ph sz="half" idx="2"/>
          </p:nvPr>
        </p:nvSpPr>
        <p:spPr>
          <a:xfrm>
            <a:off x="6336792" y="2980944"/>
            <a:ext cx="4334256" cy="31181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D0EC7A6-AFB1-4989-A0B4-B422D5B2C69C}"/>
              </a:ext>
            </a:extLst>
          </p:cNvPr>
          <p:cNvSpPr>
            <a:spLocks noGrp="1"/>
          </p:cNvSpPr>
          <p:nvPr>
            <p:ph type="dt" sz="half" idx="10"/>
          </p:nvPr>
        </p:nvSpPr>
        <p:spPr/>
        <p:txBody>
          <a:bodyPr/>
          <a:lstStyle/>
          <a:p>
            <a:fld id="{3F9AFA87-1417-4992-ABD9-27C3BC8CC883}" type="datetimeFigureOut">
              <a:rPr lang="en-US" smtClean="0"/>
              <a:t>5/22/2026</a:t>
            </a:fld>
            <a:endParaRPr lang="en-US" dirty="0"/>
          </a:p>
        </p:txBody>
      </p:sp>
      <p:sp>
        <p:nvSpPr>
          <p:cNvPr id="6" name="Footer Placeholder 5">
            <a:extLst>
              <a:ext uri="{FF2B5EF4-FFF2-40B4-BE49-F238E27FC236}">
                <a16:creationId xmlns:a16="http://schemas.microsoft.com/office/drawing/2014/main" id="{F8D2117C-B497-4647-A66B-1887750FB53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9E8C7AF-5092-416B-B61C-F41D3C573E0C}"/>
              </a:ext>
            </a:extLst>
          </p:cNvPr>
          <p:cNvSpPr>
            <a:spLocks noGrp="1"/>
          </p:cNvSpPr>
          <p:nvPr>
            <p:ph type="sldNum" sz="quarter" idx="12"/>
          </p:nvPr>
        </p:nvSpPr>
        <p:spPr/>
        <p:txBody>
          <a:bodyPr/>
          <a:lstStyle/>
          <a:p>
            <a:fld id="{CB1E4CB7-CB13-4810-BF18-BE31AFC64F93}" type="slidenum">
              <a:rPr lang="en-US" smtClean="0"/>
              <a:t>‹#›</a:t>
            </a:fld>
            <a:endParaRPr lang="en-US" dirty="0"/>
          </a:p>
        </p:txBody>
      </p:sp>
    </p:spTree>
    <p:extLst>
      <p:ext uri="{BB962C8B-B14F-4D97-AF65-F5344CB8AC3E}">
        <p14:creationId xmlns:p14="http://schemas.microsoft.com/office/powerpoint/2010/main" val="571587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E90CDE0-3FEB-42A0-8BCC-7DADE7D4A621}"/>
              </a:ext>
            </a:extLst>
          </p:cNvPr>
          <p:cNvSpPr>
            <a:spLocks noGrp="1"/>
          </p:cNvSpPr>
          <p:nvPr>
            <p:ph type="body" idx="1"/>
          </p:nvPr>
        </p:nvSpPr>
        <p:spPr>
          <a:xfrm>
            <a:off x="1517905" y="2944368"/>
            <a:ext cx="4334256" cy="606026"/>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778B8B-E9A3-44BE-85A6-3E316659A9B4}"/>
              </a:ext>
            </a:extLst>
          </p:cNvPr>
          <p:cNvSpPr>
            <a:spLocks noGrp="1"/>
          </p:cNvSpPr>
          <p:nvPr>
            <p:ph sz="half" idx="2"/>
          </p:nvPr>
        </p:nvSpPr>
        <p:spPr>
          <a:xfrm>
            <a:off x="1517904" y="3644987"/>
            <a:ext cx="4334256" cy="2449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0BF1BCA-A435-4779-A6FE-15207141F519}"/>
              </a:ext>
            </a:extLst>
          </p:cNvPr>
          <p:cNvSpPr>
            <a:spLocks noGrp="1"/>
          </p:cNvSpPr>
          <p:nvPr>
            <p:ph type="body" sz="quarter" idx="3"/>
          </p:nvPr>
        </p:nvSpPr>
        <p:spPr>
          <a:xfrm>
            <a:off x="6336792" y="2944368"/>
            <a:ext cx="4334256" cy="606026"/>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9B1923-9749-49E3-88FA-75C326E6719A}"/>
              </a:ext>
            </a:extLst>
          </p:cNvPr>
          <p:cNvSpPr>
            <a:spLocks noGrp="1"/>
          </p:cNvSpPr>
          <p:nvPr>
            <p:ph sz="quarter" idx="4"/>
          </p:nvPr>
        </p:nvSpPr>
        <p:spPr>
          <a:xfrm>
            <a:off x="6336792" y="3644987"/>
            <a:ext cx="4334256" cy="2449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F3A70F0-5AFA-4C5A-812B-220C6A38DB6B}"/>
              </a:ext>
            </a:extLst>
          </p:cNvPr>
          <p:cNvSpPr>
            <a:spLocks noGrp="1"/>
          </p:cNvSpPr>
          <p:nvPr>
            <p:ph type="dt" sz="half" idx="10"/>
          </p:nvPr>
        </p:nvSpPr>
        <p:spPr/>
        <p:txBody>
          <a:bodyPr/>
          <a:lstStyle/>
          <a:p>
            <a:fld id="{3F9AFA87-1417-4992-ABD9-27C3BC8CC883}" type="datetimeFigureOut">
              <a:rPr lang="en-US" smtClean="0"/>
              <a:t>5/22/2026</a:t>
            </a:fld>
            <a:endParaRPr lang="en-US"/>
          </a:p>
        </p:txBody>
      </p:sp>
      <p:sp>
        <p:nvSpPr>
          <p:cNvPr id="8" name="Footer Placeholder 7">
            <a:extLst>
              <a:ext uri="{FF2B5EF4-FFF2-40B4-BE49-F238E27FC236}">
                <a16:creationId xmlns:a16="http://schemas.microsoft.com/office/drawing/2014/main" id="{576AF721-83FE-4B57-B910-C395D23FDE3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56A5893-52F1-44A1-AE8E-CF094DB41CFA}"/>
              </a:ext>
            </a:extLst>
          </p:cNvPr>
          <p:cNvSpPr>
            <a:spLocks noGrp="1"/>
          </p:cNvSpPr>
          <p:nvPr>
            <p:ph type="sldNum" sz="quarter" idx="12"/>
          </p:nvPr>
        </p:nvSpPr>
        <p:spPr/>
        <p:txBody>
          <a:bodyPr/>
          <a:lstStyle/>
          <a:p>
            <a:fld id="{CB1E4CB7-CB13-4810-BF18-BE31AFC64F93}" type="slidenum">
              <a:rPr lang="en-US" smtClean="0"/>
              <a:t>‹#›</a:t>
            </a:fld>
            <a:endParaRPr lang="en-US"/>
          </a:p>
        </p:txBody>
      </p:sp>
      <p:sp>
        <p:nvSpPr>
          <p:cNvPr id="10" name="Title 9">
            <a:extLst>
              <a:ext uri="{FF2B5EF4-FFF2-40B4-BE49-F238E27FC236}">
                <a16:creationId xmlns:a16="http://schemas.microsoft.com/office/drawing/2014/main" id="{D9D22302-83E3-4E22-93DF-1E5D463B64C3}"/>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446663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D85A6-A4E6-4160-BE43-8146A98946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BA24A80-0792-4B3B-BB5A-8B2BD91095A7}"/>
              </a:ext>
            </a:extLst>
          </p:cNvPr>
          <p:cNvSpPr>
            <a:spLocks noGrp="1"/>
          </p:cNvSpPr>
          <p:nvPr>
            <p:ph type="dt" sz="half" idx="10"/>
          </p:nvPr>
        </p:nvSpPr>
        <p:spPr/>
        <p:txBody>
          <a:bodyPr/>
          <a:lstStyle/>
          <a:p>
            <a:fld id="{3F9AFA87-1417-4992-ABD9-27C3BC8CC883}" type="datetimeFigureOut">
              <a:rPr lang="en-US" smtClean="0"/>
              <a:t>5/22/2026</a:t>
            </a:fld>
            <a:endParaRPr lang="en-US"/>
          </a:p>
        </p:txBody>
      </p:sp>
      <p:sp>
        <p:nvSpPr>
          <p:cNvPr id="4" name="Footer Placeholder 3">
            <a:extLst>
              <a:ext uri="{FF2B5EF4-FFF2-40B4-BE49-F238E27FC236}">
                <a16:creationId xmlns:a16="http://schemas.microsoft.com/office/drawing/2014/main" id="{4526116E-7A6D-485F-9FA2-25F94D4F40F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309ADCC-C5F2-4D90-B153-93DF55858291}"/>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504430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862271-51F6-4122-9709-D279042F8846}"/>
              </a:ext>
            </a:extLst>
          </p:cNvPr>
          <p:cNvSpPr>
            <a:spLocks noGrp="1"/>
          </p:cNvSpPr>
          <p:nvPr>
            <p:ph type="dt" sz="half" idx="10"/>
          </p:nvPr>
        </p:nvSpPr>
        <p:spPr/>
        <p:txBody>
          <a:bodyPr/>
          <a:lstStyle/>
          <a:p>
            <a:fld id="{3F9AFA87-1417-4992-ABD9-27C3BC8CC883}" type="datetimeFigureOut">
              <a:rPr lang="en-US" smtClean="0"/>
              <a:t>5/22/2026</a:t>
            </a:fld>
            <a:endParaRPr lang="en-US"/>
          </a:p>
        </p:txBody>
      </p:sp>
      <p:sp>
        <p:nvSpPr>
          <p:cNvPr id="3" name="Footer Placeholder 2">
            <a:extLst>
              <a:ext uri="{FF2B5EF4-FFF2-40B4-BE49-F238E27FC236}">
                <a16:creationId xmlns:a16="http://schemas.microsoft.com/office/drawing/2014/main" id="{452CFE08-03FE-487B-8963-9FAD3049CF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A935A50-18AE-4CB1-BB10-1CBDD8A7C2C4}"/>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169122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1F683-796D-458C-9B32-A385D604DBFC}"/>
              </a:ext>
            </a:extLst>
          </p:cNvPr>
          <p:cNvSpPr>
            <a:spLocks noGrp="1"/>
          </p:cNvSpPr>
          <p:nvPr>
            <p:ph type="title"/>
          </p:nvPr>
        </p:nvSpPr>
        <p:spPr>
          <a:xfrm>
            <a:off x="1517904" y="1517904"/>
            <a:ext cx="3145536" cy="1792224"/>
          </a:xfrm>
        </p:spPr>
        <p:txBody>
          <a:bodyPr anchor="b">
            <a:normAutofit/>
          </a:bodyPr>
          <a:lstStyle>
            <a:lvl1pPr>
              <a:lnSpc>
                <a:spcPct val="100000"/>
              </a:lnSpc>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FB1F0BD-641B-4148-BCB3-2704218C80B8}"/>
              </a:ext>
            </a:extLst>
          </p:cNvPr>
          <p:cNvSpPr>
            <a:spLocks noGrp="1"/>
          </p:cNvSpPr>
          <p:nvPr>
            <p:ph idx="1"/>
          </p:nvPr>
        </p:nvSpPr>
        <p:spPr>
          <a:xfrm>
            <a:off x="5330952" y="1517904"/>
            <a:ext cx="5330952" cy="458114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1B28C843-B846-4456-9720-71B7D4FF4062}"/>
              </a:ext>
            </a:extLst>
          </p:cNvPr>
          <p:cNvSpPr>
            <a:spLocks noGrp="1"/>
          </p:cNvSpPr>
          <p:nvPr>
            <p:ph type="body" sz="half" idx="2"/>
          </p:nvPr>
        </p:nvSpPr>
        <p:spPr>
          <a:xfrm>
            <a:off x="1517904" y="3483864"/>
            <a:ext cx="3145536" cy="261518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3A3A03-31BD-4E7E-879A-A1C71849703C}"/>
              </a:ext>
            </a:extLst>
          </p:cNvPr>
          <p:cNvSpPr>
            <a:spLocks noGrp="1"/>
          </p:cNvSpPr>
          <p:nvPr>
            <p:ph type="dt" sz="half" idx="10"/>
          </p:nvPr>
        </p:nvSpPr>
        <p:spPr/>
        <p:txBody>
          <a:bodyPr/>
          <a:lstStyle/>
          <a:p>
            <a:fld id="{3F9AFA87-1417-4992-ABD9-27C3BC8CC883}" type="datetimeFigureOut">
              <a:rPr lang="en-US" smtClean="0"/>
              <a:t>5/22/2026</a:t>
            </a:fld>
            <a:endParaRPr lang="en-US"/>
          </a:p>
        </p:txBody>
      </p:sp>
      <p:sp>
        <p:nvSpPr>
          <p:cNvPr id="6" name="Footer Placeholder 5">
            <a:extLst>
              <a:ext uri="{FF2B5EF4-FFF2-40B4-BE49-F238E27FC236}">
                <a16:creationId xmlns:a16="http://schemas.microsoft.com/office/drawing/2014/main" id="{4EA39078-7D38-4851-A363-B6BC179A50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1FF25E-A25D-47AA-94EB-580A74F01F1F}"/>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3703261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E83B4-9B31-4F73-9767-163636522F3A}"/>
              </a:ext>
            </a:extLst>
          </p:cNvPr>
          <p:cNvSpPr>
            <a:spLocks noGrp="1"/>
          </p:cNvSpPr>
          <p:nvPr>
            <p:ph type="title"/>
          </p:nvPr>
        </p:nvSpPr>
        <p:spPr>
          <a:xfrm>
            <a:off x="1517904" y="1517904"/>
            <a:ext cx="3145536" cy="1792224"/>
          </a:xfrm>
        </p:spPr>
        <p:txBody>
          <a:bodyPr anchor="b">
            <a:normAutofit/>
          </a:bodyPr>
          <a:lstStyle>
            <a:lvl1pPr>
              <a:lnSpc>
                <a:spcPct val="100000"/>
              </a:lnSpc>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BC7CFC30-8163-47A0-A97F-3F2C3A3BE73A}"/>
              </a:ext>
            </a:extLst>
          </p:cNvPr>
          <p:cNvSpPr>
            <a:spLocks noGrp="1"/>
          </p:cNvSpPr>
          <p:nvPr>
            <p:ph type="pic" idx="1"/>
          </p:nvPr>
        </p:nvSpPr>
        <p:spPr>
          <a:xfrm>
            <a:off x="5349240" y="764032"/>
            <a:ext cx="6089904" cy="5330952"/>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0AF1B390-0C23-466E-987C-26420A5F098D}"/>
              </a:ext>
            </a:extLst>
          </p:cNvPr>
          <p:cNvSpPr>
            <a:spLocks noGrp="1"/>
          </p:cNvSpPr>
          <p:nvPr>
            <p:ph type="body" sz="half" idx="2"/>
          </p:nvPr>
        </p:nvSpPr>
        <p:spPr>
          <a:xfrm>
            <a:off x="1517904" y="3483864"/>
            <a:ext cx="3145536" cy="261518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C9CA7C-B9D0-4A72-8061-1E02AA15FE86}"/>
              </a:ext>
            </a:extLst>
          </p:cNvPr>
          <p:cNvSpPr>
            <a:spLocks noGrp="1"/>
          </p:cNvSpPr>
          <p:nvPr>
            <p:ph type="dt" sz="half" idx="10"/>
          </p:nvPr>
        </p:nvSpPr>
        <p:spPr/>
        <p:txBody>
          <a:bodyPr/>
          <a:lstStyle/>
          <a:p>
            <a:fld id="{3F9AFA87-1417-4992-ABD9-27C3BC8CC883}" type="datetimeFigureOut">
              <a:rPr lang="en-US" smtClean="0"/>
              <a:t>5/22/2026</a:t>
            </a:fld>
            <a:endParaRPr lang="en-US"/>
          </a:p>
        </p:txBody>
      </p:sp>
      <p:sp>
        <p:nvSpPr>
          <p:cNvPr id="6" name="Footer Placeholder 5">
            <a:extLst>
              <a:ext uri="{FF2B5EF4-FFF2-40B4-BE49-F238E27FC236}">
                <a16:creationId xmlns:a16="http://schemas.microsoft.com/office/drawing/2014/main" id="{C53EFC84-C9FE-4BFA-9B4E-4516A13625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01A469-3EFC-4F94-8482-378582E1C14F}"/>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4073456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B1D84C-7934-4E5B-B6E4-A1D6EC299551}"/>
              </a:ext>
            </a:extLst>
          </p:cNvPr>
          <p:cNvSpPr>
            <a:spLocks noGrp="1"/>
          </p:cNvSpPr>
          <p:nvPr>
            <p:ph type="title"/>
          </p:nvPr>
        </p:nvSpPr>
        <p:spPr>
          <a:xfrm>
            <a:off x="1517904" y="1517904"/>
            <a:ext cx="9144000" cy="134416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F6A990F-40AC-447A-964A-840C94A6471A}"/>
              </a:ext>
            </a:extLst>
          </p:cNvPr>
          <p:cNvSpPr>
            <a:spLocks noGrp="1"/>
          </p:cNvSpPr>
          <p:nvPr>
            <p:ph type="body" idx="1"/>
          </p:nvPr>
        </p:nvSpPr>
        <p:spPr>
          <a:xfrm>
            <a:off x="1517904" y="2971800"/>
            <a:ext cx="9144000" cy="312724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7D832A1-FFBA-48B6-B2D0-E5414F12838B}"/>
              </a:ext>
            </a:extLst>
          </p:cNvPr>
          <p:cNvSpPr>
            <a:spLocks noGrp="1"/>
          </p:cNvSpPr>
          <p:nvPr>
            <p:ph type="dt" sz="half" idx="2"/>
          </p:nvPr>
        </p:nvSpPr>
        <p:spPr>
          <a:xfrm>
            <a:off x="8805672" y="6400800"/>
            <a:ext cx="1865376" cy="365125"/>
          </a:xfrm>
          <a:prstGeom prst="rect">
            <a:avLst/>
          </a:prstGeom>
        </p:spPr>
        <p:txBody>
          <a:bodyPr vert="horz" lIns="91440" tIns="45720" rIns="91440" bIns="45720" rtlCol="0" anchor="ctr"/>
          <a:lstStyle>
            <a:lvl1pPr algn="r">
              <a:defRPr sz="1000">
                <a:solidFill>
                  <a:schemeClr val="tx1"/>
                </a:solidFill>
              </a:defRPr>
            </a:lvl1pPr>
          </a:lstStyle>
          <a:p>
            <a:pPr algn="r"/>
            <a:fld id="{3F9AFA87-1417-4992-ABD9-27C3BC8CC883}" type="datetimeFigureOut">
              <a:rPr lang="en-US" smtClean="0"/>
              <a:pPr algn="r"/>
              <a:t>5/22/2026</a:t>
            </a:fld>
            <a:endParaRPr lang="en-US" dirty="0"/>
          </a:p>
        </p:txBody>
      </p:sp>
      <p:sp>
        <p:nvSpPr>
          <p:cNvPr id="5" name="Footer Placeholder 4">
            <a:extLst>
              <a:ext uri="{FF2B5EF4-FFF2-40B4-BE49-F238E27FC236}">
                <a16:creationId xmlns:a16="http://schemas.microsoft.com/office/drawing/2014/main" id="{0F933EC1-4EE2-4453-841C-CFDFE708948E}"/>
              </a:ext>
            </a:extLst>
          </p:cNvPr>
          <p:cNvSpPr>
            <a:spLocks noGrp="1"/>
          </p:cNvSpPr>
          <p:nvPr>
            <p:ph type="ftr" sz="quarter" idx="3"/>
          </p:nvPr>
        </p:nvSpPr>
        <p:spPr>
          <a:xfrm>
            <a:off x="758952" y="6400800"/>
            <a:ext cx="6099048" cy="365125"/>
          </a:xfrm>
          <a:prstGeom prst="rect">
            <a:avLst/>
          </a:prstGeom>
        </p:spPr>
        <p:txBody>
          <a:bodyPr vert="horz" lIns="91440" tIns="45720" rIns="91440" bIns="45720" rtlCol="0" anchor="ctr"/>
          <a:lstStyle>
            <a:lvl1pPr algn="l">
              <a:defRPr sz="1000">
                <a:solidFill>
                  <a:schemeClr val="tx1"/>
                </a:solidFill>
              </a:defRPr>
            </a:lvl1pPr>
          </a:lstStyle>
          <a:p>
            <a:endParaRPr lang="en-US" sz="1000" dirty="0"/>
          </a:p>
        </p:txBody>
      </p:sp>
      <p:sp>
        <p:nvSpPr>
          <p:cNvPr id="6" name="Slide Number Placeholder 5">
            <a:extLst>
              <a:ext uri="{FF2B5EF4-FFF2-40B4-BE49-F238E27FC236}">
                <a16:creationId xmlns:a16="http://schemas.microsoft.com/office/drawing/2014/main" id="{C3CEBA78-E732-44EF-BA0B-FC42F7931311}"/>
              </a:ext>
            </a:extLst>
          </p:cNvPr>
          <p:cNvSpPr>
            <a:spLocks noGrp="1"/>
          </p:cNvSpPr>
          <p:nvPr>
            <p:ph type="sldNum" sz="quarter" idx="4"/>
          </p:nvPr>
        </p:nvSpPr>
        <p:spPr>
          <a:xfrm>
            <a:off x="10899648" y="6400800"/>
            <a:ext cx="530352" cy="365125"/>
          </a:xfrm>
          <a:prstGeom prst="rect">
            <a:avLst/>
          </a:prstGeom>
        </p:spPr>
        <p:txBody>
          <a:bodyPr vert="horz" lIns="91440" tIns="45720" rIns="91440" bIns="45720" rtlCol="0" anchor="ctr"/>
          <a:lstStyle>
            <a:lvl1pPr algn="r">
              <a:defRPr sz="1000" b="1">
                <a:solidFill>
                  <a:schemeClr val="tx1"/>
                </a:solidFill>
              </a:defRPr>
            </a:lvl1pPr>
          </a:lstStyle>
          <a:p>
            <a:fld id="{CB1E4CB7-CB13-4810-BF18-BE31AFC64F93}" type="slidenum">
              <a:rPr lang="en-US" smtClean="0"/>
              <a:pPr/>
              <a:t>‹#›</a:t>
            </a:fld>
            <a:endParaRPr lang="en-US" sz="1000" dirty="0"/>
          </a:p>
        </p:txBody>
      </p:sp>
      <p:sp>
        <p:nvSpPr>
          <p:cNvPr id="8" name="Freeform: Shape 7">
            <a:extLst>
              <a:ext uri="{FF2B5EF4-FFF2-40B4-BE49-F238E27FC236}">
                <a16:creationId xmlns:a16="http://schemas.microsoft.com/office/drawing/2014/main" id="{49306479-8C4D-4E4A-A330-DFC80A8A01BE}"/>
              </a:ext>
            </a:extLst>
          </p:cNvPr>
          <p:cNvSpPr/>
          <p:nvPr/>
        </p:nvSpPr>
        <p:spPr>
          <a:xfrm>
            <a:off x="0" y="0"/>
            <a:ext cx="12192000" cy="6105524"/>
          </a:xfrm>
          <a:custGeom>
            <a:avLst/>
            <a:gdLst>
              <a:gd name="connsiteX0" fmla="*/ 0 w 12192000"/>
              <a:gd name="connsiteY0" fmla="*/ 0 h 6105524"/>
              <a:gd name="connsiteX1" fmla="*/ 12192000 w 12192000"/>
              <a:gd name="connsiteY1" fmla="*/ 0 h 6105524"/>
              <a:gd name="connsiteX2" fmla="*/ 12192000 w 12192000"/>
              <a:gd name="connsiteY2" fmla="*/ 6105524 h 6105524"/>
              <a:gd name="connsiteX3" fmla="*/ 11435080 w 12192000"/>
              <a:gd name="connsiteY3" fmla="*/ 6105524 h 6105524"/>
              <a:gd name="connsiteX4" fmla="*/ 11435080 w 12192000"/>
              <a:gd name="connsiteY4" fmla="*/ 771523 h 6105524"/>
              <a:gd name="connsiteX5" fmla="*/ 767080 w 12192000"/>
              <a:gd name="connsiteY5" fmla="*/ 771523 h 6105524"/>
              <a:gd name="connsiteX6" fmla="*/ 767080 w 12192000"/>
              <a:gd name="connsiteY6" fmla="*/ 6105524 h 6105524"/>
              <a:gd name="connsiteX7" fmla="*/ 0 w 12192000"/>
              <a:gd name="connsiteY7" fmla="*/ 6105524 h 610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105524">
                <a:moveTo>
                  <a:pt x="0" y="0"/>
                </a:moveTo>
                <a:lnTo>
                  <a:pt x="12192000" y="0"/>
                </a:lnTo>
                <a:lnTo>
                  <a:pt x="12192000" y="6105524"/>
                </a:lnTo>
                <a:lnTo>
                  <a:pt x="11435080" y="6105524"/>
                </a:lnTo>
                <a:lnTo>
                  <a:pt x="11435080" y="771523"/>
                </a:lnTo>
                <a:lnTo>
                  <a:pt x="767080" y="771523"/>
                </a:lnTo>
                <a:lnTo>
                  <a:pt x="767080" y="6105524"/>
                </a:lnTo>
                <a:lnTo>
                  <a:pt x="0" y="6105524"/>
                </a:lnTo>
                <a:close/>
              </a:path>
            </a:pathLst>
          </a:cu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21544189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5000"/>
        </a:lnSpc>
        <a:spcBef>
          <a:spcPct val="0"/>
        </a:spcBef>
        <a:buNone/>
        <a:defRPr sz="4200" kern="1200" spc="-50" baseline="0">
          <a:solidFill>
            <a:schemeClr val="tx1"/>
          </a:solidFill>
          <a:latin typeface="+mj-lt"/>
          <a:ea typeface="+mj-ea"/>
          <a:cs typeface="+mj-cs"/>
        </a:defRPr>
      </a:lvl1pPr>
    </p:titleStyle>
    <p:bodyStyle>
      <a:lvl1pPr marL="365760" indent="-365760" algn="l" defTabSz="914400" rtl="0" eaLnBrk="1" latinLnBrk="0" hangingPunct="1">
        <a:lnSpc>
          <a:spcPct val="105000"/>
        </a:lnSpc>
        <a:spcBef>
          <a:spcPts val="900"/>
        </a:spcBef>
        <a:buClr>
          <a:schemeClr val="accent5"/>
        </a:buClr>
        <a:buFont typeface="Avenir Next LT Pro" panose="020B0504020202020204" pitchFamily="34" charset="0"/>
        <a:buChar char="+"/>
        <a:defRPr sz="2600" kern="1200">
          <a:solidFill>
            <a:schemeClr val="tx1"/>
          </a:solidFill>
          <a:latin typeface="+mn-lt"/>
          <a:ea typeface="+mn-ea"/>
          <a:cs typeface="+mn-cs"/>
        </a:defRPr>
      </a:lvl1pPr>
      <a:lvl2pPr marL="365760" indent="0" algn="l" defTabSz="914400" rtl="0" eaLnBrk="1" latinLnBrk="0" hangingPunct="1">
        <a:lnSpc>
          <a:spcPct val="105000"/>
        </a:lnSpc>
        <a:spcBef>
          <a:spcPts val="90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640080"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2000" kern="1200">
          <a:solidFill>
            <a:schemeClr val="tx1"/>
          </a:solidFill>
          <a:latin typeface="+mn-lt"/>
          <a:ea typeface="+mn-ea"/>
          <a:cs typeface="+mn-cs"/>
        </a:defRPr>
      </a:lvl3pPr>
      <a:lvl4pPr marL="640080" indent="0" algn="l" defTabSz="914400" rtl="0" eaLnBrk="1" latinLnBrk="0" hangingPunct="1">
        <a:lnSpc>
          <a:spcPct val="105000"/>
        </a:lnSpc>
        <a:spcBef>
          <a:spcPts val="600"/>
        </a:spcBef>
        <a:buFontTx/>
        <a:buNone/>
        <a:defRPr sz="1800" i="1" kern="1200">
          <a:solidFill>
            <a:schemeClr val="tx1">
              <a:lumMod val="75000"/>
              <a:lumOff val="25000"/>
            </a:schemeClr>
          </a:solidFill>
          <a:latin typeface="+mn-lt"/>
          <a:ea typeface="+mn-ea"/>
          <a:cs typeface="+mn-cs"/>
        </a:defRPr>
      </a:lvl4pPr>
      <a:lvl5pPr marL="886968"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B45BA4C-9B54-4496-821F-9E0985CA9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85E1BB9D-FAFF-4C3E-9E44-13F8FBABC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0"/>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Freeform: Shape 12">
            <a:extLst>
              <a:ext uri="{FF2B5EF4-FFF2-40B4-BE49-F238E27FC236}">
                <a16:creationId xmlns:a16="http://schemas.microsoft.com/office/drawing/2014/main" id="{A8DDC302-DBEC-4742-B54B-5E9AAFE969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430001" cy="6858000"/>
          </a:xfrm>
          <a:custGeom>
            <a:avLst/>
            <a:gdLst>
              <a:gd name="connsiteX0" fmla="*/ 0 w 11430001"/>
              <a:gd name="connsiteY0" fmla="*/ 0 h 6858000"/>
              <a:gd name="connsiteX1" fmla="*/ 5330522 w 11430001"/>
              <a:gd name="connsiteY1" fmla="*/ 0 h 6858000"/>
              <a:gd name="connsiteX2" fmla="*/ 5334002 w 11430001"/>
              <a:gd name="connsiteY2" fmla="*/ 0 h 6858000"/>
              <a:gd name="connsiteX3" fmla="*/ 5334002 w 11430001"/>
              <a:gd name="connsiteY3" fmla="*/ 762270 h 6858000"/>
              <a:gd name="connsiteX4" fmla="*/ 11430001 w 11430001"/>
              <a:gd name="connsiteY4" fmla="*/ 762270 h 6858000"/>
              <a:gd name="connsiteX5" fmla="*/ 11430001 w 11430001"/>
              <a:gd name="connsiteY5" fmla="*/ 6094807 h 6858000"/>
              <a:gd name="connsiteX6" fmla="*/ 5330522 w 11430001"/>
              <a:gd name="connsiteY6" fmla="*/ 6094807 h 6858000"/>
              <a:gd name="connsiteX7" fmla="*/ 5330522 w 11430001"/>
              <a:gd name="connsiteY7" fmla="*/ 6858000 h 6858000"/>
              <a:gd name="connsiteX8" fmla="*/ 0 w 11430001"/>
              <a:gd name="connsiteY8" fmla="*/ 6858000 h 6858000"/>
              <a:gd name="connsiteX9" fmla="*/ 0 w 11430001"/>
              <a:gd name="connsiteY9" fmla="*/ 609480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430001" h="6858000">
                <a:moveTo>
                  <a:pt x="0" y="0"/>
                </a:moveTo>
                <a:lnTo>
                  <a:pt x="5330522" y="0"/>
                </a:lnTo>
                <a:lnTo>
                  <a:pt x="5334002" y="0"/>
                </a:lnTo>
                <a:lnTo>
                  <a:pt x="5334002" y="762270"/>
                </a:lnTo>
                <a:lnTo>
                  <a:pt x="11430001" y="762270"/>
                </a:lnTo>
                <a:lnTo>
                  <a:pt x="11430001" y="6094807"/>
                </a:lnTo>
                <a:lnTo>
                  <a:pt x="5330522" y="6094807"/>
                </a:lnTo>
                <a:lnTo>
                  <a:pt x="5330522" y="6858000"/>
                </a:lnTo>
                <a:lnTo>
                  <a:pt x="0" y="6858000"/>
                </a:lnTo>
                <a:lnTo>
                  <a:pt x="0" y="6094807"/>
                </a:lnTo>
                <a:close/>
              </a:path>
            </a:pathLst>
          </a:custGeom>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2A8C75C2-870C-A30B-9065-0FED67422EA1}"/>
              </a:ext>
            </a:extLst>
          </p:cNvPr>
          <p:cNvSpPr>
            <a:spLocks noGrp="1"/>
          </p:cNvSpPr>
          <p:nvPr>
            <p:ph type="ctrTitle"/>
          </p:nvPr>
        </p:nvSpPr>
        <p:spPr>
          <a:xfrm>
            <a:off x="6082616" y="1517904"/>
            <a:ext cx="4579288" cy="2796945"/>
          </a:xfrm>
        </p:spPr>
        <p:txBody>
          <a:bodyPr>
            <a:normAutofit fontScale="90000"/>
          </a:bodyPr>
          <a:lstStyle/>
          <a:p>
            <a:r>
              <a:rPr lang="en-GB" sz="3200" dirty="0"/>
              <a:t>FORM OR SUBSTANCE?</a:t>
            </a:r>
            <a:br>
              <a:rPr lang="en-GB" sz="3200" dirty="0"/>
            </a:br>
            <a:r>
              <a:rPr lang="en-GB" sz="3200" dirty="0"/>
              <a:t>FORMALITIES IN EQUITY AND THE LAW OF TRUSTS</a:t>
            </a:r>
            <a:br>
              <a:rPr lang="en-GB" sz="3200" dirty="0"/>
            </a:br>
            <a:br>
              <a:rPr lang="en-GB" sz="3200" dirty="0"/>
            </a:br>
            <a:endParaRPr lang="en-GB" sz="3200" dirty="0"/>
          </a:p>
        </p:txBody>
      </p:sp>
      <p:sp>
        <p:nvSpPr>
          <p:cNvPr id="3" name="Subtitle 2">
            <a:extLst>
              <a:ext uri="{FF2B5EF4-FFF2-40B4-BE49-F238E27FC236}">
                <a16:creationId xmlns:a16="http://schemas.microsoft.com/office/drawing/2014/main" id="{C16426DF-30B3-F580-A773-55CC560B7F24}"/>
              </a:ext>
            </a:extLst>
          </p:cNvPr>
          <p:cNvSpPr>
            <a:spLocks noGrp="1"/>
          </p:cNvSpPr>
          <p:nvPr>
            <p:ph type="subTitle" idx="1"/>
          </p:nvPr>
        </p:nvSpPr>
        <p:spPr>
          <a:xfrm>
            <a:off x="6082616" y="4570807"/>
            <a:ext cx="4579288" cy="942889"/>
          </a:xfrm>
        </p:spPr>
        <p:txBody>
          <a:bodyPr>
            <a:normAutofit/>
          </a:bodyPr>
          <a:lstStyle/>
          <a:p>
            <a:r>
              <a:rPr lang="en-GB" dirty="0"/>
              <a:t>Professor Graham Virgo KC (Hon)</a:t>
            </a:r>
          </a:p>
        </p:txBody>
      </p:sp>
      <p:pic>
        <p:nvPicPr>
          <p:cNvPr id="4" name="Picture 3" descr="An abstract burst of blue and pink">
            <a:extLst>
              <a:ext uri="{FF2B5EF4-FFF2-40B4-BE49-F238E27FC236}">
                <a16:creationId xmlns:a16="http://schemas.microsoft.com/office/drawing/2014/main" id="{4FCF7713-CC12-4FE6-6F67-384F13551F94}"/>
              </a:ext>
            </a:extLst>
          </p:cNvPr>
          <p:cNvPicPr>
            <a:picLocks noChangeAspect="1"/>
          </p:cNvPicPr>
          <p:nvPr/>
        </p:nvPicPr>
        <p:blipFill rotWithShape="1">
          <a:blip r:embed="rId2"/>
          <a:srcRect l="22657" r="21178"/>
          <a:stretch/>
        </p:blipFill>
        <p:spPr>
          <a:xfrm>
            <a:off x="20" y="758953"/>
            <a:ext cx="5327883" cy="5335854"/>
          </a:xfrm>
          <a:prstGeom prst="rect">
            <a:avLst/>
          </a:prstGeom>
        </p:spPr>
      </p:pic>
    </p:spTree>
    <p:extLst>
      <p:ext uri="{BB962C8B-B14F-4D97-AF65-F5344CB8AC3E}">
        <p14:creationId xmlns:p14="http://schemas.microsoft.com/office/powerpoint/2010/main" val="2017985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11D1D-8199-6F2D-AC54-E326D47BD3F5}"/>
              </a:ext>
            </a:extLst>
          </p:cNvPr>
          <p:cNvSpPr>
            <a:spLocks noGrp="1"/>
          </p:cNvSpPr>
          <p:nvPr>
            <p:ph type="title"/>
          </p:nvPr>
        </p:nvSpPr>
        <p:spPr>
          <a:xfrm>
            <a:off x="1517904" y="1057524"/>
            <a:ext cx="9144000" cy="707666"/>
          </a:xfrm>
        </p:spPr>
        <p:txBody>
          <a:bodyPr>
            <a:normAutofit/>
          </a:bodyPr>
          <a:lstStyle/>
          <a:p>
            <a:r>
              <a:rPr lang="en-GB" sz="4000" dirty="0"/>
              <a:t>Two-party and three-party cases</a:t>
            </a:r>
          </a:p>
        </p:txBody>
      </p:sp>
      <p:sp>
        <p:nvSpPr>
          <p:cNvPr id="3" name="Text Placeholder 2">
            <a:extLst>
              <a:ext uri="{FF2B5EF4-FFF2-40B4-BE49-F238E27FC236}">
                <a16:creationId xmlns:a16="http://schemas.microsoft.com/office/drawing/2014/main" id="{FF2DB1AF-6963-DC19-B53F-E244075B6A7C}"/>
              </a:ext>
            </a:extLst>
          </p:cNvPr>
          <p:cNvSpPr>
            <a:spLocks noGrp="1"/>
          </p:cNvSpPr>
          <p:nvPr>
            <p:ph type="body" idx="1"/>
          </p:nvPr>
        </p:nvSpPr>
        <p:spPr>
          <a:xfrm>
            <a:off x="1517904" y="1820850"/>
            <a:ext cx="9144000" cy="4251338"/>
          </a:xfrm>
        </p:spPr>
        <p:txBody>
          <a:bodyPr>
            <a:normAutofit lnSpcReduction="10000"/>
          </a:bodyPr>
          <a:lstStyle/>
          <a:p>
            <a:r>
              <a:rPr lang="en-GB" i="1" dirty="0"/>
              <a:t>Rochefoucauld</a:t>
            </a:r>
            <a:r>
              <a:rPr lang="en-GB" dirty="0"/>
              <a:t> only applies to three-party cases (even though it was a two-party case: settlor intended the trustee to hold the land for the settlor).</a:t>
            </a:r>
          </a:p>
          <a:p>
            <a:r>
              <a:rPr lang="en-GB" dirty="0"/>
              <a:t>Two-party cases are ones of self-declaration – no scope for the </a:t>
            </a:r>
            <a:r>
              <a:rPr lang="en-GB" i="1" dirty="0"/>
              <a:t>Rochefoucauld</a:t>
            </a:r>
            <a:r>
              <a:rPr lang="en-GB" dirty="0"/>
              <a:t> principle because the settlor/trustee can determine whether they want to create an enforceable trust by producing signed writing.</a:t>
            </a:r>
          </a:p>
          <a:p>
            <a:r>
              <a:rPr lang="en-GB" dirty="0"/>
              <a:t>Otherwise the </a:t>
            </a:r>
            <a:r>
              <a:rPr lang="en-GB" i="1" dirty="0"/>
              <a:t>Rochefoucauld</a:t>
            </a:r>
            <a:r>
              <a:rPr lang="en-GB" dirty="0"/>
              <a:t> principle should apply regardless of whether there are two or three parties. But </a:t>
            </a:r>
            <a:r>
              <a:rPr lang="en-GB" i="1" dirty="0"/>
              <a:t>Rochefoucauld</a:t>
            </a:r>
            <a:r>
              <a:rPr lang="en-GB" dirty="0"/>
              <a:t> was a case where an otherwise unenforceable express trust was enforceable.</a:t>
            </a:r>
          </a:p>
        </p:txBody>
      </p:sp>
    </p:spTree>
    <p:extLst>
      <p:ext uri="{BB962C8B-B14F-4D97-AF65-F5344CB8AC3E}">
        <p14:creationId xmlns:p14="http://schemas.microsoft.com/office/powerpoint/2010/main" val="38304161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77CB54-09F5-95E1-7EA8-A66D390B1BBC}"/>
              </a:ext>
            </a:extLst>
          </p:cNvPr>
          <p:cNvSpPr>
            <a:spLocks noGrp="1"/>
          </p:cNvSpPr>
          <p:nvPr>
            <p:ph type="title"/>
          </p:nvPr>
        </p:nvSpPr>
        <p:spPr>
          <a:xfrm>
            <a:off x="1517904" y="977215"/>
            <a:ext cx="9144000" cy="676656"/>
          </a:xfrm>
        </p:spPr>
        <p:txBody>
          <a:bodyPr>
            <a:normAutofit fontScale="90000"/>
          </a:bodyPr>
          <a:lstStyle/>
          <a:p>
            <a:r>
              <a:rPr lang="en-GB" dirty="0"/>
              <a:t>Constructive trust</a:t>
            </a:r>
          </a:p>
        </p:txBody>
      </p:sp>
      <p:sp>
        <p:nvSpPr>
          <p:cNvPr id="3" name="Content Placeholder 2">
            <a:extLst>
              <a:ext uri="{FF2B5EF4-FFF2-40B4-BE49-F238E27FC236}">
                <a16:creationId xmlns:a16="http://schemas.microsoft.com/office/drawing/2014/main" id="{C6DAFE99-5082-8ABA-0C4C-CB33D9BD105F}"/>
              </a:ext>
            </a:extLst>
          </p:cNvPr>
          <p:cNvSpPr>
            <a:spLocks noGrp="1"/>
          </p:cNvSpPr>
          <p:nvPr>
            <p:ph idx="1"/>
          </p:nvPr>
        </p:nvSpPr>
        <p:spPr>
          <a:xfrm>
            <a:off x="1517904" y="1590261"/>
            <a:ext cx="9144000" cy="4508787"/>
          </a:xfrm>
        </p:spPr>
        <p:txBody>
          <a:bodyPr>
            <a:normAutofit/>
          </a:bodyPr>
          <a:lstStyle/>
          <a:p>
            <a:pPr marL="0" lvl="1"/>
            <a:r>
              <a:rPr lang="en-GB" i="1" dirty="0"/>
              <a:t>Khan v Khan</a:t>
            </a:r>
            <a:r>
              <a:rPr lang="en-GB" dirty="0"/>
              <a:t> [2025] EWCA </a:t>
            </a:r>
            <a:r>
              <a:rPr lang="en-GB" dirty="0" err="1"/>
              <a:t>Civ</a:t>
            </a:r>
            <a:r>
              <a:rPr lang="en-GB" dirty="0"/>
              <a:t> 1436: trust of land declared but no signed writing. It was held that the trustee held the land on constructive trust which was triggered by the trustee reneging on an agreement to hold the land on trust.</a:t>
            </a:r>
          </a:p>
          <a:p>
            <a:pPr marL="0" indent="0">
              <a:buNone/>
            </a:pPr>
            <a:r>
              <a:rPr lang="en-GB" sz="2000" dirty="0"/>
              <a:t>‘Acquisition constructive trusts’ arise where title to land is transferred into the name of another on the basis of their agreement to hold the land on trust for somebody else, which would include the transferor of the land. </a:t>
            </a:r>
          </a:p>
          <a:p>
            <a:pPr marL="0" indent="0">
              <a:buNone/>
            </a:pPr>
            <a:r>
              <a:rPr lang="en-GB" sz="2000" dirty="0"/>
              <a:t>The constructive trust of land does not require signed writing: s. 53(2).</a:t>
            </a:r>
          </a:p>
          <a:p>
            <a:pPr marL="0" lvl="1"/>
            <a:r>
              <a:rPr lang="en-GB" dirty="0"/>
              <a:t>Note that an automatic resulting trust may alternatively be found.</a:t>
            </a:r>
          </a:p>
        </p:txBody>
      </p:sp>
    </p:spTree>
    <p:extLst>
      <p:ext uri="{BB962C8B-B14F-4D97-AF65-F5344CB8AC3E}">
        <p14:creationId xmlns:p14="http://schemas.microsoft.com/office/powerpoint/2010/main" val="35337209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14047-FCE6-1EEF-0DA0-9E72CD16F0C2}"/>
              </a:ext>
            </a:extLst>
          </p:cNvPr>
          <p:cNvSpPr>
            <a:spLocks noGrp="1"/>
          </p:cNvSpPr>
          <p:nvPr>
            <p:ph type="title"/>
          </p:nvPr>
        </p:nvSpPr>
        <p:spPr>
          <a:xfrm>
            <a:off x="1517904" y="1065476"/>
            <a:ext cx="9144000" cy="842838"/>
          </a:xfrm>
        </p:spPr>
        <p:txBody>
          <a:bodyPr/>
          <a:lstStyle/>
          <a:p>
            <a:r>
              <a:rPr lang="en-GB" dirty="0"/>
              <a:t>What should the Supreme Court do?</a:t>
            </a:r>
          </a:p>
        </p:txBody>
      </p:sp>
      <p:sp>
        <p:nvSpPr>
          <p:cNvPr id="3" name="Content Placeholder 2">
            <a:extLst>
              <a:ext uri="{FF2B5EF4-FFF2-40B4-BE49-F238E27FC236}">
                <a16:creationId xmlns:a16="http://schemas.microsoft.com/office/drawing/2014/main" id="{FF4E9D91-2BD3-1F49-A1B1-2B2850114D28}"/>
              </a:ext>
            </a:extLst>
          </p:cNvPr>
          <p:cNvSpPr>
            <a:spLocks noGrp="1"/>
          </p:cNvSpPr>
          <p:nvPr>
            <p:ph idx="1"/>
          </p:nvPr>
        </p:nvSpPr>
        <p:spPr>
          <a:xfrm>
            <a:off x="1517904" y="1908314"/>
            <a:ext cx="9144000" cy="4190734"/>
          </a:xfrm>
        </p:spPr>
        <p:txBody>
          <a:bodyPr>
            <a:normAutofit/>
          </a:bodyPr>
          <a:lstStyle/>
          <a:p>
            <a:pPr marL="514350" indent="-514350">
              <a:buAutoNum type="arabicPeriod"/>
            </a:pPr>
            <a:r>
              <a:rPr lang="en-GB" dirty="0"/>
              <a:t>Section 53(1)(b) is about evidence not validity. A trust of land which is not evidenced by signed writing has been declared but it is unenforceable.</a:t>
            </a:r>
          </a:p>
          <a:p>
            <a:pPr marL="514350" indent="-514350">
              <a:buAutoNum type="arabicPeriod"/>
            </a:pPr>
            <a:r>
              <a:rPr lang="en-GB" i="1" dirty="0"/>
              <a:t>Rochefoucauld v </a:t>
            </a:r>
            <a:r>
              <a:rPr lang="en-GB" i="1" dirty="0" err="1"/>
              <a:t>Bousted</a:t>
            </a:r>
            <a:r>
              <a:rPr lang="en-GB" dirty="0"/>
              <a:t> should be rejected.</a:t>
            </a:r>
          </a:p>
          <a:p>
            <a:pPr marL="514350" indent="-514350">
              <a:buAutoNum type="arabicPeriod"/>
            </a:pPr>
            <a:r>
              <a:rPr lang="en-GB" dirty="0"/>
              <a:t>Where there is fraud in denying the agreement that land will be held on trust this is unconscionable and should trigger a constructive trust.</a:t>
            </a:r>
          </a:p>
        </p:txBody>
      </p:sp>
    </p:spTree>
    <p:extLst>
      <p:ext uri="{BB962C8B-B14F-4D97-AF65-F5344CB8AC3E}">
        <p14:creationId xmlns:p14="http://schemas.microsoft.com/office/powerpoint/2010/main" val="1012451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ADF0F-38DD-8701-1F55-3263C53E4C86}"/>
              </a:ext>
            </a:extLst>
          </p:cNvPr>
          <p:cNvSpPr>
            <a:spLocks noGrp="1"/>
          </p:cNvSpPr>
          <p:nvPr>
            <p:ph type="title"/>
          </p:nvPr>
        </p:nvSpPr>
        <p:spPr>
          <a:xfrm>
            <a:off x="1517904" y="1517904"/>
            <a:ext cx="9144000" cy="636899"/>
          </a:xfrm>
        </p:spPr>
        <p:txBody>
          <a:bodyPr>
            <a:normAutofit fontScale="90000"/>
          </a:bodyPr>
          <a:lstStyle/>
          <a:p>
            <a:r>
              <a:rPr lang="en-GB" dirty="0"/>
              <a:t>Law of Property Act 1925, s. 53</a:t>
            </a:r>
          </a:p>
        </p:txBody>
      </p:sp>
      <p:sp>
        <p:nvSpPr>
          <p:cNvPr id="3" name="Content Placeholder 2">
            <a:extLst>
              <a:ext uri="{FF2B5EF4-FFF2-40B4-BE49-F238E27FC236}">
                <a16:creationId xmlns:a16="http://schemas.microsoft.com/office/drawing/2014/main" id="{61CE3BE9-784D-F6FB-FB81-1CFA10470157}"/>
              </a:ext>
            </a:extLst>
          </p:cNvPr>
          <p:cNvSpPr>
            <a:spLocks noGrp="1"/>
          </p:cNvSpPr>
          <p:nvPr>
            <p:ph idx="1"/>
          </p:nvPr>
        </p:nvSpPr>
        <p:spPr>
          <a:xfrm>
            <a:off x="1517904" y="2059388"/>
            <a:ext cx="9144000" cy="4039660"/>
          </a:xfrm>
        </p:spPr>
        <p:txBody>
          <a:bodyPr>
            <a:normAutofit/>
          </a:bodyPr>
          <a:lstStyle/>
          <a:p>
            <a:pPr marL="0" indent="0">
              <a:buNone/>
            </a:pPr>
            <a:r>
              <a:rPr lang="en-GB" sz="2000" dirty="0"/>
              <a:t>(1)(a) Creation or disposal of interests in land require signed writing.</a:t>
            </a:r>
          </a:p>
          <a:p>
            <a:pPr marL="0" indent="0">
              <a:buNone/>
            </a:pPr>
            <a:endParaRPr lang="en-GB" sz="2000" dirty="0"/>
          </a:p>
          <a:p>
            <a:pPr marL="0" indent="0">
              <a:buNone/>
            </a:pPr>
            <a:r>
              <a:rPr lang="en-GB" sz="2000" dirty="0"/>
              <a:t>(1)(b) Declarations of trusts of land or interests in land must be manifested and proved by signed writing by the person who is able to declare the trust.</a:t>
            </a:r>
          </a:p>
          <a:p>
            <a:pPr marL="0" indent="0">
              <a:buNone/>
            </a:pPr>
            <a:endParaRPr lang="en-GB" sz="2000" dirty="0"/>
          </a:p>
          <a:p>
            <a:pPr marL="0" indent="0">
              <a:buNone/>
            </a:pPr>
            <a:r>
              <a:rPr lang="en-GB" sz="2000" dirty="0"/>
              <a:t>(1)(c) Dispositions of equitable interests require signed writing.</a:t>
            </a:r>
          </a:p>
          <a:p>
            <a:pPr marL="0" indent="0">
              <a:buNone/>
            </a:pPr>
            <a:endParaRPr lang="en-GB" sz="2000" dirty="0"/>
          </a:p>
          <a:p>
            <a:pPr marL="0" indent="0">
              <a:buNone/>
            </a:pPr>
            <a:r>
              <a:rPr lang="en-GB" sz="2000" dirty="0"/>
              <a:t>(2) Signed writing is not needed for resulting and constructive trusts.</a:t>
            </a:r>
          </a:p>
        </p:txBody>
      </p:sp>
    </p:spTree>
    <p:extLst>
      <p:ext uri="{BB962C8B-B14F-4D97-AF65-F5344CB8AC3E}">
        <p14:creationId xmlns:p14="http://schemas.microsoft.com/office/powerpoint/2010/main" val="745084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48E24-3693-915C-1FE4-EDA1A0B9B067}"/>
              </a:ext>
            </a:extLst>
          </p:cNvPr>
          <p:cNvSpPr>
            <a:spLocks noGrp="1"/>
          </p:cNvSpPr>
          <p:nvPr>
            <p:ph type="title"/>
          </p:nvPr>
        </p:nvSpPr>
        <p:spPr>
          <a:xfrm>
            <a:off x="1517904" y="858741"/>
            <a:ext cx="9144000" cy="811033"/>
          </a:xfrm>
        </p:spPr>
        <p:txBody>
          <a:bodyPr>
            <a:normAutofit/>
          </a:bodyPr>
          <a:lstStyle/>
          <a:p>
            <a:r>
              <a:rPr lang="en-GB" dirty="0"/>
              <a:t>Disposition of an Equitable Interest</a:t>
            </a:r>
          </a:p>
        </p:txBody>
      </p:sp>
      <p:sp>
        <p:nvSpPr>
          <p:cNvPr id="3" name="Content Placeholder 2">
            <a:extLst>
              <a:ext uri="{FF2B5EF4-FFF2-40B4-BE49-F238E27FC236}">
                <a16:creationId xmlns:a16="http://schemas.microsoft.com/office/drawing/2014/main" id="{45CD7D3E-0763-70B8-E51B-3162558A286B}"/>
              </a:ext>
            </a:extLst>
          </p:cNvPr>
          <p:cNvSpPr>
            <a:spLocks noGrp="1"/>
          </p:cNvSpPr>
          <p:nvPr>
            <p:ph idx="1"/>
          </p:nvPr>
        </p:nvSpPr>
        <p:spPr>
          <a:xfrm>
            <a:off x="1517904" y="1526650"/>
            <a:ext cx="9144000" cy="4572398"/>
          </a:xfrm>
        </p:spPr>
        <p:txBody>
          <a:bodyPr>
            <a:normAutofit lnSpcReduction="10000"/>
          </a:bodyPr>
          <a:lstStyle/>
          <a:p>
            <a:pPr marL="0" indent="0">
              <a:buNone/>
            </a:pPr>
            <a:r>
              <a:rPr lang="en-GB" sz="2000" dirty="0"/>
              <a:t>(1) Signature requires an intention to authenticate the document - an automatically created footer at the end of an email suffices: </a:t>
            </a:r>
            <a:r>
              <a:rPr lang="en-US" sz="2000" i="1" dirty="0"/>
              <a:t>Hudson v Hathway</a:t>
            </a:r>
            <a:r>
              <a:rPr lang="en-US" sz="2000" dirty="0"/>
              <a:t> [2022] EWCA Civ 1648, [2023] KB 345. But not WhatsApp messages: no authenticating intent: </a:t>
            </a:r>
            <a:r>
              <a:rPr lang="en-US" sz="2000" i="1" dirty="0"/>
              <a:t>Reid-Roberts v Mei-Lin</a:t>
            </a:r>
            <a:r>
              <a:rPr lang="en-US" sz="2000" dirty="0"/>
              <a:t> [2026] EWHC 49 (Ch).</a:t>
            </a:r>
          </a:p>
          <a:p>
            <a:pPr marL="0" indent="0">
              <a:buNone/>
            </a:pPr>
            <a:r>
              <a:rPr lang="en-GB" sz="2000" dirty="0"/>
              <a:t>(2) In </a:t>
            </a:r>
            <a:r>
              <a:rPr lang="en-GB" sz="2000" i="1" dirty="0"/>
              <a:t>Hudson v Hathway</a:t>
            </a:r>
            <a:r>
              <a:rPr lang="en-GB" sz="2000" dirty="0"/>
              <a:t> it was held that the release of a joint tenant’s interest to the other joint tenant does constitute a disposition and so signed writing is required to effect this. But since the release effects a destruction of the interest it should have been decided that signed writing was not required because there was no disposition of an interest.</a:t>
            </a:r>
          </a:p>
          <a:p>
            <a:pPr marL="0" indent="0">
              <a:buNone/>
            </a:pPr>
            <a:r>
              <a:rPr lang="en-GB" sz="2000" dirty="0"/>
              <a:t>(3) A specifically enforceable agreement which triggers a vendor-purchaser constructive trust to dispose of an equitable interest does not require signed writing: </a:t>
            </a:r>
            <a:r>
              <a:rPr lang="en-GB" sz="2000" i="1" dirty="0"/>
              <a:t>Frenkel cv LA Micro Group (UK) Ltd</a:t>
            </a:r>
            <a:r>
              <a:rPr lang="en-GB" sz="2000" dirty="0"/>
              <a:t> [2024] UKSC 42, [2025] AC 1442. In fact, was a case about destruction of the equitable interest.</a:t>
            </a:r>
          </a:p>
        </p:txBody>
      </p:sp>
    </p:spTree>
    <p:extLst>
      <p:ext uri="{BB962C8B-B14F-4D97-AF65-F5344CB8AC3E}">
        <p14:creationId xmlns:p14="http://schemas.microsoft.com/office/powerpoint/2010/main" val="4197697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FF7B7-1778-64E8-C00F-B8C5676C02D3}"/>
              </a:ext>
            </a:extLst>
          </p:cNvPr>
          <p:cNvSpPr>
            <a:spLocks noGrp="1"/>
          </p:cNvSpPr>
          <p:nvPr>
            <p:ph type="title"/>
          </p:nvPr>
        </p:nvSpPr>
        <p:spPr>
          <a:xfrm>
            <a:off x="1517904" y="758952"/>
            <a:ext cx="9144000" cy="1212971"/>
          </a:xfrm>
        </p:spPr>
        <p:txBody>
          <a:bodyPr>
            <a:normAutofit/>
          </a:bodyPr>
          <a:lstStyle/>
          <a:p>
            <a:r>
              <a:rPr lang="en-GB" i="1" dirty="0"/>
              <a:t>Formalities for Trusts of Land</a:t>
            </a:r>
          </a:p>
        </p:txBody>
      </p:sp>
      <p:sp>
        <p:nvSpPr>
          <p:cNvPr id="3" name="Content Placeholder 2">
            <a:extLst>
              <a:ext uri="{FF2B5EF4-FFF2-40B4-BE49-F238E27FC236}">
                <a16:creationId xmlns:a16="http://schemas.microsoft.com/office/drawing/2014/main" id="{30CA8AA0-9D36-4832-F1BD-8D9228DEBEDA}"/>
              </a:ext>
            </a:extLst>
          </p:cNvPr>
          <p:cNvSpPr>
            <a:spLocks noGrp="1"/>
          </p:cNvSpPr>
          <p:nvPr>
            <p:ph idx="1"/>
          </p:nvPr>
        </p:nvSpPr>
        <p:spPr>
          <a:xfrm>
            <a:off x="1517904" y="1510748"/>
            <a:ext cx="9144000" cy="4588300"/>
          </a:xfrm>
        </p:spPr>
        <p:txBody>
          <a:bodyPr>
            <a:normAutofit fontScale="85000" lnSpcReduction="20000"/>
          </a:bodyPr>
          <a:lstStyle/>
          <a:p>
            <a:pPr marL="0" indent="0">
              <a:buNone/>
            </a:pPr>
            <a:r>
              <a:rPr lang="en-GB" sz="2400" i="1" dirty="0"/>
              <a:t>National Iranian Oil Co v Crescent Gas Corporation Ltd </a:t>
            </a:r>
            <a:r>
              <a:rPr lang="en-GB" sz="2400" dirty="0"/>
              <a:t>[2025] EWCA </a:t>
            </a:r>
            <a:r>
              <a:rPr lang="en-GB" sz="2400" dirty="0" err="1"/>
              <a:t>Civ</a:t>
            </a:r>
            <a:r>
              <a:rPr lang="en-GB" sz="2400" dirty="0"/>
              <a:t> 1211</a:t>
            </a:r>
          </a:p>
          <a:p>
            <a:pPr marL="0" indent="0">
              <a:buNone/>
            </a:pPr>
            <a:r>
              <a:rPr lang="en-GB" dirty="0"/>
              <a:t>Issue: had a trust of land effectively transferred beneficial rights to the beneficiary or had the settlor remained absolute owner?</a:t>
            </a:r>
          </a:p>
          <a:p>
            <a:pPr marL="0" indent="0">
              <a:buNone/>
            </a:pPr>
            <a:r>
              <a:rPr lang="en-GB" dirty="0"/>
              <a:t>The settlor company, which owed a large sum to the respondent, had declared a trust of land, which was not evidenced by appropriately signed writing, and subsequently transferred legal title to the land to the “beneficiary”. The key issue was whether the settlor had initially retained a valuable interest in the land such that the subsequent transfer was of significant value. If there was already a trust, albeit unenforceable, the transfer of title would not have been of significant value. However, if the trust was non-existent the subsequent transfer was of significant value and, since no value was received in return, would be a transaction at an undervalue under section 423 of the Insolvency Act 1986 and so liable to be unwound.</a:t>
            </a:r>
          </a:p>
        </p:txBody>
      </p:sp>
    </p:spTree>
    <p:extLst>
      <p:ext uri="{BB962C8B-B14F-4D97-AF65-F5344CB8AC3E}">
        <p14:creationId xmlns:p14="http://schemas.microsoft.com/office/powerpoint/2010/main" val="35199602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9CE18-161E-CC04-5441-E180972C9F64}"/>
              </a:ext>
            </a:extLst>
          </p:cNvPr>
          <p:cNvSpPr>
            <a:spLocks noGrp="1"/>
          </p:cNvSpPr>
          <p:nvPr>
            <p:ph type="title"/>
          </p:nvPr>
        </p:nvSpPr>
        <p:spPr>
          <a:xfrm>
            <a:off x="1517904" y="874644"/>
            <a:ext cx="9144000" cy="803082"/>
          </a:xfrm>
        </p:spPr>
        <p:txBody>
          <a:bodyPr>
            <a:normAutofit/>
          </a:bodyPr>
          <a:lstStyle/>
          <a:p>
            <a:r>
              <a:rPr lang="en-GB" sz="2800" dirty="0"/>
              <a:t>FUNCTION OF SIGNED WRITING</a:t>
            </a:r>
          </a:p>
        </p:txBody>
      </p:sp>
      <p:sp>
        <p:nvSpPr>
          <p:cNvPr id="3" name="Content Placeholder 2">
            <a:extLst>
              <a:ext uri="{FF2B5EF4-FFF2-40B4-BE49-F238E27FC236}">
                <a16:creationId xmlns:a16="http://schemas.microsoft.com/office/drawing/2014/main" id="{89352827-328D-6ADC-F64C-19CA34B52533}"/>
              </a:ext>
            </a:extLst>
          </p:cNvPr>
          <p:cNvSpPr>
            <a:spLocks noGrp="1"/>
          </p:cNvSpPr>
          <p:nvPr>
            <p:ph idx="1"/>
          </p:nvPr>
        </p:nvSpPr>
        <p:spPr>
          <a:xfrm>
            <a:off x="1517904" y="1516083"/>
            <a:ext cx="9144000" cy="5274331"/>
          </a:xfrm>
        </p:spPr>
        <p:txBody>
          <a:bodyPr>
            <a:normAutofit/>
          </a:bodyPr>
          <a:lstStyle/>
          <a:p>
            <a:pPr marL="0" indent="0">
              <a:buNone/>
            </a:pPr>
            <a:r>
              <a:rPr lang="en-GB" sz="1800" dirty="0"/>
              <a:t>(1)  Signed writing is needed to mitigate the risk of fraud arising from recognising false oral evidence of trusts which would deprive landowners of their beneficial interests.</a:t>
            </a:r>
          </a:p>
          <a:p>
            <a:pPr marL="0" indent="0">
              <a:buNone/>
            </a:pPr>
            <a:r>
              <a:rPr lang="en-GB" sz="1800" dirty="0"/>
              <a:t>(2) Signature could be of the settlor or the trustee: [245] (Falk LJ).</a:t>
            </a:r>
          </a:p>
          <a:p>
            <a:pPr marL="0" indent="0">
              <a:buNone/>
            </a:pPr>
            <a:r>
              <a:rPr lang="en-GB" sz="1800" dirty="0"/>
              <a:t>But why? Presumably because the putative trustee could self-declare the trust.</a:t>
            </a:r>
          </a:p>
          <a:p>
            <a:pPr marL="0" indent="0">
              <a:buNone/>
            </a:pPr>
            <a:r>
              <a:rPr lang="en-GB" sz="1800" dirty="0"/>
              <a:t>(3) Signed writing can arise after the trust has been declared since only need to manifest an intention to declare a trust.</a:t>
            </a:r>
          </a:p>
          <a:p>
            <a:pPr marL="0" indent="0">
              <a:buNone/>
            </a:pPr>
            <a:r>
              <a:rPr lang="en-GB" sz="1800" dirty="0"/>
              <a:t>(4) Signed writing does not need to set out the terms of the trust: just needs to evidence the beneficiaries and the existence of the trust.</a:t>
            </a:r>
          </a:p>
          <a:p>
            <a:pPr marL="0" indent="0">
              <a:buNone/>
            </a:pPr>
            <a:r>
              <a:rPr lang="en-GB" sz="1800" dirty="0"/>
              <a:t>(5) An agent cannot sign on behalf of the trustee, unlike for sections 53(1)(a) and (c). Language of statute and risk of fraud. Written authority to act as agent would count.</a:t>
            </a:r>
          </a:p>
          <a:p>
            <a:pPr marL="0" indent="0">
              <a:buNone/>
            </a:pPr>
            <a:r>
              <a:rPr lang="en-GB" sz="1800" dirty="0"/>
              <a:t>(6) Director of a company can sign on behalf of the company, not as agent but to facilitate the signing by a company.</a:t>
            </a:r>
          </a:p>
          <a:p>
            <a:pPr marL="0" indent="0">
              <a:buNone/>
            </a:pPr>
            <a:r>
              <a:rPr lang="en-GB" sz="1800" dirty="0"/>
              <a:t>(7) Do not need to intend signed writing to evidence the trust: </a:t>
            </a:r>
            <a:r>
              <a:rPr lang="en-GB" sz="1800" i="1" dirty="0"/>
              <a:t>Ong v Pin</a:t>
            </a:r>
            <a:r>
              <a:rPr lang="en-GB" sz="1800" dirty="0"/>
              <a:t>g</a:t>
            </a:r>
            <a:r>
              <a:rPr lang="en-GB" sz="1800" i="1" dirty="0"/>
              <a:t> </a:t>
            </a:r>
            <a:r>
              <a:rPr lang="en-GB" sz="1800" dirty="0"/>
              <a:t>[2017] EWCA </a:t>
            </a:r>
            <a:r>
              <a:rPr lang="en-GB" sz="1800" dirty="0" err="1"/>
              <a:t>Civ</a:t>
            </a:r>
            <a:r>
              <a:rPr lang="en-GB" sz="1800" dirty="0"/>
              <a:t> 2069.</a:t>
            </a:r>
          </a:p>
          <a:p>
            <a:pPr marL="0" indent="0">
              <a:buNone/>
            </a:pPr>
            <a:endParaRPr lang="en-GB" sz="2000" dirty="0"/>
          </a:p>
          <a:p>
            <a:pPr marL="0" indent="0">
              <a:buNone/>
            </a:pPr>
            <a:endParaRPr lang="en-GB" sz="2400" dirty="0"/>
          </a:p>
          <a:p>
            <a:pPr marL="0" indent="0">
              <a:buNone/>
            </a:pPr>
            <a:endParaRPr lang="en-GB" sz="1700" dirty="0"/>
          </a:p>
        </p:txBody>
      </p:sp>
    </p:spTree>
    <p:extLst>
      <p:ext uri="{BB962C8B-B14F-4D97-AF65-F5344CB8AC3E}">
        <p14:creationId xmlns:p14="http://schemas.microsoft.com/office/powerpoint/2010/main" val="33274148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FEF77-C56F-BD02-3EF3-D46DCF886D24}"/>
              </a:ext>
            </a:extLst>
          </p:cNvPr>
          <p:cNvSpPr>
            <a:spLocks noGrp="1"/>
          </p:cNvSpPr>
          <p:nvPr>
            <p:ph type="title"/>
          </p:nvPr>
        </p:nvSpPr>
        <p:spPr>
          <a:xfrm>
            <a:off x="1517904" y="1041621"/>
            <a:ext cx="9144000" cy="898497"/>
          </a:xfrm>
        </p:spPr>
        <p:txBody>
          <a:bodyPr>
            <a:normAutofit fontScale="90000"/>
          </a:bodyPr>
          <a:lstStyle/>
          <a:p>
            <a:r>
              <a:rPr lang="en-GB" dirty="0"/>
              <a:t>Unenforceable or void?</a:t>
            </a:r>
          </a:p>
        </p:txBody>
      </p:sp>
      <p:sp>
        <p:nvSpPr>
          <p:cNvPr id="3" name="Text Placeholder 2">
            <a:extLst>
              <a:ext uri="{FF2B5EF4-FFF2-40B4-BE49-F238E27FC236}">
                <a16:creationId xmlns:a16="http://schemas.microsoft.com/office/drawing/2014/main" id="{F828E757-C5DE-9C94-5FAC-E425E6078776}"/>
              </a:ext>
            </a:extLst>
          </p:cNvPr>
          <p:cNvSpPr>
            <a:spLocks noGrp="1"/>
          </p:cNvSpPr>
          <p:nvPr>
            <p:ph type="body" idx="1"/>
          </p:nvPr>
        </p:nvSpPr>
        <p:spPr>
          <a:xfrm>
            <a:off x="1517904" y="1940118"/>
            <a:ext cx="9144000" cy="4132069"/>
          </a:xfrm>
        </p:spPr>
        <p:txBody>
          <a:bodyPr>
            <a:normAutofit fontScale="85000" lnSpcReduction="10000"/>
          </a:bodyPr>
          <a:lstStyle/>
          <a:p>
            <a:r>
              <a:rPr lang="en-GB" dirty="0"/>
              <a:t>Orthodoxy – unlike for subsections (a) and (c) where lack of writing renders the transaction void, (b) only requires proof of intention to declare the trust: </a:t>
            </a:r>
            <a:r>
              <a:rPr lang="en-GB" i="1" dirty="0"/>
              <a:t>Gardner v Rowe</a:t>
            </a:r>
            <a:r>
              <a:rPr lang="en-GB" dirty="0"/>
              <a:t> (1828) 5 Russ 258. </a:t>
            </a:r>
          </a:p>
          <a:p>
            <a:r>
              <a:rPr lang="en-GB" dirty="0" err="1"/>
              <a:t>Zacaroli</a:t>
            </a:r>
            <a:r>
              <a:rPr lang="en-GB" dirty="0"/>
              <a:t> LJ – trust of land can be created without signed writing, but it is unenforceable. Would be a trust of an imperfect obligation.</a:t>
            </a:r>
          </a:p>
          <a:p>
            <a:r>
              <a:rPr lang="en-GB" dirty="0"/>
              <a:t>Sir Julian </a:t>
            </a:r>
            <a:r>
              <a:rPr lang="en-GB" dirty="0" err="1"/>
              <a:t>Flaux</a:t>
            </a:r>
            <a:r>
              <a:rPr lang="en-GB" dirty="0"/>
              <a:t> and Falk LJ – absence of signed writing renders the trust non-existent. </a:t>
            </a:r>
            <a:r>
              <a:rPr lang="en-GB" i="1" dirty="0"/>
              <a:t>Gardner v Rowe</a:t>
            </a:r>
            <a:r>
              <a:rPr lang="en-GB" dirty="0"/>
              <a:t> was a case where writing was produced subsequently.</a:t>
            </a:r>
          </a:p>
          <a:p>
            <a:r>
              <a:rPr lang="en-GB" dirty="0"/>
              <a:t>On the facts, the majority held the trust did not exist and so the transfer of title was at an undervalue. </a:t>
            </a:r>
            <a:r>
              <a:rPr lang="en-GB" dirty="0" err="1"/>
              <a:t>Zacaroli</a:t>
            </a:r>
            <a:r>
              <a:rPr lang="en-GB" dirty="0"/>
              <a:t> LJ, dissenting, held the trust, whilst unenforceable, had been created, so it was effective to transfer beneficial title and the subsequent transfer of legal title was not at an undervalue. </a:t>
            </a:r>
          </a:p>
        </p:txBody>
      </p:sp>
    </p:spTree>
    <p:extLst>
      <p:ext uri="{BB962C8B-B14F-4D97-AF65-F5344CB8AC3E}">
        <p14:creationId xmlns:p14="http://schemas.microsoft.com/office/powerpoint/2010/main" val="5781407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B592F-EE40-088C-4E62-3662F90C89D1}"/>
              </a:ext>
            </a:extLst>
          </p:cNvPr>
          <p:cNvSpPr>
            <a:spLocks noGrp="1"/>
          </p:cNvSpPr>
          <p:nvPr>
            <p:ph type="title"/>
          </p:nvPr>
        </p:nvSpPr>
        <p:spPr>
          <a:xfrm>
            <a:off x="1517904" y="890546"/>
            <a:ext cx="9144000" cy="715617"/>
          </a:xfrm>
        </p:spPr>
        <p:txBody>
          <a:bodyPr/>
          <a:lstStyle/>
          <a:p>
            <a:r>
              <a:rPr lang="en-GB" dirty="0"/>
              <a:t>Approach of the majority</a:t>
            </a:r>
          </a:p>
        </p:txBody>
      </p:sp>
      <p:sp>
        <p:nvSpPr>
          <p:cNvPr id="3" name="Content Placeholder 2">
            <a:extLst>
              <a:ext uri="{FF2B5EF4-FFF2-40B4-BE49-F238E27FC236}">
                <a16:creationId xmlns:a16="http://schemas.microsoft.com/office/drawing/2014/main" id="{1937D393-7A4F-DA4F-D85E-766A3BA122EB}"/>
              </a:ext>
            </a:extLst>
          </p:cNvPr>
          <p:cNvSpPr>
            <a:spLocks noGrp="1"/>
          </p:cNvSpPr>
          <p:nvPr>
            <p:ph idx="1"/>
          </p:nvPr>
        </p:nvSpPr>
        <p:spPr>
          <a:xfrm>
            <a:off x="1517904" y="1606163"/>
            <a:ext cx="9144000" cy="4492885"/>
          </a:xfrm>
        </p:spPr>
        <p:txBody>
          <a:bodyPr>
            <a:normAutofit fontScale="77500" lnSpcReduction="20000"/>
          </a:bodyPr>
          <a:lstStyle/>
          <a:p>
            <a:pPr marL="514350" indent="-514350">
              <a:buAutoNum type="arabicParenBoth"/>
            </a:pPr>
            <a:r>
              <a:rPr lang="en-GB" dirty="0"/>
              <a:t>Acknowledged that signed writing is an evidential rather than a substantive formality requirement.</a:t>
            </a:r>
          </a:p>
          <a:p>
            <a:pPr marL="514350" indent="-514350">
              <a:buAutoNum type="arabicParenBoth"/>
            </a:pPr>
            <a:r>
              <a:rPr lang="en-GB" dirty="0"/>
              <a:t>But a trust of land cannot be validly declared without signed writing. </a:t>
            </a:r>
          </a:p>
          <a:p>
            <a:pPr marL="514350" indent="-514350">
              <a:buAutoNum type="arabicParenBoth"/>
            </a:pPr>
            <a:r>
              <a:rPr lang="en-GB" dirty="0"/>
              <a:t>If signed writing arises subsequently the trust will be retrospectively valid from the date of declaration. This suggests that it is an evidential requirement after all.</a:t>
            </a:r>
          </a:p>
          <a:p>
            <a:pPr marL="514350" indent="-514350">
              <a:buAutoNum type="arabicParenBoth"/>
            </a:pPr>
            <a:r>
              <a:rPr lang="en-GB" dirty="0"/>
              <a:t>Means that the trustee might retrospectively be liable for breach of trust.</a:t>
            </a:r>
          </a:p>
          <a:p>
            <a:pPr marL="514350" indent="-514350">
              <a:buAutoNum type="arabicParenBoth"/>
            </a:pPr>
            <a:r>
              <a:rPr lang="en-GB" dirty="0"/>
              <a:t>Section 53(1)(b) is a rule of validity not evidence.</a:t>
            </a:r>
          </a:p>
          <a:p>
            <a:pPr marL="514350" indent="-514350">
              <a:buAutoNum type="arabicParenBoth"/>
            </a:pPr>
            <a:r>
              <a:rPr lang="en-GB" dirty="0"/>
              <a:t>On the facts, the settlor remained beneficial owner. The intended beneficiary had no rights but only an expectation of a valid declaration of trust which created a moral obligation on the part of the settlor to provide signed writing. The value of this moral obligation was considerably less than the value of the land so, when legal title was transferred, it was transferred at an undervalue.</a:t>
            </a:r>
          </a:p>
        </p:txBody>
      </p:sp>
    </p:spTree>
    <p:extLst>
      <p:ext uri="{BB962C8B-B14F-4D97-AF65-F5344CB8AC3E}">
        <p14:creationId xmlns:p14="http://schemas.microsoft.com/office/powerpoint/2010/main" val="349130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A4F34-DF3A-AFE8-0205-683C5FB5AE1B}"/>
              </a:ext>
            </a:extLst>
          </p:cNvPr>
          <p:cNvSpPr>
            <a:spLocks noGrp="1"/>
          </p:cNvSpPr>
          <p:nvPr>
            <p:ph type="title"/>
          </p:nvPr>
        </p:nvSpPr>
        <p:spPr>
          <a:xfrm>
            <a:off x="1517904" y="1081377"/>
            <a:ext cx="9144000" cy="954157"/>
          </a:xfrm>
        </p:spPr>
        <p:txBody>
          <a:bodyPr>
            <a:normAutofit fontScale="90000"/>
          </a:bodyPr>
          <a:lstStyle/>
          <a:p>
            <a:r>
              <a:rPr lang="en-GB" dirty="0" err="1"/>
              <a:t>Zacaroli</a:t>
            </a:r>
            <a:r>
              <a:rPr lang="en-GB" dirty="0"/>
              <a:t> LJ</a:t>
            </a:r>
          </a:p>
        </p:txBody>
      </p:sp>
      <p:sp>
        <p:nvSpPr>
          <p:cNvPr id="3" name="Text Placeholder 2">
            <a:extLst>
              <a:ext uri="{FF2B5EF4-FFF2-40B4-BE49-F238E27FC236}">
                <a16:creationId xmlns:a16="http://schemas.microsoft.com/office/drawing/2014/main" id="{CD20CD59-A7C2-8C9D-50D9-006E09B65DD7}"/>
              </a:ext>
            </a:extLst>
          </p:cNvPr>
          <p:cNvSpPr>
            <a:spLocks noGrp="1"/>
          </p:cNvSpPr>
          <p:nvPr>
            <p:ph type="body" idx="1"/>
          </p:nvPr>
        </p:nvSpPr>
        <p:spPr>
          <a:xfrm>
            <a:off x="1517904" y="1971924"/>
            <a:ext cx="9144000" cy="4100264"/>
          </a:xfrm>
        </p:spPr>
        <p:txBody>
          <a:bodyPr>
            <a:normAutofit fontScale="92500" lnSpcReduction="10000"/>
          </a:bodyPr>
          <a:lstStyle/>
          <a:p>
            <a:pPr marL="457200" indent="-457200">
              <a:buAutoNum type="arabicParenBoth"/>
            </a:pPr>
            <a:r>
              <a:rPr lang="en-GB" dirty="0"/>
              <a:t>Signed writing evidences the trust rather than perfects it.</a:t>
            </a:r>
          </a:p>
          <a:p>
            <a:pPr marL="457200" indent="-457200">
              <a:buAutoNum type="arabicParenBoth"/>
            </a:pPr>
            <a:r>
              <a:rPr lang="en-GB" dirty="0"/>
              <a:t>Later signed writing will enable the trust to be enforced but there is no retrospective transfer of the beneficial interest because it will have been transferred on declaration.</a:t>
            </a:r>
          </a:p>
          <a:p>
            <a:pPr marL="457200" indent="-457200">
              <a:buAutoNum type="arabicParenBoth"/>
            </a:pPr>
            <a:r>
              <a:rPr lang="en-GB" dirty="0"/>
              <a:t>Breach of trust in trustee misappropriating trust assets for themselves, but no action without signed writing.</a:t>
            </a:r>
          </a:p>
          <a:p>
            <a:pPr marL="457200" indent="-457200">
              <a:buAutoNum type="arabicParenBoth"/>
            </a:pPr>
            <a:r>
              <a:rPr lang="en-GB" dirty="0"/>
              <a:t>Consistent with the authorities and the language of section 53(1)(b).</a:t>
            </a:r>
          </a:p>
          <a:p>
            <a:pPr marL="457200" indent="-457200">
              <a:buAutoNum type="arabicParenBoth"/>
            </a:pPr>
            <a:r>
              <a:rPr lang="en-GB" dirty="0"/>
              <a:t>But note </a:t>
            </a:r>
            <a:r>
              <a:rPr lang="en-GB" i="1" dirty="0"/>
              <a:t>Armitage v Nurse</a:t>
            </a:r>
            <a:r>
              <a:rPr lang="en-GB" dirty="0"/>
              <a:t> [</a:t>
            </a:r>
            <a:r>
              <a:rPr lang="en-US" dirty="0"/>
              <a:t>1998] Ch 241, 253 (Millett LJ): no trust if the beneficiaries do not have rights enforceable against the trustee.</a:t>
            </a:r>
            <a:endParaRPr lang="en-GB" dirty="0"/>
          </a:p>
        </p:txBody>
      </p:sp>
    </p:spTree>
    <p:extLst>
      <p:ext uri="{BB962C8B-B14F-4D97-AF65-F5344CB8AC3E}">
        <p14:creationId xmlns:p14="http://schemas.microsoft.com/office/powerpoint/2010/main" val="2937921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F40BB-677D-E97F-751B-D1E84EA4525B}"/>
              </a:ext>
            </a:extLst>
          </p:cNvPr>
          <p:cNvSpPr>
            <a:spLocks noGrp="1"/>
          </p:cNvSpPr>
          <p:nvPr>
            <p:ph type="title"/>
          </p:nvPr>
        </p:nvSpPr>
        <p:spPr>
          <a:xfrm>
            <a:off x="1517904" y="970059"/>
            <a:ext cx="9144000" cy="747423"/>
          </a:xfrm>
        </p:spPr>
        <p:txBody>
          <a:bodyPr/>
          <a:lstStyle/>
          <a:p>
            <a:r>
              <a:rPr lang="en-GB" dirty="0"/>
              <a:t>Statute as an instrument of fraud</a:t>
            </a:r>
          </a:p>
        </p:txBody>
      </p:sp>
      <p:sp>
        <p:nvSpPr>
          <p:cNvPr id="3" name="Content Placeholder 2">
            <a:extLst>
              <a:ext uri="{FF2B5EF4-FFF2-40B4-BE49-F238E27FC236}">
                <a16:creationId xmlns:a16="http://schemas.microsoft.com/office/drawing/2014/main" id="{0145BB8B-3E99-06F3-4076-4479C9F3E3F2}"/>
              </a:ext>
            </a:extLst>
          </p:cNvPr>
          <p:cNvSpPr>
            <a:spLocks noGrp="1"/>
          </p:cNvSpPr>
          <p:nvPr>
            <p:ph idx="1"/>
          </p:nvPr>
        </p:nvSpPr>
        <p:spPr>
          <a:xfrm>
            <a:off x="1517904" y="1661823"/>
            <a:ext cx="9144000" cy="4437225"/>
          </a:xfrm>
        </p:spPr>
        <p:txBody>
          <a:bodyPr>
            <a:normAutofit/>
          </a:bodyPr>
          <a:lstStyle/>
          <a:p>
            <a:pPr marL="0" indent="0">
              <a:buNone/>
            </a:pPr>
            <a:r>
              <a:rPr lang="en-GB" sz="2000" i="1" dirty="0"/>
              <a:t>Rochefoucauld v </a:t>
            </a:r>
            <a:r>
              <a:rPr lang="en-GB" sz="2000" i="1"/>
              <a:t>Bousted</a:t>
            </a:r>
            <a:r>
              <a:rPr lang="en-GB" sz="2000" dirty="0"/>
              <a:t> [1897] 1 Ch 196: trust of land may be enforced without signed writing if the putative trustee seeks to rely on the statute as an instrument of fraud.</a:t>
            </a:r>
          </a:p>
          <a:p>
            <a:pPr marL="0" indent="0">
              <a:buNone/>
            </a:pPr>
            <a:r>
              <a:rPr lang="en-GB" sz="2000" dirty="0" err="1"/>
              <a:t>Zacaroli</a:t>
            </a:r>
            <a:r>
              <a:rPr lang="en-GB" sz="2000" dirty="0"/>
              <a:t> LJ: </a:t>
            </a:r>
            <a:r>
              <a:rPr lang="en-GB" sz="2000" i="1" dirty="0"/>
              <a:t>Rochefoucauld</a:t>
            </a:r>
            <a:r>
              <a:rPr lang="en-GB" sz="2000" dirty="0"/>
              <a:t> continues to apply: the statutory evidential requirement can be waived where the trustee has acted unconscionably and the express trust of land is then enforceable.</a:t>
            </a:r>
          </a:p>
          <a:p>
            <a:pPr marL="0" indent="0">
              <a:buNone/>
            </a:pPr>
            <a:r>
              <a:rPr lang="en-GB" sz="2000" dirty="0"/>
              <a:t>Majority: also endorsed the </a:t>
            </a:r>
            <a:r>
              <a:rPr lang="en-GB" sz="2000" i="1" dirty="0"/>
              <a:t>Rochefoucauld</a:t>
            </a:r>
            <a:r>
              <a:rPr lang="en-GB" sz="2000" dirty="0"/>
              <a:t> principle. But how can it be used to validate an otherwise non-existent trust?</a:t>
            </a:r>
          </a:p>
          <a:p>
            <a:pPr marL="0" indent="0">
              <a:buNone/>
            </a:pPr>
            <a:endParaRPr lang="en-GB" sz="2000" dirty="0"/>
          </a:p>
        </p:txBody>
      </p:sp>
    </p:spTree>
    <p:extLst>
      <p:ext uri="{BB962C8B-B14F-4D97-AF65-F5344CB8AC3E}">
        <p14:creationId xmlns:p14="http://schemas.microsoft.com/office/powerpoint/2010/main" val="3382976553"/>
      </p:ext>
    </p:extLst>
  </p:cSld>
  <p:clrMapOvr>
    <a:masterClrMapping/>
  </p:clrMapOvr>
</p:sld>
</file>

<file path=ppt/theme/theme1.xml><?xml version="1.0" encoding="utf-8"?>
<a:theme xmlns:a="http://schemas.openxmlformats.org/drawingml/2006/main" name="PrismaticVTI">
  <a:themeElements>
    <a:clrScheme name="AnalogousFromRegularSeedLeftStep">
      <a:dk1>
        <a:srgbClr val="000000"/>
      </a:dk1>
      <a:lt1>
        <a:srgbClr val="FFFFFF"/>
      </a:lt1>
      <a:dk2>
        <a:srgbClr val="1B2830"/>
      </a:dk2>
      <a:lt2>
        <a:srgbClr val="F0F3F1"/>
      </a:lt2>
      <a:accent1>
        <a:srgbClr val="E32D9B"/>
      </a:accent1>
      <a:accent2>
        <a:srgbClr val="CD1BD1"/>
      </a:accent2>
      <a:accent3>
        <a:srgbClr val="932DE3"/>
      </a:accent3>
      <a:accent4>
        <a:srgbClr val="4E36D6"/>
      </a:accent4>
      <a:accent5>
        <a:srgbClr val="2D5EE3"/>
      </a:accent5>
      <a:accent6>
        <a:srgbClr val="1B98D1"/>
      </a:accent6>
      <a:hlink>
        <a:srgbClr val="349C5D"/>
      </a:hlink>
      <a:folHlink>
        <a:srgbClr val="7F7F7F"/>
      </a:folHlink>
    </a:clrScheme>
    <a:fontScheme name="Custom 166">
      <a:majorFont>
        <a:latin typeface="Aharoni"/>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ismaticVTI" id="{DA44D624-A564-4DE8-8446-0CD5C485C979}" vid="{8B2B1550-B69C-4156-BAEC-B2E559F94BDB}"/>
    </a:ext>
  </a:extLst>
</a:theme>
</file>

<file path=docProps/app.xml><?xml version="1.0" encoding="utf-8"?>
<Properties xmlns="http://schemas.openxmlformats.org/officeDocument/2006/extended-properties" xmlns:vt="http://schemas.openxmlformats.org/officeDocument/2006/docPropsVTypes">
  <TotalTime>6427</TotalTime>
  <Words>1487</Words>
  <Application>Microsoft Office PowerPoint</Application>
  <PresentationFormat>Widescreen</PresentationFormat>
  <Paragraphs>63</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Aharoni</vt:lpstr>
      <vt:lpstr>Arial</vt:lpstr>
      <vt:lpstr>Avenir Next LT Pro</vt:lpstr>
      <vt:lpstr>PrismaticVTI</vt:lpstr>
      <vt:lpstr>FORM OR SUBSTANCE? FORMALITIES IN EQUITY AND THE LAW OF TRUSTS  </vt:lpstr>
      <vt:lpstr>Law of Property Act 1925, s. 53</vt:lpstr>
      <vt:lpstr>Disposition of an Equitable Interest</vt:lpstr>
      <vt:lpstr>Formalities for Trusts of Land</vt:lpstr>
      <vt:lpstr>FUNCTION OF SIGNED WRITING</vt:lpstr>
      <vt:lpstr>Unenforceable or void?</vt:lpstr>
      <vt:lpstr>Approach of the majority</vt:lpstr>
      <vt:lpstr>Zacaroli LJ</vt:lpstr>
      <vt:lpstr>Statute as an instrument of fraud</vt:lpstr>
      <vt:lpstr>Two-party and three-party cases</vt:lpstr>
      <vt:lpstr>Constructive trust</vt:lpstr>
      <vt:lpstr>What should the Supreme Court do?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PRIVATE LAW  SEMINAR 2</dc:title>
  <dc:creator>Prof. Graham Virgo</dc:creator>
  <cp:lastModifiedBy>Graham Virgo</cp:lastModifiedBy>
  <cp:revision>15</cp:revision>
  <dcterms:created xsi:type="dcterms:W3CDTF">2023-10-15T08:57:41Z</dcterms:created>
  <dcterms:modified xsi:type="dcterms:W3CDTF">2026-05-22T14:56:12Z</dcterms:modified>
</cp:coreProperties>
</file>